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3" r:id="rId3"/>
    <p:sldId id="257" r:id="rId4"/>
    <p:sldId id="274" r:id="rId5"/>
    <p:sldId id="275" r:id="rId6"/>
    <p:sldId id="258" r:id="rId7"/>
    <p:sldId id="259" r:id="rId8"/>
    <p:sldId id="276" r:id="rId9"/>
    <p:sldId id="277" r:id="rId10"/>
    <p:sldId id="278" r:id="rId11"/>
    <p:sldId id="263" r:id="rId12"/>
    <p:sldId id="279" r:id="rId13"/>
    <p:sldId id="264" r:id="rId14"/>
    <p:sldId id="265" r:id="rId15"/>
    <p:sldId id="266" r:id="rId16"/>
    <p:sldId id="280" r:id="rId17"/>
    <p:sldId id="281" r:id="rId18"/>
    <p:sldId id="282" r:id="rId19"/>
    <p:sldId id="283" r:id="rId20"/>
    <p:sldId id="285" r:id="rId21"/>
    <p:sldId id="286" r:id="rId22"/>
    <p:sldId id="28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64"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10/13/2020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fireservice.portal.gov.bd/site/view/go_ultimate/&#2463;&#2503;&#2472;&#2509;&#2465;&#2494;&#2480;" TargetMode="External"/><Relationship Id="rId3" Type="http://schemas.openxmlformats.org/officeDocument/2006/relationships/hyperlink" Target="http://www.pppo.gov.bd/tenders_for_ppp_projects.php" TargetMode="External"/><Relationship Id="rId7" Type="http://schemas.openxmlformats.org/officeDocument/2006/relationships/hyperlink" Target="http://www.bapex.com.bd/site/tenders/1dc7b58a-c6df-4930-811e-22977f2523a5/-" TargetMode="External"/><Relationship Id="rId2" Type="http://schemas.openxmlformats.org/officeDocument/2006/relationships/hyperlink" Target="https://www.eprocure.gov.bd/resources/common/StdTenderSearch.jsp?h=t" TargetMode="External"/><Relationship Id="rId1" Type="http://schemas.openxmlformats.org/officeDocument/2006/relationships/slideLayout" Target="../slideLayouts/slideLayout2.xml"/><Relationship Id="rId6" Type="http://schemas.openxmlformats.org/officeDocument/2006/relationships/hyperlink" Target="https://caab.portal.gov.bd/site/page/6825b58b-e53d-42a0-adc6-f231e0a9bc06" TargetMode="External"/><Relationship Id="rId5" Type="http://schemas.openxmlformats.org/officeDocument/2006/relationships/hyperlink" Target="https://dgdp.gov.bd/dgdp/AP_TEN/new/all_tender.php" TargetMode="External"/><Relationship Id="rId4" Type="http://schemas.openxmlformats.org/officeDocument/2006/relationships/hyperlink" Target="https://www.bpdb.gov.bd/bpdb_new/index.php/site/tender" TargetMode="External"/><Relationship Id="rId9" Type="http://schemas.openxmlformats.org/officeDocument/2006/relationships/hyperlink" Target="https://cptu.gov.bd/advertisement-notices/advertisement-goods.html"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www.bepza.gov.bd/" TargetMode="External"/><Relationship Id="rId13" Type="http://schemas.openxmlformats.org/officeDocument/2006/relationships/hyperlink" Target="http://www.bbs.gov.bd/" TargetMode="External"/><Relationship Id="rId18" Type="http://schemas.openxmlformats.org/officeDocument/2006/relationships/hyperlink" Target="https://www.eprocure.gov.bd/" TargetMode="External"/><Relationship Id="rId3" Type="http://schemas.openxmlformats.org/officeDocument/2006/relationships/hyperlink" Target="http://www.cabinet.gov.bd/" TargetMode="External"/><Relationship Id="rId21" Type="http://schemas.openxmlformats.org/officeDocument/2006/relationships/hyperlink" Target="http://www.dhakachamber.com/" TargetMode="External"/><Relationship Id="rId7" Type="http://schemas.openxmlformats.org/officeDocument/2006/relationships/hyperlink" Target="http://www.beza.gov.bd/" TargetMode="External"/><Relationship Id="rId12" Type="http://schemas.openxmlformats.org/officeDocument/2006/relationships/hyperlink" Target="https://www.bb.org.bd/" TargetMode="External"/><Relationship Id="rId17" Type="http://schemas.openxmlformats.org/officeDocument/2006/relationships/hyperlink" Target="http://www.cptu.gov.bd/" TargetMode="External"/><Relationship Id="rId2" Type="http://schemas.openxmlformats.org/officeDocument/2006/relationships/hyperlink" Target="https://www.bangladeshtradeportal.gov.bd/" TargetMode="External"/><Relationship Id="rId16" Type="http://schemas.openxmlformats.org/officeDocument/2006/relationships/hyperlink" Target="http://www.dpdt.gov.bd/" TargetMode="External"/><Relationship Id="rId20" Type="http://schemas.openxmlformats.org/officeDocument/2006/relationships/hyperlink" Target="http://www.mccibd.org/" TargetMode="External"/><Relationship Id="rId1" Type="http://schemas.openxmlformats.org/officeDocument/2006/relationships/slideLayout" Target="../slideLayouts/slideLayout2.xml"/><Relationship Id="rId6" Type="http://schemas.openxmlformats.org/officeDocument/2006/relationships/hyperlink" Target="http://bida.gov.bd/" TargetMode="External"/><Relationship Id="rId11" Type="http://schemas.openxmlformats.org/officeDocument/2006/relationships/hyperlink" Target="http://www.mincom.gov.bd/site/page/30991fcb-8dfc-4154-a58b-09bb86f60601/Policy" TargetMode="External"/><Relationship Id="rId24" Type="http://schemas.openxmlformats.org/officeDocument/2006/relationships/hyperlink" Target="http://www.dsebd.org/" TargetMode="External"/><Relationship Id="rId5" Type="http://schemas.openxmlformats.org/officeDocument/2006/relationships/hyperlink" Target="http://www.erd.gov.bd/" TargetMode="External"/><Relationship Id="rId15" Type="http://schemas.openxmlformats.org/officeDocument/2006/relationships/hyperlink" Target="http://bsti.portal.gov.bd/" TargetMode="External"/><Relationship Id="rId23" Type="http://schemas.openxmlformats.org/officeDocument/2006/relationships/hyperlink" Target="http://www.sec.gov.bd/" TargetMode="External"/><Relationship Id="rId10" Type="http://schemas.openxmlformats.org/officeDocument/2006/relationships/hyperlink" Target="https://customs.gov.bd/index.jsf" TargetMode="External"/><Relationship Id="rId19" Type="http://schemas.openxmlformats.org/officeDocument/2006/relationships/hyperlink" Target="http://www.fbcci-bd.org/" TargetMode="External"/><Relationship Id="rId4" Type="http://schemas.openxmlformats.org/officeDocument/2006/relationships/hyperlink" Target="http://bdlaws.minlaw.gov.bd/" TargetMode="External"/><Relationship Id="rId9" Type="http://schemas.openxmlformats.org/officeDocument/2006/relationships/hyperlink" Target="http://nbr.gov.bd/" TargetMode="External"/><Relationship Id="rId14" Type="http://schemas.openxmlformats.org/officeDocument/2006/relationships/hyperlink" Target="http://www.ccie.gov.bd/" TargetMode="External"/><Relationship Id="rId22" Type="http://schemas.openxmlformats.org/officeDocument/2006/relationships/hyperlink" Target="https://www.chittagongchamber.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bangladeshembassy.de/visa-on-arrival-voa/" TargetMode="External"/><Relationship Id="rId2" Type="http://schemas.openxmlformats.org/officeDocument/2006/relationships/hyperlink" Target="http://bida.gov.bd/?page_id=4802" TargetMode="External"/><Relationship Id="rId1" Type="http://schemas.openxmlformats.org/officeDocument/2006/relationships/slideLayout" Target="../slideLayouts/slideLayout2.xml"/><Relationship Id="rId4" Type="http://schemas.openxmlformats.org/officeDocument/2006/relationships/hyperlink" Target="http://www.bdembassyusa.org/uploads/forms/RofVFFN.pdf"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www.bb.org.bd/mediaroom/holiday.ph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tr-TR" sz="4400" dirty="0"/>
              <a:t>DIŞ TİCARET BULUŞMALARI</a:t>
            </a:r>
            <a:br>
              <a:rPr lang="tr-TR" sz="4400" dirty="0"/>
            </a:br>
            <a:r>
              <a:rPr lang="tr-TR" sz="4400" dirty="0"/>
              <a:t>Bangladeş</a:t>
            </a:r>
            <a:endParaRPr lang="en-US" sz="4400" dirty="0"/>
          </a:p>
        </p:txBody>
      </p:sp>
      <p:sp>
        <p:nvSpPr>
          <p:cNvPr id="3" name="Subtitle 2"/>
          <p:cNvSpPr>
            <a:spLocks noGrp="1"/>
          </p:cNvSpPr>
          <p:nvPr>
            <p:ph type="subTitle" idx="1"/>
          </p:nvPr>
        </p:nvSpPr>
        <p:spPr>
          <a:xfrm>
            <a:off x="685800" y="3505200"/>
            <a:ext cx="7696200" cy="1752600"/>
          </a:xfrm>
        </p:spPr>
        <p:txBody>
          <a:bodyPr/>
          <a:lstStyle/>
          <a:p>
            <a:pPr algn="ctr"/>
            <a:r>
              <a:rPr lang="tr-TR" dirty="0"/>
              <a:t>14 Ekim 2020</a:t>
            </a:r>
            <a:endParaRPr lang="en-US" dirty="0"/>
          </a:p>
          <a:p>
            <a:pPr algn="ctr"/>
            <a:endParaRPr lang="en-US" dirty="0"/>
          </a:p>
          <a:p>
            <a:pPr algn="ctr"/>
            <a:r>
              <a:rPr lang="en-US" dirty="0"/>
              <a:t>Dakka Ticaret Müşavirliği</a:t>
            </a:r>
          </a:p>
        </p:txBody>
      </p:sp>
    </p:spTree>
    <p:extLst>
      <p:ext uri="{BB962C8B-B14F-4D97-AF65-F5344CB8AC3E}">
        <p14:creationId xmlns:p14="http://schemas.microsoft.com/office/powerpoint/2010/main" val="4039492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686800" cy="6096000"/>
          </a:xfrm>
        </p:spPr>
        <p:txBody>
          <a:bodyPr>
            <a:normAutofit fontScale="92500" lnSpcReduction="20000"/>
          </a:bodyPr>
          <a:lstStyle/>
          <a:p>
            <a:pPr marL="0" indent="0" algn="just">
              <a:lnSpc>
                <a:spcPct val="115000"/>
              </a:lnSpc>
              <a:spcAft>
                <a:spcPts val="1000"/>
              </a:spcAft>
              <a:buNone/>
            </a:pPr>
            <a:r>
              <a:rPr lang="tr-TR" b="1" u="sng" dirty="0">
                <a:latin typeface="Times New Roman"/>
                <a:ea typeface="Calibri"/>
                <a:cs typeface="Times New Roman"/>
              </a:rPr>
              <a:t>Normalleşme süreci ve geleceğe yönelik beklentiler</a:t>
            </a:r>
          </a:p>
          <a:p>
            <a:pPr marL="0" indent="0" algn="just">
              <a:lnSpc>
                <a:spcPct val="115000"/>
              </a:lnSpc>
              <a:spcAft>
                <a:spcPts val="1000"/>
              </a:spcAft>
              <a:buNone/>
            </a:pPr>
            <a:endParaRPr lang="tr-TR" sz="2000" dirty="0">
              <a:latin typeface="Calibri"/>
              <a:ea typeface="Calibri"/>
              <a:cs typeface="Times New Roman"/>
            </a:endParaRPr>
          </a:p>
          <a:p>
            <a:pPr algn="just">
              <a:lnSpc>
                <a:spcPct val="115000"/>
              </a:lnSpc>
              <a:spcAft>
                <a:spcPts val="1000"/>
              </a:spcAft>
            </a:pPr>
            <a:r>
              <a:rPr lang="en-GB" sz="1800" dirty="0">
                <a:latin typeface="Times New Roman"/>
                <a:ea typeface="Calibri"/>
                <a:cs typeface="Times New Roman"/>
              </a:rPr>
              <a:t>Bureau of Statistics </a:t>
            </a:r>
            <a:r>
              <a:rPr lang="en-GB" sz="1800" dirty="0" err="1">
                <a:latin typeface="Times New Roman"/>
                <a:ea typeface="Calibri"/>
                <a:cs typeface="Times New Roman"/>
              </a:rPr>
              <a:t>Bangladesh'in</a:t>
            </a:r>
            <a:r>
              <a:rPr lang="en-GB" sz="1800" dirty="0">
                <a:latin typeface="Times New Roman"/>
                <a:ea typeface="Calibri"/>
                <a:cs typeface="Times New Roman"/>
              </a:rPr>
              <a:t> </a:t>
            </a:r>
            <a:r>
              <a:rPr lang="en-GB" sz="1800" dirty="0" err="1">
                <a:latin typeface="Times New Roman"/>
                <a:ea typeface="Calibri"/>
                <a:cs typeface="Times New Roman"/>
              </a:rPr>
              <a:t>verilerine</a:t>
            </a:r>
            <a:r>
              <a:rPr lang="en-GB" sz="1800" dirty="0">
                <a:latin typeface="Times New Roman"/>
                <a:ea typeface="Calibri"/>
                <a:cs typeface="Times New Roman"/>
              </a:rPr>
              <a:t> </a:t>
            </a:r>
            <a:r>
              <a:rPr lang="en-GB" sz="1800" dirty="0" err="1">
                <a:latin typeface="Times New Roman"/>
                <a:ea typeface="Calibri"/>
                <a:cs typeface="Times New Roman"/>
              </a:rPr>
              <a:t>göre</a:t>
            </a:r>
            <a:r>
              <a:rPr lang="en-GB" sz="1800" dirty="0">
                <a:latin typeface="Times New Roman"/>
                <a:ea typeface="Calibri"/>
                <a:cs typeface="Times New Roman"/>
              </a:rPr>
              <a:t> </a:t>
            </a:r>
            <a:r>
              <a:rPr lang="en-GB" sz="1800" dirty="0" err="1">
                <a:latin typeface="Times New Roman"/>
                <a:ea typeface="Calibri"/>
                <a:cs typeface="Times New Roman"/>
              </a:rPr>
              <a:t>Bangladeş</a:t>
            </a:r>
            <a:r>
              <a:rPr lang="en-GB" sz="1800" dirty="0">
                <a:latin typeface="Times New Roman"/>
                <a:ea typeface="Calibri"/>
                <a:cs typeface="Times New Roman"/>
              </a:rPr>
              <a:t> </a:t>
            </a:r>
            <a:r>
              <a:rPr lang="en-GB" sz="1800" dirty="0" err="1">
                <a:latin typeface="Times New Roman"/>
                <a:ea typeface="Calibri"/>
                <a:cs typeface="Times New Roman"/>
              </a:rPr>
              <a:t>tekstil</a:t>
            </a:r>
            <a:r>
              <a:rPr lang="en-GB" sz="1800" dirty="0">
                <a:latin typeface="Times New Roman"/>
                <a:ea typeface="Calibri"/>
                <a:cs typeface="Times New Roman"/>
              </a:rPr>
              <a:t> </a:t>
            </a:r>
            <a:r>
              <a:rPr lang="en-GB" sz="1800" dirty="0" err="1">
                <a:latin typeface="Times New Roman"/>
                <a:ea typeface="Calibri"/>
                <a:cs typeface="Times New Roman"/>
              </a:rPr>
              <a:t>endüstrisi</a:t>
            </a:r>
            <a:r>
              <a:rPr lang="en-GB" sz="1800" dirty="0">
                <a:latin typeface="Times New Roman"/>
                <a:ea typeface="Calibri"/>
                <a:cs typeface="Times New Roman"/>
              </a:rPr>
              <a:t> </a:t>
            </a:r>
            <a:r>
              <a:rPr lang="en-GB" sz="1800" dirty="0" err="1">
                <a:latin typeface="Times New Roman"/>
                <a:ea typeface="Calibri"/>
                <a:cs typeface="Times New Roman"/>
              </a:rPr>
              <a:t>toparlanma</a:t>
            </a:r>
            <a:r>
              <a:rPr lang="en-GB" sz="1800" dirty="0">
                <a:latin typeface="Times New Roman"/>
                <a:ea typeface="Calibri"/>
                <a:cs typeface="Times New Roman"/>
              </a:rPr>
              <a:t> </a:t>
            </a:r>
            <a:r>
              <a:rPr lang="en-GB" sz="1800" dirty="0" err="1">
                <a:latin typeface="Times New Roman"/>
                <a:ea typeface="Calibri"/>
                <a:cs typeface="Times New Roman"/>
              </a:rPr>
              <a:t>yolun</a:t>
            </a:r>
            <a:r>
              <a:rPr lang="tr-TR" sz="1800" dirty="0">
                <a:latin typeface="Times New Roman"/>
                <a:ea typeface="Calibri"/>
                <a:cs typeface="Times New Roman"/>
              </a:rPr>
              <a:t>a girmektedir</a:t>
            </a:r>
            <a:r>
              <a:rPr lang="en-GB" sz="1800" dirty="0">
                <a:latin typeface="Times New Roman"/>
                <a:ea typeface="Calibri"/>
                <a:cs typeface="Times New Roman"/>
              </a:rPr>
              <a:t>. </a:t>
            </a:r>
            <a:r>
              <a:rPr lang="en-GB" sz="1800" dirty="0" err="1">
                <a:latin typeface="Times New Roman"/>
                <a:ea typeface="Calibri"/>
                <a:cs typeface="Times New Roman"/>
              </a:rPr>
              <a:t>Bangladeş'in</a:t>
            </a:r>
            <a:r>
              <a:rPr lang="en-GB" sz="1800" dirty="0">
                <a:latin typeface="Times New Roman"/>
                <a:ea typeface="Calibri"/>
                <a:cs typeface="Times New Roman"/>
              </a:rPr>
              <a:t> </a:t>
            </a:r>
            <a:r>
              <a:rPr lang="en-GB" sz="1800" dirty="0" err="1">
                <a:latin typeface="Times New Roman"/>
                <a:ea typeface="Calibri"/>
                <a:cs typeface="Times New Roman"/>
              </a:rPr>
              <a:t>Ağustos</a:t>
            </a:r>
            <a:r>
              <a:rPr lang="en-GB" sz="1800" dirty="0">
                <a:latin typeface="Times New Roman"/>
                <a:ea typeface="Calibri"/>
                <a:cs typeface="Times New Roman"/>
              </a:rPr>
              <a:t> 2020'de </a:t>
            </a:r>
            <a:r>
              <a:rPr lang="en-GB" sz="1800" dirty="0" err="1">
                <a:latin typeface="Times New Roman"/>
                <a:ea typeface="Calibri"/>
                <a:cs typeface="Times New Roman"/>
              </a:rPr>
              <a:t>hazır</a:t>
            </a:r>
            <a:r>
              <a:rPr lang="en-GB" sz="1800" dirty="0">
                <a:latin typeface="Times New Roman"/>
                <a:ea typeface="Calibri"/>
                <a:cs typeface="Times New Roman"/>
              </a:rPr>
              <a:t> </a:t>
            </a:r>
            <a:r>
              <a:rPr lang="en-GB" sz="1800" dirty="0" err="1">
                <a:latin typeface="Times New Roman"/>
                <a:ea typeface="Calibri"/>
                <a:cs typeface="Times New Roman"/>
              </a:rPr>
              <a:t>giyim</a:t>
            </a:r>
            <a:r>
              <a:rPr lang="en-GB" sz="1800" dirty="0">
                <a:latin typeface="Times New Roman"/>
                <a:ea typeface="Calibri"/>
                <a:cs typeface="Times New Roman"/>
              </a:rPr>
              <a:t> </a:t>
            </a:r>
            <a:r>
              <a:rPr lang="en-GB" sz="1800" dirty="0" err="1">
                <a:latin typeface="Times New Roman"/>
                <a:ea typeface="Calibri"/>
                <a:cs typeface="Times New Roman"/>
              </a:rPr>
              <a:t>ihracatı</a:t>
            </a:r>
            <a:r>
              <a:rPr lang="tr-TR" sz="1800" dirty="0">
                <a:latin typeface="Times New Roman"/>
                <a:ea typeface="Calibri"/>
                <a:cs typeface="Times New Roman"/>
              </a:rPr>
              <a:t> bir önceki yılın</a:t>
            </a:r>
            <a:r>
              <a:rPr lang="en-GB" sz="1800" dirty="0">
                <a:latin typeface="Times New Roman"/>
                <a:ea typeface="Calibri"/>
                <a:cs typeface="Times New Roman"/>
              </a:rPr>
              <a:t> </a:t>
            </a:r>
            <a:r>
              <a:rPr lang="en-GB" sz="1800" dirty="0" err="1">
                <a:latin typeface="Times New Roman"/>
                <a:ea typeface="Calibri"/>
                <a:cs typeface="Times New Roman"/>
              </a:rPr>
              <a:t>Ağustos</a:t>
            </a:r>
            <a:r>
              <a:rPr lang="tr-TR" sz="1800" dirty="0">
                <a:latin typeface="Times New Roman"/>
                <a:ea typeface="Calibri"/>
                <a:cs typeface="Times New Roman"/>
              </a:rPr>
              <a:t> göre</a:t>
            </a:r>
            <a:r>
              <a:rPr lang="en-GB" sz="1800" dirty="0">
                <a:latin typeface="Times New Roman"/>
                <a:ea typeface="Calibri"/>
                <a:cs typeface="Times New Roman"/>
              </a:rPr>
              <a:t> %44,63'lük </a:t>
            </a:r>
            <a:r>
              <a:rPr lang="en-GB" sz="1800" dirty="0" err="1">
                <a:latin typeface="Times New Roman"/>
                <a:ea typeface="Calibri"/>
                <a:cs typeface="Times New Roman"/>
              </a:rPr>
              <a:t>bir</a:t>
            </a:r>
            <a:r>
              <a:rPr lang="en-GB" sz="1800" dirty="0">
                <a:latin typeface="Times New Roman"/>
                <a:ea typeface="Calibri"/>
                <a:cs typeface="Times New Roman"/>
              </a:rPr>
              <a:t> </a:t>
            </a:r>
            <a:r>
              <a:rPr lang="en-GB" sz="1800" dirty="0" err="1">
                <a:latin typeface="Times New Roman"/>
                <a:ea typeface="Calibri"/>
                <a:cs typeface="Times New Roman"/>
              </a:rPr>
              <a:t>büyüme</a:t>
            </a:r>
            <a:r>
              <a:rPr lang="en-GB" sz="1800" dirty="0">
                <a:latin typeface="Times New Roman"/>
                <a:ea typeface="Calibri"/>
                <a:cs typeface="Times New Roman"/>
              </a:rPr>
              <a:t> </a:t>
            </a:r>
            <a:r>
              <a:rPr lang="tr-TR" sz="1800" dirty="0">
                <a:latin typeface="Times New Roman"/>
                <a:ea typeface="Calibri"/>
                <a:cs typeface="Times New Roman"/>
              </a:rPr>
              <a:t>göstermiştir</a:t>
            </a:r>
            <a:r>
              <a:rPr lang="en-GB" sz="1800" dirty="0">
                <a:latin typeface="Times New Roman"/>
                <a:ea typeface="Calibri"/>
                <a:cs typeface="Times New Roman"/>
              </a:rPr>
              <a:t>. </a:t>
            </a:r>
            <a:r>
              <a:rPr lang="en-GB" sz="1800" dirty="0" err="1">
                <a:latin typeface="Times New Roman"/>
                <a:ea typeface="Calibri"/>
                <a:cs typeface="Times New Roman"/>
              </a:rPr>
              <a:t>Ocak</a:t>
            </a:r>
            <a:r>
              <a:rPr lang="en-GB" sz="1800" dirty="0">
                <a:latin typeface="Times New Roman"/>
                <a:ea typeface="Calibri"/>
                <a:cs typeface="Times New Roman"/>
              </a:rPr>
              <a:t> 2020'den </a:t>
            </a:r>
            <a:r>
              <a:rPr lang="en-GB" sz="1800" dirty="0" err="1">
                <a:latin typeface="Times New Roman"/>
                <a:ea typeface="Calibri"/>
                <a:cs typeface="Times New Roman"/>
              </a:rPr>
              <a:t>bu</a:t>
            </a:r>
            <a:r>
              <a:rPr lang="en-GB" sz="1800" dirty="0">
                <a:latin typeface="Times New Roman"/>
                <a:ea typeface="Calibri"/>
                <a:cs typeface="Times New Roman"/>
              </a:rPr>
              <a:t> </a:t>
            </a:r>
            <a:r>
              <a:rPr lang="en-GB" sz="1800" dirty="0" err="1">
                <a:latin typeface="Times New Roman"/>
                <a:ea typeface="Calibri"/>
                <a:cs typeface="Times New Roman"/>
              </a:rPr>
              <a:t>yana</a:t>
            </a:r>
            <a:r>
              <a:rPr lang="en-GB" sz="1800" dirty="0">
                <a:latin typeface="Times New Roman"/>
                <a:ea typeface="Calibri"/>
                <a:cs typeface="Times New Roman"/>
              </a:rPr>
              <a:t> art </a:t>
            </a:r>
            <a:r>
              <a:rPr lang="en-GB" sz="1800" dirty="0" err="1">
                <a:latin typeface="Times New Roman"/>
                <a:ea typeface="Calibri"/>
                <a:cs typeface="Times New Roman"/>
              </a:rPr>
              <a:t>arda</a:t>
            </a:r>
            <a:r>
              <a:rPr lang="en-GB" sz="1800" dirty="0">
                <a:latin typeface="Times New Roman"/>
                <a:ea typeface="Calibri"/>
                <a:cs typeface="Times New Roman"/>
              </a:rPr>
              <a:t> </a:t>
            </a:r>
            <a:r>
              <a:rPr lang="en-GB" sz="1800" dirty="0" err="1">
                <a:latin typeface="Times New Roman"/>
                <a:ea typeface="Calibri"/>
                <a:cs typeface="Times New Roman"/>
              </a:rPr>
              <a:t>yedi</a:t>
            </a:r>
            <a:r>
              <a:rPr lang="en-GB" sz="1800" dirty="0">
                <a:latin typeface="Times New Roman"/>
                <a:ea typeface="Calibri"/>
                <a:cs typeface="Times New Roman"/>
              </a:rPr>
              <a:t> </a:t>
            </a:r>
            <a:r>
              <a:rPr lang="en-GB" sz="1800" dirty="0" err="1">
                <a:latin typeface="Times New Roman"/>
                <a:ea typeface="Calibri"/>
                <a:cs typeface="Times New Roman"/>
              </a:rPr>
              <a:t>aylık</a:t>
            </a:r>
            <a:r>
              <a:rPr lang="en-GB" sz="1800" dirty="0">
                <a:latin typeface="Times New Roman"/>
                <a:ea typeface="Calibri"/>
                <a:cs typeface="Times New Roman"/>
              </a:rPr>
              <a:t> </a:t>
            </a:r>
            <a:r>
              <a:rPr lang="en-GB" sz="1800" dirty="0" err="1">
                <a:latin typeface="Times New Roman"/>
                <a:ea typeface="Calibri"/>
                <a:cs typeface="Times New Roman"/>
              </a:rPr>
              <a:t>negatif</a:t>
            </a:r>
            <a:r>
              <a:rPr lang="en-GB" sz="1800" dirty="0">
                <a:latin typeface="Times New Roman"/>
                <a:ea typeface="Calibri"/>
                <a:cs typeface="Times New Roman"/>
              </a:rPr>
              <a:t> </a:t>
            </a:r>
            <a:r>
              <a:rPr lang="en-GB" sz="1800" dirty="0" err="1">
                <a:latin typeface="Times New Roman"/>
                <a:ea typeface="Calibri"/>
                <a:cs typeface="Times New Roman"/>
              </a:rPr>
              <a:t>büyümenin</a:t>
            </a:r>
            <a:r>
              <a:rPr lang="en-GB" sz="1800" dirty="0">
                <a:latin typeface="Times New Roman"/>
                <a:ea typeface="Calibri"/>
                <a:cs typeface="Times New Roman"/>
              </a:rPr>
              <a:t> </a:t>
            </a:r>
            <a:r>
              <a:rPr lang="en-GB" sz="1800" dirty="0" err="1">
                <a:latin typeface="Times New Roman"/>
                <a:ea typeface="Calibri"/>
                <a:cs typeface="Times New Roman"/>
              </a:rPr>
              <a:t>ardından</a:t>
            </a:r>
            <a:r>
              <a:rPr lang="en-GB" sz="1800" dirty="0">
                <a:latin typeface="Times New Roman"/>
                <a:ea typeface="Calibri"/>
                <a:cs typeface="Times New Roman"/>
              </a:rPr>
              <a:t> </a:t>
            </a:r>
            <a:r>
              <a:rPr lang="en-GB" sz="1800" dirty="0" err="1">
                <a:latin typeface="Times New Roman"/>
                <a:ea typeface="Calibri"/>
                <a:cs typeface="Times New Roman"/>
              </a:rPr>
              <a:t>gelen</a:t>
            </a:r>
            <a:r>
              <a:rPr lang="en-GB" sz="1800" dirty="0">
                <a:latin typeface="Times New Roman"/>
                <a:ea typeface="Calibri"/>
                <a:cs typeface="Times New Roman"/>
              </a:rPr>
              <a:t> </a:t>
            </a:r>
            <a:r>
              <a:rPr lang="en-GB" sz="1800" dirty="0" err="1">
                <a:latin typeface="Times New Roman"/>
                <a:ea typeface="Calibri"/>
                <a:cs typeface="Times New Roman"/>
              </a:rPr>
              <a:t>bu</a:t>
            </a:r>
            <a:r>
              <a:rPr lang="en-GB" sz="1800" dirty="0">
                <a:latin typeface="Times New Roman"/>
                <a:ea typeface="Calibri"/>
                <a:cs typeface="Times New Roman"/>
              </a:rPr>
              <a:t> </a:t>
            </a:r>
            <a:r>
              <a:rPr lang="en-GB" sz="1800" dirty="0" err="1">
                <a:latin typeface="Times New Roman"/>
                <a:ea typeface="Calibri"/>
                <a:cs typeface="Times New Roman"/>
              </a:rPr>
              <a:t>olumlu</a:t>
            </a:r>
            <a:r>
              <a:rPr lang="en-GB" sz="1800" dirty="0">
                <a:latin typeface="Times New Roman"/>
                <a:ea typeface="Calibri"/>
                <a:cs typeface="Times New Roman"/>
              </a:rPr>
              <a:t> </a:t>
            </a:r>
            <a:r>
              <a:rPr lang="en-GB" sz="1800" dirty="0" err="1">
                <a:latin typeface="Times New Roman"/>
                <a:ea typeface="Calibri"/>
                <a:cs typeface="Times New Roman"/>
              </a:rPr>
              <a:t>gelişme</a:t>
            </a:r>
            <a:r>
              <a:rPr lang="en-GB" sz="1800" dirty="0">
                <a:latin typeface="Times New Roman"/>
                <a:ea typeface="Calibri"/>
                <a:cs typeface="Times New Roman"/>
              </a:rPr>
              <a:t>, </a:t>
            </a:r>
            <a:r>
              <a:rPr lang="tr-TR" sz="1800" dirty="0">
                <a:latin typeface="Times New Roman"/>
                <a:ea typeface="Calibri"/>
                <a:cs typeface="Times New Roman"/>
              </a:rPr>
              <a:t>geleceğe yönelik beklentilerin artmasına yol açmıştır.</a:t>
            </a:r>
            <a:endParaRPr lang="tr-TR" sz="1800" dirty="0">
              <a:latin typeface="Calibri"/>
              <a:ea typeface="Calibri"/>
              <a:cs typeface="Times New Roman"/>
            </a:endParaRPr>
          </a:p>
          <a:p>
            <a:pPr algn="just">
              <a:lnSpc>
                <a:spcPct val="115000"/>
              </a:lnSpc>
              <a:spcAft>
                <a:spcPts val="1000"/>
              </a:spcAft>
            </a:pPr>
            <a:r>
              <a:rPr lang="tr-TR" sz="1800" dirty="0">
                <a:latin typeface="Times New Roman"/>
                <a:ea typeface="Calibri"/>
                <a:cs typeface="Times New Roman"/>
              </a:rPr>
              <a:t>Bangladeş Konfeksiyon İmalatçıları ve İhracatçıları Birliği'nin (BGMEA) kıdemli başkan yardımcısına göre şu anda fabrikalar %55 kapasite ile  çalışmakta olup ve bu oranın yıl sonuna kadar %70'e ulaşması beklenmektedir. Ancak pozitif vaka sayısında yaşanabilecek artışlar beklenen iyileşmeye zarar verebilir.</a:t>
            </a:r>
            <a:endParaRPr lang="tr-TR" sz="1800" dirty="0">
              <a:latin typeface="Calibri"/>
              <a:ea typeface="Calibri"/>
              <a:cs typeface="Times New Roman"/>
            </a:endParaRPr>
          </a:p>
          <a:p>
            <a:pPr algn="just">
              <a:lnSpc>
                <a:spcPct val="115000"/>
              </a:lnSpc>
              <a:spcAft>
                <a:spcPts val="1000"/>
              </a:spcAft>
            </a:pPr>
            <a:r>
              <a:rPr lang="en-GB" sz="1800" dirty="0">
                <a:latin typeface="Times New Roman"/>
                <a:ea typeface="Calibri"/>
                <a:cs typeface="Times New Roman"/>
              </a:rPr>
              <a:t>1 </a:t>
            </a:r>
            <a:r>
              <a:rPr lang="en-GB" sz="1800" dirty="0" err="1">
                <a:latin typeface="Times New Roman"/>
                <a:ea typeface="Calibri"/>
                <a:cs typeface="Times New Roman"/>
              </a:rPr>
              <a:t>Ekim</a:t>
            </a:r>
            <a:r>
              <a:rPr lang="en-GB" sz="1800" dirty="0">
                <a:latin typeface="Times New Roman"/>
                <a:ea typeface="Calibri"/>
                <a:cs typeface="Times New Roman"/>
              </a:rPr>
              <a:t> 2020  </a:t>
            </a:r>
            <a:r>
              <a:rPr lang="en-GB" sz="1800" dirty="0" err="1">
                <a:latin typeface="Times New Roman"/>
                <a:ea typeface="Calibri"/>
                <a:cs typeface="Times New Roman"/>
              </a:rPr>
              <a:t>tarihi</a:t>
            </a:r>
            <a:r>
              <a:rPr lang="en-GB" sz="1800" dirty="0">
                <a:latin typeface="Times New Roman"/>
                <a:ea typeface="Calibri"/>
                <a:cs typeface="Times New Roman"/>
              </a:rPr>
              <a:t> </a:t>
            </a:r>
            <a:r>
              <a:rPr lang="en-GB" sz="1800" dirty="0" err="1">
                <a:latin typeface="Times New Roman"/>
                <a:ea typeface="Calibri"/>
                <a:cs typeface="Times New Roman"/>
              </a:rPr>
              <a:t>itibariyle</a:t>
            </a:r>
            <a:r>
              <a:rPr lang="en-GB" sz="1800" dirty="0">
                <a:latin typeface="Times New Roman"/>
                <a:ea typeface="Calibri"/>
                <a:cs typeface="Times New Roman"/>
              </a:rPr>
              <a:t> </a:t>
            </a:r>
            <a:r>
              <a:rPr lang="en-GB" sz="1800" dirty="0" err="1">
                <a:latin typeface="Times New Roman"/>
                <a:ea typeface="Calibri"/>
                <a:cs typeface="Times New Roman"/>
              </a:rPr>
              <a:t>Bangladeş</a:t>
            </a:r>
            <a:r>
              <a:rPr lang="en-GB" sz="1800" dirty="0">
                <a:latin typeface="Times New Roman"/>
                <a:ea typeface="Calibri"/>
                <a:cs typeface="Times New Roman"/>
              </a:rPr>
              <a:t>, </a:t>
            </a:r>
            <a:r>
              <a:rPr lang="en-GB" sz="1800" dirty="0" err="1">
                <a:latin typeface="Times New Roman"/>
                <a:ea typeface="Calibri"/>
                <a:cs typeface="Times New Roman"/>
              </a:rPr>
              <a:t>pandemi</a:t>
            </a:r>
            <a:r>
              <a:rPr lang="en-GB" sz="1800" dirty="0">
                <a:latin typeface="Times New Roman"/>
                <a:ea typeface="Calibri"/>
                <a:cs typeface="Times New Roman"/>
              </a:rPr>
              <a:t> </a:t>
            </a:r>
            <a:r>
              <a:rPr lang="en-GB" sz="1800" dirty="0" err="1">
                <a:latin typeface="Times New Roman"/>
                <a:ea typeface="Calibri"/>
                <a:cs typeface="Times New Roman"/>
              </a:rPr>
              <a:t>ile</a:t>
            </a:r>
            <a:r>
              <a:rPr lang="en-GB" sz="1800" dirty="0">
                <a:latin typeface="Times New Roman"/>
                <a:ea typeface="Calibri"/>
                <a:cs typeface="Times New Roman"/>
              </a:rPr>
              <a:t> </a:t>
            </a:r>
            <a:r>
              <a:rPr lang="en-GB" sz="1800" dirty="0" err="1">
                <a:latin typeface="Times New Roman"/>
                <a:ea typeface="Calibri"/>
                <a:cs typeface="Times New Roman"/>
              </a:rPr>
              <a:t>ilgili</a:t>
            </a:r>
            <a:r>
              <a:rPr lang="en-GB" sz="1800" dirty="0">
                <a:latin typeface="Times New Roman"/>
                <a:ea typeface="Calibri"/>
                <a:cs typeface="Times New Roman"/>
              </a:rPr>
              <a:t> her </a:t>
            </a:r>
            <a:r>
              <a:rPr lang="en-GB" sz="1800" dirty="0" err="1">
                <a:latin typeface="Times New Roman"/>
                <a:ea typeface="Calibri"/>
                <a:cs typeface="Times New Roman"/>
              </a:rPr>
              <a:t>türlü</a:t>
            </a:r>
            <a:r>
              <a:rPr lang="en-GB" sz="1800" dirty="0">
                <a:latin typeface="Times New Roman"/>
                <a:ea typeface="Calibri"/>
                <a:cs typeface="Times New Roman"/>
              </a:rPr>
              <a:t> </a:t>
            </a:r>
            <a:r>
              <a:rPr lang="en-GB" sz="1800" dirty="0" err="1">
                <a:latin typeface="Times New Roman"/>
                <a:ea typeface="Calibri"/>
                <a:cs typeface="Times New Roman"/>
              </a:rPr>
              <a:t>kısıtlamayı</a:t>
            </a:r>
            <a:r>
              <a:rPr lang="en-GB" sz="1800" dirty="0">
                <a:latin typeface="Times New Roman"/>
                <a:ea typeface="Calibri"/>
                <a:cs typeface="Times New Roman"/>
              </a:rPr>
              <a:t> </a:t>
            </a:r>
            <a:r>
              <a:rPr lang="en-GB" sz="1800" dirty="0" err="1">
                <a:latin typeface="Times New Roman"/>
                <a:ea typeface="Calibri"/>
                <a:cs typeface="Times New Roman"/>
              </a:rPr>
              <a:t>kaldırm</a:t>
            </a:r>
            <a:r>
              <a:rPr lang="tr-TR" sz="1800" dirty="0">
                <a:latin typeface="Times New Roman"/>
                <a:ea typeface="Calibri"/>
                <a:cs typeface="Times New Roman"/>
              </a:rPr>
              <a:t>ış </a:t>
            </a:r>
            <a:r>
              <a:rPr lang="en-GB" sz="1800" dirty="0" err="1">
                <a:latin typeface="Times New Roman"/>
                <a:ea typeface="Calibri"/>
                <a:cs typeface="Times New Roman"/>
              </a:rPr>
              <a:t>durumdadı</a:t>
            </a:r>
            <a:r>
              <a:rPr lang="tr-TR" sz="1800" dirty="0">
                <a:latin typeface="Times New Roman"/>
                <a:ea typeface="Calibri"/>
                <a:cs typeface="Times New Roman"/>
              </a:rPr>
              <a:t>r.</a:t>
            </a:r>
            <a:r>
              <a:rPr lang="tr-TR" sz="1800" dirty="0">
                <a:solidFill>
                  <a:srgbClr val="000000"/>
                </a:solidFill>
                <a:latin typeface="Trebuchet MS"/>
                <a:ea typeface="Calibri"/>
                <a:cs typeface="Times New Roman"/>
              </a:rPr>
              <a:t> </a:t>
            </a:r>
            <a:r>
              <a:rPr lang="tr-TR" sz="1800" dirty="0">
                <a:latin typeface="Times New Roman"/>
                <a:ea typeface="Calibri"/>
                <a:cs typeface="Times New Roman"/>
              </a:rPr>
              <a:t>Eğitim kurumlarının da yakında açılabileceği yönünde değerlendirmeler sürmektedir. </a:t>
            </a:r>
            <a:endParaRPr lang="tr-TR" sz="1800" dirty="0">
              <a:latin typeface="Calibri"/>
              <a:ea typeface="Calibri"/>
              <a:cs typeface="Times New Roman"/>
            </a:endParaRPr>
          </a:p>
          <a:p>
            <a:pPr algn="just">
              <a:lnSpc>
                <a:spcPct val="115000"/>
              </a:lnSpc>
              <a:spcAft>
                <a:spcPts val="1000"/>
              </a:spcAft>
            </a:pPr>
            <a:r>
              <a:rPr lang="en-GB" sz="1800" dirty="0" err="1">
                <a:latin typeface="Times New Roman"/>
                <a:ea typeface="Calibri"/>
                <a:cs typeface="Times New Roman"/>
              </a:rPr>
              <a:t>Bangladeş</a:t>
            </a:r>
            <a:r>
              <a:rPr lang="en-GB" sz="1800" dirty="0">
                <a:latin typeface="Times New Roman"/>
                <a:ea typeface="Calibri"/>
                <a:cs typeface="Times New Roman"/>
              </a:rPr>
              <a:t> Civil Aviation Authority </a:t>
            </a:r>
            <a:r>
              <a:rPr lang="en-GB" sz="1800" dirty="0" err="1">
                <a:latin typeface="Times New Roman"/>
                <a:ea typeface="Calibri"/>
                <a:cs typeface="Times New Roman"/>
              </a:rPr>
              <a:t>tarafından</a:t>
            </a:r>
            <a:r>
              <a:rPr lang="en-GB" sz="1800" dirty="0">
                <a:latin typeface="Times New Roman"/>
                <a:ea typeface="Calibri"/>
                <a:cs typeface="Times New Roman"/>
              </a:rPr>
              <a:t> </a:t>
            </a:r>
            <a:r>
              <a:rPr lang="en-GB" sz="1800" dirty="0" err="1">
                <a:latin typeface="Times New Roman"/>
                <a:ea typeface="Calibri"/>
                <a:cs typeface="Times New Roman"/>
              </a:rPr>
              <a:t>yayınlanan</a:t>
            </a:r>
            <a:r>
              <a:rPr lang="en-GB" sz="1800" dirty="0">
                <a:latin typeface="Times New Roman"/>
                <a:ea typeface="Calibri"/>
                <a:cs typeface="Times New Roman"/>
              </a:rPr>
              <a:t> </a:t>
            </a:r>
            <a:r>
              <a:rPr lang="en-GB" sz="1800" dirty="0" err="1">
                <a:latin typeface="Times New Roman"/>
                <a:ea typeface="Calibri"/>
                <a:cs typeface="Times New Roman"/>
              </a:rPr>
              <a:t>genelgede</a:t>
            </a:r>
            <a:r>
              <a:rPr lang="en-GB" sz="1800" dirty="0">
                <a:latin typeface="Times New Roman"/>
                <a:ea typeface="Calibri"/>
                <a:cs typeface="Times New Roman"/>
              </a:rPr>
              <a:t>, </a:t>
            </a:r>
            <a:r>
              <a:rPr lang="en-GB" sz="1800" dirty="0" err="1">
                <a:latin typeface="Times New Roman"/>
                <a:ea typeface="Calibri"/>
                <a:cs typeface="Times New Roman"/>
              </a:rPr>
              <a:t>yurtdışından</a:t>
            </a:r>
            <a:r>
              <a:rPr lang="en-GB" sz="1800" dirty="0">
                <a:latin typeface="Times New Roman"/>
                <a:ea typeface="Calibri"/>
                <a:cs typeface="Times New Roman"/>
              </a:rPr>
              <a:t> </a:t>
            </a:r>
            <a:r>
              <a:rPr lang="en-GB" sz="1800" dirty="0" err="1">
                <a:latin typeface="Times New Roman"/>
                <a:ea typeface="Calibri"/>
                <a:cs typeface="Times New Roman"/>
              </a:rPr>
              <a:t>gelen</a:t>
            </a:r>
            <a:r>
              <a:rPr lang="en-GB" sz="1800" dirty="0">
                <a:latin typeface="Times New Roman"/>
                <a:ea typeface="Calibri"/>
                <a:cs typeface="Times New Roman"/>
              </a:rPr>
              <a:t> </a:t>
            </a:r>
            <a:r>
              <a:rPr lang="en-GB" sz="1800" dirty="0" err="1">
                <a:latin typeface="Times New Roman"/>
                <a:ea typeface="Calibri"/>
                <a:cs typeface="Times New Roman"/>
              </a:rPr>
              <a:t>kişiler</a:t>
            </a:r>
            <a:r>
              <a:rPr lang="en-GB" sz="1800" dirty="0">
                <a:latin typeface="Times New Roman"/>
                <a:ea typeface="Calibri"/>
                <a:cs typeface="Times New Roman"/>
              </a:rPr>
              <a:t> </a:t>
            </a:r>
            <a:r>
              <a:rPr lang="en-GB" sz="1800" dirty="0" err="1">
                <a:latin typeface="Times New Roman"/>
                <a:ea typeface="Calibri"/>
                <a:cs typeface="Times New Roman"/>
              </a:rPr>
              <a:t>için</a:t>
            </a:r>
            <a:r>
              <a:rPr lang="en-GB" sz="1800" dirty="0">
                <a:latin typeface="Times New Roman"/>
                <a:ea typeface="Calibri"/>
                <a:cs typeface="Times New Roman"/>
              </a:rPr>
              <a:t> son 72 </a:t>
            </a:r>
            <a:r>
              <a:rPr lang="en-GB" sz="1800" dirty="0" err="1">
                <a:latin typeface="Times New Roman"/>
                <a:ea typeface="Calibri"/>
                <a:cs typeface="Times New Roman"/>
              </a:rPr>
              <a:t>saatte</a:t>
            </a:r>
            <a:r>
              <a:rPr lang="en-GB" sz="1800" dirty="0">
                <a:latin typeface="Times New Roman"/>
                <a:ea typeface="Calibri"/>
                <a:cs typeface="Times New Roman"/>
              </a:rPr>
              <a:t> </a:t>
            </a:r>
            <a:r>
              <a:rPr lang="en-GB" sz="1800" dirty="0" err="1">
                <a:latin typeface="Times New Roman"/>
                <a:ea typeface="Calibri"/>
                <a:cs typeface="Times New Roman"/>
              </a:rPr>
              <a:t>alınmış</a:t>
            </a:r>
            <a:r>
              <a:rPr lang="en-GB" sz="1800" dirty="0">
                <a:latin typeface="Times New Roman"/>
                <a:ea typeface="Calibri"/>
                <a:cs typeface="Times New Roman"/>
              </a:rPr>
              <a:t> Covid-19 </a:t>
            </a:r>
            <a:r>
              <a:rPr lang="en-GB" sz="1800" dirty="0" err="1">
                <a:latin typeface="Times New Roman"/>
                <a:ea typeface="Calibri"/>
                <a:cs typeface="Times New Roman"/>
              </a:rPr>
              <a:t>testinin</a:t>
            </a:r>
            <a:r>
              <a:rPr lang="en-GB" sz="1800" dirty="0">
                <a:latin typeface="Times New Roman"/>
                <a:ea typeface="Calibri"/>
                <a:cs typeface="Times New Roman"/>
              </a:rPr>
              <a:t> </a:t>
            </a:r>
            <a:r>
              <a:rPr lang="en-GB" sz="1800" dirty="0" err="1">
                <a:latin typeface="Times New Roman"/>
                <a:ea typeface="Calibri"/>
                <a:cs typeface="Times New Roman"/>
              </a:rPr>
              <a:t>negatif</a:t>
            </a:r>
            <a:r>
              <a:rPr lang="en-GB" sz="1800" dirty="0">
                <a:latin typeface="Times New Roman"/>
                <a:ea typeface="Calibri"/>
                <a:cs typeface="Times New Roman"/>
              </a:rPr>
              <a:t> </a:t>
            </a:r>
            <a:r>
              <a:rPr lang="en-GB" sz="1800" dirty="0" err="1">
                <a:latin typeface="Times New Roman"/>
                <a:ea typeface="Calibri"/>
                <a:cs typeface="Times New Roman"/>
              </a:rPr>
              <a:t>olduğuna</a:t>
            </a:r>
            <a:r>
              <a:rPr lang="en-GB" sz="1800" dirty="0">
                <a:latin typeface="Times New Roman"/>
                <a:ea typeface="Calibri"/>
                <a:cs typeface="Times New Roman"/>
              </a:rPr>
              <a:t> </a:t>
            </a:r>
            <a:r>
              <a:rPr lang="en-GB" sz="1800" dirty="0" err="1">
                <a:latin typeface="Times New Roman"/>
                <a:ea typeface="Calibri"/>
                <a:cs typeface="Times New Roman"/>
              </a:rPr>
              <a:t>dair</a:t>
            </a:r>
            <a:r>
              <a:rPr lang="en-GB" sz="1800" dirty="0">
                <a:latin typeface="Times New Roman"/>
                <a:ea typeface="Calibri"/>
                <a:cs typeface="Times New Roman"/>
              </a:rPr>
              <a:t> </a:t>
            </a:r>
            <a:r>
              <a:rPr lang="en-GB" sz="1800" dirty="0" err="1">
                <a:latin typeface="Times New Roman"/>
                <a:ea typeface="Calibri"/>
                <a:cs typeface="Times New Roman"/>
              </a:rPr>
              <a:t>belge</a:t>
            </a:r>
            <a:r>
              <a:rPr lang="en-GB" sz="1800" dirty="0">
                <a:latin typeface="Times New Roman"/>
                <a:ea typeface="Calibri"/>
                <a:cs typeface="Times New Roman"/>
              </a:rPr>
              <a:t> </a:t>
            </a:r>
            <a:r>
              <a:rPr lang="en-GB" sz="1800" dirty="0" err="1">
                <a:latin typeface="Times New Roman"/>
                <a:ea typeface="Calibri"/>
                <a:cs typeface="Times New Roman"/>
              </a:rPr>
              <a:t>sunulması</a:t>
            </a:r>
            <a:r>
              <a:rPr lang="en-GB" sz="1800" dirty="0">
                <a:latin typeface="Times New Roman"/>
                <a:ea typeface="Calibri"/>
                <a:cs typeface="Times New Roman"/>
              </a:rPr>
              <a:t> </a:t>
            </a:r>
            <a:r>
              <a:rPr lang="en-GB" sz="1800" dirty="0" err="1">
                <a:latin typeface="Times New Roman"/>
                <a:ea typeface="Calibri"/>
                <a:cs typeface="Times New Roman"/>
              </a:rPr>
              <a:t>şart</a:t>
            </a:r>
            <a:r>
              <a:rPr lang="en-GB" sz="1800" dirty="0">
                <a:latin typeface="Times New Roman"/>
                <a:ea typeface="Calibri"/>
                <a:cs typeface="Times New Roman"/>
              </a:rPr>
              <a:t> </a:t>
            </a:r>
            <a:r>
              <a:rPr lang="en-GB" sz="1800" dirty="0" err="1">
                <a:latin typeface="Times New Roman"/>
                <a:ea typeface="Calibri"/>
                <a:cs typeface="Times New Roman"/>
              </a:rPr>
              <a:t>koşulmaktadır</a:t>
            </a:r>
            <a:r>
              <a:rPr lang="en-GB" sz="1800" dirty="0">
                <a:latin typeface="Times New Roman"/>
                <a:ea typeface="Calibri"/>
                <a:cs typeface="Times New Roman"/>
              </a:rPr>
              <a:t>. </a:t>
            </a:r>
            <a:r>
              <a:rPr lang="en-GB" sz="1800" dirty="0" err="1">
                <a:latin typeface="Times New Roman"/>
                <a:ea typeface="Calibri"/>
                <a:cs typeface="Times New Roman"/>
              </a:rPr>
              <a:t>Bangladeş’ten</a:t>
            </a:r>
            <a:r>
              <a:rPr lang="en-GB" sz="1800" dirty="0">
                <a:latin typeface="Times New Roman"/>
                <a:ea typeface="Calibri"/>
                <a:cs typeface="Times New Roman"/>
              </a:rPr>
              <a:t> </a:t>
            </a:r>
            <a:r>
              <a:rPr lang="en-GB" sz="1800" dirty="0" err="1">
                <a:latin typeface="Times New Roman"/>
                <a:ea typeface="Calibri"/>
                <a:cs typeface="Times New Roman"/>
              </a:rPr>
              <a:t>yurtdışına</a:t>
            </a:r>
            <a:r>
              <a:rPr lang="en-GB" sz="1800" dirty="0">
                <a:latin typeface="Times New Roman"/>
                <a:ea typeface="Calibri"/>
                <a:cs typeface="Times New Roman"/>
              </a:rPr>
              <a:t> </a:t>
            </a:r>
            <a:r>
              <a:rPr lang="en-GB" sz="1800" dirty="0" err="1">
                <a:latin typeface="Times New Roman"/>
                <a:ea typeface="Calibri"/>
                <a:cs typeface="Times New Roman"/>
              </a:rPr>
              <a:t>gidecek</a:t>
            </a:r>
            <a:r>
              <a:rPr lang="en-GB" sz="1800" dirty="0">
                <a:latin typeface="Times New Roman"/>
                <a:ea typeface="Calibri"/>
                <a:cs typeface="Times New Roman"/>
              </a:rPr>
              <a:t> </a:t>
            </a:r>
            <a:r>
              <a:rPr lang="en-GB" sz="1800" dirty="0" err="1">
                <a:latin typeface="Times New Roman"/>
                <a:ea typeface="Calibri"/>
                <a:cs typeface="Times New Roman"/>
              </a:rPr>
              <a:t>kişilerin</a:t>
            </a:r>
            <a:r>
              <a:rPr lang="en-GB" sz="1800" dirty="0">
                <a:latin typeface="Times New Roman"/>
                <a:ea typeface="Calibri"/>
                <a:cs typeface="Times New Roman"/>
              </a:rPr>
              <a:t> de </a:t>
            </a:r>
            <a:r>
              <a:rPr lang="en-GB" sz="1800" dirty="0" err="1">
                <a:latin typeface="Times New Roman"/>
                <a:ea typeface="Calibri"/>
                <a:cs typeface="Times New Roman"/>
              </a:rPr>
              <a:t>gittikleri</a:t>
            </a:r>
            <a:r>
              <a:rPr lang="en-GB" sz="1800" dirty="0">
                <a:latin typeface="Times New Roman"/>
                <a:ea typeface="Calibri"/>
                <a:cs typeface="Times New Roman"/>
              </a:rPr>
              <a:t> </a:t>
            </a:r>
            <a:r>
              <a:rPr lang="en-GB" sz="1800" dirty="0" err="1">
                <a:latin typeface="Times New Roman"/>
                <a:ea typeface="Calibri"/>
                <a:cs typeface="Times New Roman"/>
              </a:rPr>
              <a:t>ülkeler</a:t>
            </a:r>
            <a:r>
              <a:rPr lang="en-GB" sz="1800" dirty="0">
                <a:latin typeface="Times New Roman"/>
                <a:ea typeface="Calibri"/>
                <a:cs typeface="Times New Roman"/>
              </a:rPr>
              <a:t> </a:t>
            </a:r>
            <a:r>
              <a:rPr lang="en-GB" sz="1800" dirty="0" err="1">
                <a:latin typeface="Times New Roman"/>
                <a:ea typeface="Calibri"/>
                <a:cs typeface="Times New Roman"/>
              </a:rPr>
              <a:t>tarafından</a:t>
            </a:r>
            <a:r>
              <a:rPr lang="en-GB" sz="1800" dirty="0">
                <a:latin typeface="Times New Roman"/>
                <a:ea typeface="Calibri"/>
                <a:cs typeface="Times New Roman"/>
              </a:rPr>
              <a:t> </a:t>
            </a:r>
            <a:r>
              <a:rPr lang="en-GB" sz="1800" dirty="0" err="1">
                <a:latin typeface="Times New Roman"/>
                <a:ea typeface="Calibri"/>
                <a:cs typeface="Times New Roman"/>
              </a:rPr>
              <a:t>istenen</a:t>
            </a:r>
            <a:r>
              <a:rPr lang="en-GB" sz="1800" dirty="0">
                <a:latin typeface="Times New Roman"/>
                <a:ea typeface="Calibri"/>
                <a:cs typeface="Times New Roman"/>
              </a:rPr>
              <a:t> </a:t>
            </a:r>
            <a:r>
              <a:rPr lang="en-GB" sz="1800" dirty="0" err="1">
                <a:latin typeface="Times New Roman"/>
                <a:ea typeface="Calibri"/>
                <a:cs typeface="Times New Roman"/>
              </a:rPr>
              <a:t>belgeleri</a:t>
            </a:r>
            <a:r>
              <a:rPr lang="en-GB" sz="1800" dirty="0">
                <a:latin typeface="Times New Roman"/>
                <a:ea typeface="Calibri"/>
                <a:cs typeface="Times New Roman"/>
              </a:rPr>
              <a:t> </a:t>
            </a:r>
            <a:r>
              <a:rPr lang="en-GB" sz="1800" dirty="0" err="1">
                <a:latin typeface="Times New Roman"/>
                <a:ea typeface="Calibri"/>
                <a:cs typeface="Times New Roman"/>
              </a:rPr>
              <a:t>beraberlerinde</a:t>
            </a:r>
            <a:r>
              <a:rPr lang="en-GB" sz="1800" dirty="0">
                <a:latin typeface="Times New Roman"/>
                <a:ea typeface="Calibri"/>
                <a:cs typeface="Times New Roman"/>
              </a:rPr>
              <a:t> </a:t>
            </a:r>
            <a:r>
              <a:rPr lang="en-GB" sz="1800" dirty="0" err="1">
                <a:latin typeface="Times New Roman"/>
                <a:ea typeface="Calibri"/>
                <a:cs typeface="Times New Roman"/>
              </a:rPr>
              <a:t>taşımaları</a:t>
            </a:r>
            <a:r>
              <a:rPr lang="en-GB" sz="1800" dirty="0">
                <a:latin typeface="Times New Roman"/>
                <a:ea typeface="Calibri"/>
                <a:cs typeface="Times New Roman"/>
              </a:rPr>
              <a:t> </a:t>
            </a:r>
            <a:r>
              <a:rPr lang="en-GB" sz="1800" dirty="0" err="1">
                <a:latin typeface="Times New Roman"/>
                <a:ea typeface="Calibri"/>
                <a:cs typeface="Times New Roman"/>
              </a:rPr>
              <a:t>gerekmektedir</a:t>
            </a:r>
            <a:r>
              <a:rPr lang="en-GB" sz="1800" dirty="0">
                <a:latin typeface="Times New Roman"/>
                <a:ea typeface="Calibri"/>
                <a:cs typeface="Times New Roman"/>
              </a:rPr>
              <a:t>.</a:t>
            </a:r>
            <a:endParaRPr lang="tr-TR" sz="1800" dirty="0">
              <a:latin typeface="Times New Roman"/>
              <a:ea typeface="Calibri"/>
              <a:cs typeface="Times New Roman"/>
            </a:endParaRPr>
          </a:p>
          <a:p>
            <a:pPr algn="just">
              <a:lnSpc>
                <a:spcPct val="115000"/>
              </a:lnSpc>
              <a:spcAft>
                <a:spcPts val="1000"/>
              </a:spcAft>
            </a:pPr>
            <a:r>
              <a:rPr lang="tr-TR" sz="1800" dirty="0">
                <a:latin typeface="Times New Roman"/>
                <a:ea typeface="Calibri"/>
                <a:cs typeface="Times New Roman"/>
              </a:rPr>
              <a:t>THY, Ekim ayı itibarıyla İstanbul-Dakka arasında haftada 7 sefer düzenlemektedir.</a:t>
            </a:r>
          </a:p>
          <a:p>
            <a:pPr algn="just">
              <a:lnSpc>
                <a:spcPct val="115000"/>
              </a:lnSpc>
              <a:spcAft>
                <a:spcPts val="1000"/>
              </a:spcAft>
            </a:pPr>
            <a:endParaRPr lang="tr-TR" sz="2000" dirty="0">
              <a:latin typeface="Calibri"/>
              <a:ea typeface="Calibri"/>
              <a:cs typeface="Times New Roman"/>
            </a:endParaRPr>
          </a:p>
          <a:p>
            <a:pPr marL="0" indent="0">
              <a:lnSpc>
                <a:spcPct val="115000"/>
              </a:lnSpc>
              <a:spcAft>
                <a:spcPts val="1000"/>
              </a:spcAft>
              <a:buNone/>
            </a:pPr>
            <a:endParaRPr lang="tr-TR" sz="2000" dirty="0">
              <a:latin typeface="Calibri"/>
              <a:ea typeface="Calibri"/>
              <a:cs typeface="Times New Roman"/>
            </a:endParaRPr>
          </a:p>
          <a:p>
            <a:pPr marL="0" indent="0">
              <a:buNone/>
            </a:pPr>
            <a:endParaRPr lang="tr-TR" dirty="0"/>
          </a:p>
          <a:p>
            <a:pPr marL="0" indent="0">
              <a:buNone/>
            </a:pPr>
            <a:endParaRPr lang="en-US" dirty="0"/>
          </a:p>
        </p:txBody>
      </p:sp>
    </p:spTree>
    <p:extLst>
      <p:ext uri="{BB962C8B-B14F-4D97-AF65-F5344CB8AC3E}">
        <p14:creationId xmlns:p14="http://schemas.microsoft.com/office/powerpoint/2010/main" val="1312109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34400" cy="1447800"/>
          </a:xfrm>
        </p:spPr>
        <p:txBody>
          <a:bodyPr>
            <a:normAutofit/>
          </a:bodyPr>
          <a:lstStyle/>
          <a:p>
            <a:r>
              <a:rPr lang="tr-TR" dirty="0"/>
              <a:t>Yabancı Yatırımlar</a:t>
            </a:r>
            <a:r>
              <a:rPr lang="en-US" dirty="0"/>
              <a:t/>
            </a:r>
            <a:br>
              <a:rPr lang="en-US" dirty="0"/>
            </a:br>
            <a:endParaRPr lang="en-US" dirty="0"/>
          </a:p>
        </p:txBody>
      </p:sp>
      <p:sp>
        <p:nvSpPr>
          <p:cNvPr id="3" name="Content Placeholder 2"/>
          <p:cNvSpPr>
            <a:spLocks noGrp="1"/>
          </p:cNvSpPr>
          <p:nvPr>
            <p:ph idx="1"/>
          </p:nvPr>
        </p:nvSpPr>
        <p:spPr>
          <a:xfrm>
            <a:off x="152400" y="1524000"/>
            <a:ext cx="8534400" cy="4953000"/>
          </a:xfrm>
        </p:spPr>
        <p:txBody>
          <a:bodyPr>
            <a:normAutofit/>
          </a:bodyPr>
          <a:lstStyle/>
          <a:p>
            <a:pPr marL="0" indent="0">
              <a:buNone/>
            </a:pPr>
            <a:r>
              <a:rPr lang="tr-TR" sz="1600" dirty="0"/>
              <a:t>Belli başlı Türk firmalar:</a:t>
            </a:r>
          </a:p>
          <a:p>
            <a:r>
              <a:rPr lang="en-US" sz="1600" dirty="0" err="1"/>
              <a:t>Arçelik</a:t>
            </a:r>
            <a:r>
              <a:rPr lang="en-US" sz="1600" dirty="0"/>
              <a:t> (</a:t>
            </a:r>
            <a:r>
              <a:rPr lang="tr-TR" sz="1600" dirty="0"/>
              <a:t>beyaz eşya, elektrikli ev aletleri vs.</a:t>
            </a:r>
            <a:r>
              <a:rPr lang="en-US" sz="1600" dirty="0"/>
              <a:t>) </a:t>
            </a:r>
          </a:p>
          <a:p>
            <a:r>
              <a:rPr lang="en-US" sz="1600" dirty="0"/>
              <a:t>LC Waikiki ( </a:t>
            </a:r>
            <a:r>
              <a:rPr lang="tr-TR" sz="1600" dirty="0"/>
              <a:t>hazır giyim</a:t>
            </a:r>
            <a:r>
              <a:rPr lang="en-US" sz="1600" dirty="0"/>
              <a:t>) </a:t>
            </a:r>
          </a:p>
          <a:p>
            <a:r>
              <a:rPr lang="en-US" sz="1600" dirty="0" err="1"/>
              <a:t>Epik</a:t>
            </a:r>
            <a:r>
              <a:rPr lang="en-US" sz="1600" dirty="0"/>
              <a:t> (</a:t>
            </a:r>
            <a:r>
              <a:rPr lang="tr-TR" sz="1600" dirty="0"/>
              <a:t>inşaat</a:t>
            </a:r>
            <a:r>
              <a:rPr lang="en-US" sz="1600" dirty="0"/>
              <a:t>)</a:t>
            </a:r>
          </a:p>
          <a:p>
            <a:r>
              <a:rPr lang="en-US" sz="1600" dirty="0"/>
              <a:t>NKY (</a:t>
            </a:r>
            <a:r>
              <a:rPr lang="tr-TR" sz="1600" dirty="0"/>
              <a:t>teknik müşavirlik</a:t>
            </a:r>
            <a:r>
              <a:rPr lang="en-US" sz="1600" dirty="0"/>
              <a:t>) </a:t>
            </a:r>
          </a:p>
          <a:p>
            <a:r>
              <a:rPr lang="en-US" sz="1600" dirty="0"/>
              <a:t>Turkish Airlines (</a:t>
            </a:r>
            <a:r>
              <a:rPr lang="tr-TR" sz="1600" dirty="0"/>
              <a:t>havacılık</a:t>
            </a:r>
            <a:r>
              <a:rPr lang="en-US" sz="1600" dirty="0"/>
              <a:t>) </a:t>
            </a:r>
            <a:endParaRPr lang="tr-TR" sz="1600" dirty="0"/>
          </a:p>
          <a:p>
            <a:pPr marL="0" indent="0">
              <a:buNone/>
            </a:pPr>
            <a:endParaRPr lang="tr-TR" sz="1600" dirty="0"/>
          </a:p>
          <a:p>
            <a:pPr marL="0" indent="0">
              <a:buNone/>
            </a:pPr>
            <a:r>
              <a:rPr lang="tr-TR" sz="1600" b="1" dirty="0"/>
              <a:t>Türkiye’nin </a:t>
            </a:r>
            <a:r>
              <a:rPr lang="tr-TR" sz="1600" b="1" dirty="0">
                <a:solidFill>
                  <a:srgbClr val="292934"/>
                </a:solidFill>
              </a:rPr>
              <a:t>Bangladeş’teki </a:t>
            </a:r>
            <a:r>
              <a:rPr lang="tr-TR" sz="1600" b="1" dirty="0"/>
              <a:t>doğrudan yabancı yatırım stoğu: </a:t>
            </a:r>
          </a:p>
          <a:p>
            <a:pPr marL="0" indent="0">
              <a:buNone/>
            </a:pPr>
            <a:r>
              <a:rPr lang="tr-TR" sz="1600" dirty="0"/>
              <a:t>2019 itibarıyla TCMB kaynaklarında 9 milyon dolar, Bangladeş kaynaklarında </a:t>
            </a:r>
            <a:r>
              <a:rPr lang="en-US" sz="1600" dirty="0"/>
              <a:t>14.56 mi</a:t>
            </a:r>
            <a:r>
              <a:rPr lang="tr-TR" sz="1600" dirty="0"/>
              <a:t>lyon dolar</a:t>
            </a:r>
          </a:p>
          <a:p>
            <a:pPr marL="0" indent="0">
              <a:buNone/>
            </a:pPr>
            <a:r>
              <a:rPr lang="tr-TR" sz="1600" b="1" dirty="0"/>
              <a:t>Bangladeşteki toplam doğrudan yabancı yatırım:</a:t>
            </a:r>
          </a:p>
          <a:p>
            <a:pPr marL="0" indent="0">
              <a:buNone/>
            </a:pPr>
            <a:r>
              <a:rPr lang="tr-TR" sz="1600" dirty="0"/>
              <a:t>2019 itibarıyla </a:t>
            </a:r>
            <a:r>
              <a:rPr lang="en-US" sz="1600" dirty="0"/>
              <a:t>18</a:t>
            </a:r>
            <a:r>
              <a:rPr lang="tr-TR" sz="1600" dirty="0"/>
              <a:t>,</a:t>
            </a:r>
            <a:r>
              <a:rPr lang="en-US" sz="1600" dirty="0"/>
              <a:t>6</a:t>
            </a:r>
            <a:r>
              <a:rPr lang="tr-TR" sz="1600" dirty="0"/>
              <a:t> milyar dolar (Bangladeş kaynakları)</a:t>
            </a:r>
            <a:endParaRPr lang="en-US" sz="1600" dirty="0"/>
          </a:p>
          <a:p>
            <a:r>
              <a:rPr lang="tr-TR" sz="1600" dirty="0"/>
              <a:t>En çok yatırım yapan ülkeler</a:t>
            </a:r>
            <a:r>
              <a:rPr lang="en-US" sz="1600" dirty="0"/>
              <a:t>: </a:t>
            </a:r>
            <a:r>
              <a:rPr lang="tr-TR" sz="1600" dirty="0"/>
              <a:t>Çin, ABD, Hollanda, Birleşik Krallık, Singapur.</a:t>
            </a:r>
          </a:p>
          <a:p>
            <a:pPr marL="0" indent="0">
              <a:buNone/>
            </a:pPr>
            <a:r>
              <a:rPr lang="tr-TR" sz="1600" b="1" dirty="0"/>
              <a:t>En çok yatırım yapılan sektörler:</a:t>
            </a:r>
          </a:p>
          <a:p>
            <a:pPr marL="0" indent="0">
              <a:buNone/>
            </a:pPr>
            <a:r>
              <a:rPr lang="tr-TR" sz="1600" dirty="0"/>
              <a:t>E</a:t>
            </a:r>
            <a:r>
              <a:rPr lang="en-US" sz="1600" dirty="0" err="1"/>
              <a:t>nerji</a:t>
            </a:r>
            <a:r>
              <a:rPr lang="tr-TR" sz="1600" dirty="0"/>
              <a:t>, Gaz ve Petrol, Tekstil ve Giyim, Gıda Ürünleri, Bankacılık, Telekomünikasyon, Deri ve Deri Ürünleri, Çimento, Bilgisayar Yazılımları ve Bilişim Teknolojileri.</a:t>
            </a:r>
            <a:endParaRPr lang="en-US" sz="1600" b="1" dirty="0"/>
          </a:p>
        </p:txBody>
      </p:sp>
    </p:spTree>
    <p:extLst>
      <p:ext uri="{BB962C8B-B14F-4D97-AF65-F5344CB8AC3E}">
        <p14:creationId xmlns:p14="http://schemas.microsoft.com/office/powerpoint/2010/main" val="243675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34400" cy="1447800"/>
          </a:xfrm>
        </p:spPr>
        <p:txBody>
          <a:bodyPr>
            <a:normAutofit/>
          </a:bodyPr>
          <a:lstStyle/>
          <a:p>
            <a:r>
              <a:rPr lang="tr-TR" dirty="0"/>
              <a:t>Yabancı Yatırımlar</a:t>
            </a:r>
            <a:r>
              <a:rPr lang="en-US" dirty="0"/>
              <a:t/>
            </a:r>
            <a:br>
              <a:rPr lang="en-US" dirty="0"/>
            </a:br>
            <a:endParaRPr lang="en-US" dirty="0"/>
          </a:p>
        </p:txBody>
      </p:sp>
      <p:pic>
        <p:nvPicPr>
          <p:cNvPr id="4" name="Content Placeholder 3">
            <a:extLst>
              <a:ext uri="{FF2B5EF4-FFF2-40B4-BE49-F238E27FC236}">
                <a16:creationId xmlns="" xmlns:a16="http://schemas.microsoft.com/office/drawing/2014/main" id="{2719049E-2C3E-467A-8120-F406E8271433}"/>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15436" y="939144"/>
            <a:ext cx="7337964" cy="5614055"/>
          </a:xfrm>
          <a:prstGeom prst="rect">
            <a:avLst/>
          </a:prstGeom>
          <a:noFill/>
          <a:ln>
            <a:noFill/>
          </a:ln>
        </p:spPr>
      </p:pic>
    </p:spTree>
    <p:extLst>
      <p:ext uri="{BB962C8B-B14F-4D97-AF65-F5344CB8AC3E}">
        <p14:creationId xmlns:p14="http://schemas.microsoft.com/office/powerpoint/2010/main" val="2906485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534400" cy="1447800"/>
          </a:xfrm>
        </p:spPr>
        <p:txBody>
          <a:bodyPr>
            <a:normAutofit/>
          </a:bodyPr>
          <a:lstStyle/>
          <a:p>
            <a:r>
              <a:rPr lang="tr-TR" dirty="0"/>
              <a:t>Önemli </a:t>
            </a:r>
            <a:r>
              <a:rPr lang="tr-TR" dirty="0" smtClean="0"/>
              <a:t>Fuarlar</a:t>
            </a:r>
            <a:endParaRPr lang="en-US" dirty="0"/>
          </a:p>
        </p:txBody>
      </p:sp>
      <p:sp>
        <p:nvSpPr>
          <p:cNvPr id="3" name="Content Placeholder 2"/>
          <p:cNvSpPr>
            <a:spLocks noGrp="1"/>
          </p:cNvSpPr>
          <p:nvPr>
            <p:ph idx="1"/>
          </p:nvPr>
        </p:nvSpPr>
        <p:spPr>
          <a:xfrm>
            <a:off x="76200" y="2133600"/>
            <a:ext cx="8610600" cy="4343400"/>
          </a:xfrm>
        </p:spPr>
        <p:txBody>
          <a:bodyPr/>
          <a:lstStyle/>
          <a:p>
            <a:pPr marL="182880" marR="0" lvl="0" indent="-182880" algn="l" defTabSz="914400" rtl="0" eaLnBrk="1" fontAlgn="auto" latinLnBrk="0" hangingPunct="1">
              <a:lnSpc>
                <a:spcPct val="100000"/>
              </a:lnSpc>
              <a:spcBef>
                <a:spcPct val="20000"/>
              </a:spcBef>
              <a:spcAft>
                <a:spcPts val="0"/>
              </a:spcAft>
              <a:buClr>
                <a:srgbClr val="93A299"/>
              </a:buClr>
              <a:buSzPct val="85000"/>
              <a:buFont typeface="Arial" pitchFamily="34" charset="0"/>
              <a:buChar char="•"/>
              <a:tabLst/>
              <a:defRPr/>
            </a:pPr>
            <a:r>
              <a:rPr kumimoji="0" lang="en-US" sz="2400" b="0" i="0" u="none" strike="noStrike" kern="1200" cap="none" spc="0" normalizeH="0" baseline="0" noProof="0" dirty="0">
                <a:ln>
                  <a:noFill/>
                </a:ln>
                <a:solidFill>
                  <a:schemeClr val="bg2">
                    <a:lumMod val="10000"/>
                  </a:schemeClr>
                </a:solidFill>
                <a:effectLst/>
                <a:uLnTx/>
                <a:uFillTx/>
                <a:latin typeface="Arial"/>
                <a:ea typeface="+mn-ea"/>
                <a:cs typeface="+mn-cs"/>
              </a:rPr>
              <a:t>DTG Dhaka Int'l Textile &amp; Garment Machinery Exhibition</a:t>
            </a:r>
          </a:p>
          <a:p>
            <a:pPr marL="182880" marR="0" lvl="0" indent="-182880" algn="l" defTabSz="914400" rtl="0" eaLnBrk="1" fontAlgn="auto" latinLnBrk="0" hangingPunct="1">
              <a:lnSpc>
                <a:spcPct val="100000"/>
              </a:lnSpc>
              <a:spcBef>
                <a:spcPct val="20000"/>
              </a:spcBef>
              <a:spcAft>
                <a:spcPts val="0"/>
              </a:spcAft>
              <a:buClr>
                <a:srgbClr val="93A299"/>
              </a:buClr>
              <a:buSzPct val="85000"/>
              <a:buFont typeface="Arial" pitchFamily="34" charset="0"/>
              <a:buChar char="•"/>
              <a:tabLst/>
              <a:defRPr/>
            </a:pPr>
            <a:r>
              <a:rPr kumimoji="0" lang="en-US" sz="2400" b="0" i="0" u="none" strike="noStrike" kern="1200" cap="none" spc="0" normalizeH="0" baseline="0" noProof="0" dirty="0">
                <a:ln>
                  <a:noFill/>
                </a:ln>
                <a:solidFill>
                  <a:schemeClr val="bg2">
                    <a:lumMod val="10000"/>
                  </a:schemeClr>
                </a:solidFill>
                <a:effectLst/>
                <a:uLnTx/>
                <a:uFillTx/>
                <a:latin typeface="Arial"/>
                <a:ea typeface="+mn-ea"/>
                <a:cs typeface="+mn-cs"/>
              </a:rPr>
              <a:t>Bangladesh Denim Expo</a:t>
            </a:r>
          </a:p>
          <a:p>
            <a:pPr marL="182880" marR="0" lvl="0" indent="-182880" algn="l" defTabSz="914400" rtl="0" eaLnBrk="1" fontAlgn="auto" latinLnBrk="0" hangingPunct="1">
              <a:lnSpc>
                <a:spcPct val="100000"/>
              </a:lnSpc>
              <a:spcBef>
                <a:spcPct val="20000"/>
              </a:spcBef>
              <a:spcAft>
                <a:spcPts val="0"/>
              </a:spcAft>
              <a:buClr>
                <a:srgbClr val="93A299"/>
              </a:buClr>
              <a:buSzPct val="85000"/>
              <a:buFont typeface="Arial" pitchFamily="34" charset="0"/>
              <a:buChar char="•"/>
              <a:tabLst/>
              <a:defRPr/>
            </a:pPr>
            <a:r>
              <a:rPr kumimoji="0" lang="en-US" sz="2400" b="0" i="0" u="none" strike="noStrike" kern="1200" cap="none" spc="0" normalizeH="0" baseline="0" noProof="0" dirty="0" err="1">
                <a:ln>
                  <a:noFill/>
                </a:ln>
                <a:solidFill>
                  <a:schemeClr val="bg2">
                    <a:lumMod val="10000"/>
                  </a:schemeClr>
                </a:solidFill>
                <a:effectLst/>
                <a:uLnTx/>
                <a:uFillTx/>
                <a:latin typeface="Arial"/>
                <a:ea typeface="+mn-ea"/>
                <a:cs typeface="+mn-cs"/>
              </a:rPr>
              <a:t>Dye+Chem</a:t>
            </a:r>
            <a:r>
              <a:rPr kumimoji="0" lang="en-US" sz="2400" b="0" i="0" u="none" strike="noStrike" kern="1200" cap="none" spc="0" normalizeH="0" baseline="0" noProof="0" dirty="0">
                <a:ln>
                  <a:noFill/>
                </a:ln>
                <a:solidFill>
                  <a:schemeClr val="bg2">
                    <a:lumMod val="10000"/>
                  </a:schemeClr>
                </a:solidFill>
                <a:effectLst/>
                <a:uLnTx/>
                <a:uFillTx/>
                <a:latin typeface="Arial"/>
                <a:ea typeface="+mn-ea"/>
                <a:cs typeface="+mn-cs"/>
              </a:rPr>
              <a:t> Bangladesh</a:t>
            </a:r>
          </a:p>
          <a:p>
            <a:pPr marL="182880" marR="0" lvl="0" indent="-182880" algn="l" defTabSz="914400" rtl="0" eaLnBrk="1" fontAlgn="auto" latinLnBrk="0" hangingPunct="1">
              <a:lnSpc>
                <a:spcPct val="100000"/>
              </a:lnSpc>
              <a:spcBef>
                <a:spcPct val="20000"/>
              </a:spcBef>
              <a:spcAft>
                <a:spcPts val="0"/>
              </a:spcAft>
              <a:buClr>
                <a:srgbClr val="93A299"/>
              </a:buClr>
              <a:buSzPct val="85000"/>
              <a:buFont typeface="Arial" pitchFamily="34" charset="0"/>
              <a:buChar char="•"/>
              <a:tabLst/>
              <a:defRPr/>
            </a:pPr>
            <a:r>
              <a:rPr kumimoji="0" lang="en-US" sz="2400" b="0" i="0" u="none" strike="noStrike" kern="1200" cap="none" spc="0" normalizeH="0" baseline="0" noProof="0" dirty="0">
                <a:ln>
                  <a:noFill/>
                </a:ln>
                <a:solidFill>
                  <a:schemeClr val="bg2">
                    <a:lumMod val="10000"/>
                  </a:schemeClr>
                </a:solidFill>
                <a:effectLst/>
                <a:uLnTx/>
                <a:uFillTx/>
                <a:latin typeface="Arial"/>
                <a:ea typeface="+mn-ea"/>
                <a:cs typeface="+mn-cs"/>
              </a:rPr>
              <a:t>Dhaka International Trade Fair</a:t>
            </a:r>
          </a:p>
          <a:p>
            <a:pPr marL="182880" marR="0" lvl="0" indent="-182880" algn="l" defTabSz="914400" rtl="0" eaLnBrk="1" fontAlgn="auto" latinLnBrk="0" hangingPunct="1">
              <a:lnSpc>
                <a:spcPct val="100000"/>
              </a:lnSpc>
              <a:spcBef>
                <a:spcPct val="20000"/>
              </a:spcBef>
              <a:spcAft>
                <a:spcPts val="0"/>
              </a:spcAft>
              <a:buClr>
                <a:srgbClr val="93A299"/>
              </a:buClr>
              <a:buSzPct val="85000"/>
              <a:buFont typeface="Arial" pitchFamily="34" charset="0"/>
              <a:buChar char="•"/>
              <a:tabLst/>
              <a:defRPr/>
            </a:pPr>
            <a:r>
              <a:rPr kumimoji="0" lang="en-US" sz="2400" b="0" i="0" u="none" strike="noStrike" kern="1200" cap="none" spc="0" normalizeH="0" baseline="0" noProof="0" dirty="0">
                <a:ln>
                  <a:noFill/>
                </a:ln>
                <a:solidFill>
                  <a:schemeClr val="bg2">
                    <a:lumMod val="10000"/>
                  </a:schemeClr>
                </a:solidFill>
                <a:effectLst/>
                <a:uLnTx/>
                <a:uFillTx/>
                <a:latin typeface="Arial"/>
                <a:ea typeface="+mn-ea"/>
                <a:cs typeface="+mn-cs"/>
              </a:rPr>
              <a:t>Food and </a:t>
            </a:r>
            <a:r>
              <a:rPr kumimoji="0" lang="en-US" sz="2400" b="0" i="0" u="none" strike="noStrike" kern="1200" cap="none" spc="0" normalizeH="0" baseline="0" noProof="0" dirty="0" err="1">
                <a:ln>
                  <a:noFill/>
                </a:ln>
                <a:solidFill>
                  <a:schemeClr val="bg2">
                    <a:lumMod val="10000"/>
                  </a:schemeClr>
                </a:solidFill>
                <a:effectLst/>
                <a:uLnTx/>
                <a:uFillTx/>
                <a:latin typeface="Arial"/>
                <a:ea typeface="+mn-ea"/>
                <a:cs typeface="+mn-cs"/>
              </a:rPr>
              <a:t>Agro</a:t>
            </a:r>
            <a:r>
              <a:rPr kumimoji="0" lang="en-US" sz="2400" b="0" i="0" u="none" strike="noStrike" kern="1200" cap="none" spc="0" normalizeH="0" baseline="0" noProof="0" dirty="0">
                <a:ln>
                  <a:noFill/>
                </a:ln>
                <a:solidFill>
                  <a:schemeClr val="bg2">
                    <a:lumMod val="10000"/>
                  </a:schemeClr>
                </a:solidFill>
                <a:effectLst/>
                <a:uLnTx/>
                <a:uFillTx/>
                <a:latin typeface="Arial"/>
                <a:ea typeface="+mn-ea"/>
                <a:cs typeface="+mn-cs"/>
              </a:rPr>
              <a:t> Bangladesh International  Expo</a:t>
            </a:r>
          </a:p>
          <a:p>
            <a:pPr marL="182880" marR="0" lvl="0" indent="-182880" algn="l" defTabSz="914400" rtl="0" eaLnBrk="1" fontAlgn="auto" latinLnBrk="0" hangingPunct="1">
              <a:lnSpc>
                <a:spcPct val="100000"/>
              </a:lnSpc>
              <a:spcBef>
                <a:spcPct val="20000"/>
              </a:spcBef>
              <a:spcAft>
                <a:spcPts val="0"/>
              </a:spcAft>
              <a:buClr>
                <a:srgbClr val="93A299"/>
              </a:buClr>
              <a:buSzPct val="85000"/>
              <a:buFont typeface="Arial" pitchFamily="34" charset="0"/>
              <a:buChar char="•"/>
              <a:tabLst/>
              <a:defRPr/>
            </a:pPr>
            <a:r>
              <a:rPr kumimoji="0" lang="en-US" sz="2400" b="0" i="0" u="none" strike="noStrike" kern="1200" cap="none" spc="0" normalizeH="0" baseline="0" noProof="0" dirty="0">
                <a:ln>
                  <a:noFill/>
                </a:ln>
                <a:solidFill>
                  <a:schemeClr val="bg2">
                    <a:lumMod val="10000"/>
                  </a:schemeClr>
                </a:solidFill>
                <a:effectLst/>
                <a:uLnTx/>
                <a:uFillTx/>
                <a:latin typeface="Arial"/>
                <a:ea typeface="+mn-ea"/>
                <a:cs typeface="+mn-cs"/>
              </a:rPr>
              <a:t>MEDITEX Bangladesh </a:t>
            </a:r>
          </a:p>
          <a:p>
            <a:pPr marL="182880" marR="0" lvl="0" indent="-182880" algn="l" defTabSz="914400" rtl="0" eaLnBrk="1" fontAlgn="auto" latinLnBrk="0" hangingPunct="1">
              <a:lnSpc>
                <a:spcPct val="100000"/>
              </a:lnSpc>
              <a:spcBef>
                <a:spcPct val="20000"/>
              </a:spcBef>
              <a:spcAft>
                <a:spcPts val="0"/>
              </a:spcAft>
              <a:buClr>
                <a:srgbClr val="93A299"/>
              </a:buClr>
              <a:buSzPct val="85000"/>
              <a:buFont typeface="Arial" pitchFamily="34" charset="0"/>
              <a:buChar char="•"/>
              <a:tabLst/>
              <a:defRPr/>
            </a:pPr>
            <a:r>
              <a:rPr kumimoji="0" lang="en-US" sz="2400" b="0" i="0" u="none" strike="noStrike" kern="1200" cap="none" spc="0" normalizeH="0" baseline="0" noProof="0" dirty="0">
                <a:ln>
                  <a:noFill/>
                </a:ln>
                <a:solidFill>
                  <a:schemeClr val="bg2">
                    <a:lumMod val="10000"/>
                  </a:schemeClr>
                </a:solidFill>
                <a:effectLst/>
                <a:uLnTx/>
                <a:uFillTx/>
                <a:latin typeface="Arial"/>
                <a:ea typeface="+mn-ea"/>
                <a:cs typeface="+mn-cs"/>
              </a:rPr>
              <a:t>Bangladesh </a:t>
            </a:r>
            <a:r>
              <a:rPr kumimoji="0" lang="en-US" sz="2400" b="0" i="0" u="none" strike="noStrike" kern="1200" cap="none" spc="0" normalizeH="0" baseline="0" noProof="0" dirty="0" err="1">
                <a:ln>
                  <a:noFill/>
                </a:ln>
                <a:solidFill>
                  <a:schemeClr val="bg2">
                    <a:lumMod val="10000"/>
                  </a:schemeClr>
                </a:solidFill>
                <a:effectLst/>
                <a:uLnTx/>
                <a:uFillTx/>
                <a:latin typeface="Arial"/>
                <a:ea typeface="+mn-ea"/>
                <a:cs typeface="+mn-cs"/>
              </a:rPr>
              <a:t>Buildcon</a:t>
            </a:r>
            <a:r>
              <a:rPr kumimoji="0" lang="en-US" sz="2400" b="0" i="0" u="none" strike="noStrike" kern="1200" cap="none" spc="0" normalizeH="0" baseline="0" noProof="0" dirty="0">
                <a:ln>
                  <a:noFill/>
                </a:ln>
                <a:solidFill>
                  <a:schemeClr val="bg2">
                    <a:lumMod val="10000"/>
                  </a:schemeClr>
                </a:solidFill>
                <a:effectLst/>
                <a:uLnTx/>
                <a:uFillTx/>
                <a:latin typeface="Arial"/>
                <a:ea typeface="+mn-ea"/>
                <a:cs typeface="+mn-cs"/>
              </a:rPr>
              <a:t> International Expo</a:t>
            </a:r>
          </a:p>
          <a:p>
            <a:pPr marL="182880" marR="0" lvl="0" indent="-182880" algn="l" defTabSz="914400" rtl="0" eaLnBrk="1" fontAlgn="auto" latinLnBrk="0" hangingPunct="1">
              <a:lnSpc>
                <a:spcPct val="100000"/>
              </a:lnSpc>
              <a:spcBef>
                <a:spcPct val="20000"/>
              </a:spcBef>
              <a:spcAft>
                <a:spcPts val="0"/>
              </a:spcAft>
              <a:buClr>
                <a:srgbClr val="93A299"/>
              </a:buClr>
              <a:buSzPct val="85000"/>
              <a:buFont typeface="Arial" pitchFamily="34" charset="0"/>
              <a:buChar char="•"/>
              <a:tabLst/>
              <a:defRPr/>
            </a:pPr>
            <a:r>
              <a:rPr kumimoji="0" lang="en-US" sz="2400" b="0" i="0" u="none" strike="noStrike" kern="1200" cap="none" spc="0" normalizeH="0" baseline="0" noProof="0" dirty="0">
                <a:ln>
                  <a:noFill/>
                </a:ln>
                <a:solidFill>
                  <a:schemeClr val="bg2">
                    <a:lumMod val="10000"/>
                  </a:schemeClr>
                </a:solidFill>
                <a:effectLst/>
                <a:uLnTx/>
                <a:uFillTx/>
                <a:latin typeface="Arial"/>
                <a:ea typeface="+mn-ea"/>
                <a:cs typeface="+mn-cs"/>
              </a:rPr>
              <a:t>Bangladesh Leather and Footwear Expo</a:t>
            </a:r>
          </a:p>
          <a:p>
            <a:pPr marL="182880" marR="0" lvl="0" indent="-182880" algn="l" defTabSz="914400" rtl="0" eaLnBrk="1" fontAlgn="auto" latinLnBrk="0" hangingPunct="1">
              <a:lnSpc>
                <a:spcPct val="100000"/>
              </a:lnSpc>
              <a:spcBef>
                <a:spcPct val="20000"/>
              </a:spcBef>
              <a:spcAft>
                <a:spcPts val="0"/>
              </a:spcAft>
              <a:buClr>
                <a:srgbClr val="93A299"/>
              </a:buClr>
              <a:buSzPct val="85000"/>
              <a:buFont typeface="Arial" pitchFamily="34" charset="0"/>
              <a:buChar char="•"/>
              <a:tabLst/>
              <a:defRPr/>
            </a:pPr>
            <a:r>
              <a:rPr kumimoji="0" lang="en-US" sz="2400" b="0" i="0" u="none" strike="noStrike" kern="1200" cap="none" spc="0" normalizeH="0" baseline="0" noProof="0" dirty="0">
                <a:ln>
                  <a:noFill/>
                </a:ln>
                <a:solidFill>
                  <a:schemeClr val="bg2">
                    <a:lumMod val="10000"/>
                  </a:schemeClr>
                </a:solidFill>
                <a:effectLst/>
                <a:uLnTx/>
                <a:uFillTx/>
                <a:latin typeface="Arial"/>
                <a:ea typeface="+mn-ea"/>
                <a:cs typeface="+mn-cs"/>
              </a:rPr>
              <a:t>Dairy &amp; Poultry Expo Bangladesh</a:t>
            </a:r>
          </a:p>
          <a:p>
            <a:endParaRPr lang="en-US" dirty="0"/>
          </a:p>
        </p:txBody>
      </p:sp>
    </p:spTree>
    <p:extLst>
      <p:ext uri="{BB962C8B-B14F-4D97-AF65-F5344CB8AC3E}">
        <p14:creationId xmlns:p14="http://schemas.microsoft.com/office/powerpoint/2010/main" val="3937718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İhalelerin </a:t>
            </a:r>
            <a:r>
              <a:rPr lang="en-US" dirty="0" err="1"/>
              <a:t>Takibi</a:t>
            </a:r>
            <a:endParaRPr lang="en-US" dirty="0"/>
          </a:p>
        </p:txBody>
      </p:sp>
      <p:graphicFrame>
        <p:nvGraphicFramePr>
          <p:cNvPr id="5" name="Content Placeholder 4">
            <a:extLst>
              <a:ext uri="{FF2B5EF4-FFF2-40B4-BE49-F238E27FC236}">
                <a16:creationId xmlns="" xmlns:a16="http://schemas.microsoft.com/office/drawing/2014/main" id="{166D610A-3297-4039-A333-6254445AF18C}"/>
              </a:ext>
            </a:extLst>
          </p:cNvPr>
          <p:cNvGraphicFramePr>
            <a:graphicFrameLocks noGrp="1"/>
          </p:cNvGraphicFramePr>
          <p:nvPr>
            <p:ph idx="1"/>
            <p:extLst>
              <p:ext uri="{D42A27DB-BD31-4B8C-83A1-F6EECF244321}">
                <p14:modId xmlns:p14="http://schemas.microsoft.com/office/powerpoint/2010/main" val="114196315"/>
              </p:ext>
            </p:extLst>
          </p:nvPr>
        </p:nvGraphicFramePr>
        <p:xfrm>
          <a:off x="457200" y="1600200"/>
          <a:ext cx="8229599" cy="4975860"/>
        </p:xfrm>
        <a:graphic>
          <a:graphicData uri="http://schemas.openxmlformats.org/drawingml/2006/table">
            <a:tbl>
              <a:tblPr firstRow="1" firstCol="1" bandRow="1"/>
              <a:tblGrid>
                <a:gridCol w="2872529">
                  <a:extLst>
                    <a:ext uri="{9D8B030D-6E8A-4147-A177-3AD203B41FA5}">
                      <a16:colId xmlns="" xmlns:a16="http://schemas.microsoft.com/office/drawing/2014/main" val="1005447069"/>
                    </a:ext>
                  </a:extLst>
                </a:gridCol>
                <a:gridCol w="5357070">
                  <a:extLst>
                    <a:ext uri="{9D8B030D-6E8A-4147-A177-3AD203B41FA5}">
                      <a16:colId xmlns="" xmlns:a16="http://schemas.microsoft.com/office/drawing/2014/main" val="677198495"/>
                    </a:ext>
                  </a:extLst>
                </a:gridCol>
              </a:tblGrid>
              <a:tr h="0">
                <a:tc>
                  <a:txBody>
                    <a:bodyPr/>
                    <a:lstStyle/>
                    <a:p>
                      <a:pPr marL="0" marR="0" algn="l" fontAlgn="t">
                        <a:lnSpc>
                          <a:spcPct val="115000"/>
                        </a:lnSpc>
                        <a:spcBef>
                          <a:spcPts val="0"/>
                        </a:spcBef>
                        <a:spcAft>
                          <a:spcPts val="0"/>
                        </a:spcAft>
                      </a:pPr>
                      <a:r>
                        <a:rPr lang="en-GB" sz="1400" b="1" i="0" u="none" strike="noStrike">
                          <a:effectLst/>
                          <a:latin typeface="Cambria" panose="02040503050406030204" pitchFamily="18" charset="0"/>
                          <a:ea typeface="Calibri" panose="020F0502020204030204" pitchFamily="34" charset="0"/>
                          <a:cs typeface="Times New Roman" panose="02020603050405020304" pitchFamily="18" charset="0"/>
                        </a:rPr>
                        <a:t>Kurum</a:t>
                      </a:r>
                      <a:endParaRPr lang="en-GB"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5000"/>
                        </a:lnSpc>
                        <a:spcBef>
                          <a:spcPts val="0"/>
                        </a:spcBef>
                        <a:spcAft>
                          <a:spcPts val="0"/>
                        </a:spcAft>
                      </a:pPr>
                      <a:r>
                        <a:rPr lang="en-GB" sz="1400" b="1" i="0" u="none" strike="noStrike">
                          <a:effectLst/>
                          <a:latin typeface="Cambria" panose="02040503050406030204" pitchFamily="18" charset="0"/>
                          <a:ea typeface="Calibri" panose="020F0502020204030204" pitchFamily="34" charset="0"/>
                          <a:cs typeface="Times New Roman" panose="02020603050405020304" pitchFamily="18" charset="0"/>
                        </a:rPr>
                        <a:t>Link</a:t>
                      </a:r>
                      <a:endParaRPr lang="en-GB"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89164378"/>
                  </a:ext>
                </a:extLst>
              </a:tr>
              <a:tr h="0">
                <a:tc>
                  <a:txBody>
                    <a:bodyPr/>
                    <a:lstStyle/>
                    <a:p>
                      <a:pPr marL="0" marR="0" algn="l" fontAlgn="t">
                        <a:lnSpc>
                          <a:spcPct val="115000"/>
                        </a:lnSpc>
                        <a:spcBef>
                          <a:spcPts val="0"/>
                        </a:spcBef>
                        <a:spcAft>
                          <a:spcPts val="0"/>
                        </a:spcAft>
                      </a:pPr>
                      <a:r>
                        <a:rPr lang="en-GB" sz="1400" b="0" i="0" u="none" strike="noStrike">
                          <a:effectLst/>
                          <a:latin typeface="Cambria" panose="02040503050406030204" pitchFamily="18" charset="0"/>
                          <a:ea typeface="Calibri" panose="020F0502020204030204" pitchFamily="34" charset="0"/>
                          <a:cs typeface="Times New Roman" panose="02020603050405020304" pitchFamily="18" charset="0"/>
                        </a:rPr>
                        <a:t>E –Government Procurement</a:t>
                      </a:r>
                      <a:endParaRPr lang="en-GB"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5000"/>
                        </a:lnSpc>
                        <a:spcBef>
                          <a:spcPts val="0"/>
                        </a:spcBef>
                        <a:spcAft>
                          <a:spcPts val="0"/>
                        </a:spcAft>
                      </a:pPr>
                      <a:r>
                        <a:rPr lang="en-GB" sz="1400" b="0" i="1" u="sng" strike="noStrike">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2"/>
                        </a:rPr>
                        <a:t>https://www.eprocure.gov.bd/resources/common/StdTenderSearch.jsp?h=t</a:t>
                      </a:r>
                      <a:endParaRPr lang="en-GB" sz="1400" b="0" i="0" u="none" strike="noStrike">
                        <a:effectLst/>
                        <a:latin typeface="Arial" panose="020B0604020202020204" pitchFamily="34" charset="0"/>
                      </a:endParaRPr>
                    </a:p>
                    <a:p>
                      <a:pPr marL="0" marR="0" algn="l" fontAlgn="t">
                        <a:lnSpc>
                          <a:spcPct val="115000"/>
                        </a:lnSpc>
                        <a:spcBef>
                          <a:spcPts val="0"/>
                        </a:spcBef>
                        <a:spcAft>
                          <a:spcPts val="0"/>
                        </a:spcAft>
                      </a:pPr>
                      <a:r>
                        <a:rPr lang="en-GB" sz="1400" b="0" i="1" u="none" strike="noStrike">
                          <a:effectLst/>
                          <a:latin typeface="Cambria" panose="02040503050406030204" pitchFamily="18" charset="0"/>
                          <a:ea typeface="Calibri" panose="020F0502020204030204" pitchFamily="34" charset="0"/>
                          <a:cs typeface="Times New Roman" panose="02020603050405020304" pitchFamily="18" charset="0"/>
                        </a:rPr>
                        <a:t> </a:t>
                      </a:r>
                      <a:endParaRPr lang="en-GB"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73125488"/>
                  </a:ext>
                </a:extLst>
              </a:tr>
              <a:tr h="0">
                <a:tc>
                  <a:txBody>
                    <a:bodyPr/>
                    <a:lstStyle/>
                    <a:p>
                      <a:pPr marL="0" marR="0" algn="l" fontAlgn="t">
                        <a:lnSpc>
                          <a:spcPct val="115000"/>
                        </a:lnSpc>
                        <a:spcBef>
                          <a:spcPts val="0"/>
                        </a:spcBef>
                        <a:spcAft>
                          <a:spcPts val="0"/>
                        </a:spcAft>
                      </a:pPr>
                      <a:r>
                        <a:rPr lang="en-GB" sz="1400" b="0" i="0" u="none" strike="noStrike">
                          <a:effectLst/>
                          <a:latin typeface="Cambria" panose="02040503050406030204" pitchFamily="18" charset="0"/>
                          <a:ea typeface="Calibri" panose="020F0502020204030204" pitchFamily="34" charset="0"/>
                          <a:cs typeface="Times New Roman" panose="02020603050405020304" pitchFamily="18" charset="0"/>
                        </a:rPr>
                        <a:t>Public Private Partnership Authority </a:t>
                      </a:r>
                      <a:endParaRPr lang="en-GB"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5000"/>
                        </a:lnSpc>
                        <a:spcBef>
                          <a:spcPts val="0"/>
                        </a:spcBef>
                        <a:spcAft>
                          <a:spcPts val="0"/>
                        </a:spcAft>
                      </a:pPr>
                      <a:r>
                        <a:rPr lang="en-GB" sz="1400" b="0" i="1" u="sng" strike="noStrike">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3"/>
                        </a:rPr>
                        <a:t>http://www.pppo.gov.bd/tenders_for_ppp_projects.php</a:t>
                      </a:r>
                      <a:endParaRPr lang="en-GB" sz="1400" b="0" i="0" u="none" strike="noStrike">
                        <a:effectLst/>
                        <a:latin typeface="Arial" panose="020B0604020202020204" pitchFamily="34" charset="0"/>
                      </a:endParaRPr>
                    </a:p>
                    <a:p>
                      <a:pPr marL="0" marR="0" algn="l" fontAlgn="t">
                        <a:lnSpc>
                          <a:spcPct val="115000"/>
                        </a:lnSpc>
                        <a:spcBef>
                          <a:spcPts val="0"/>
                        </a:spcBef>
                        <a:spcAft>
                          <a:spcPts val="0"/>
                        </a:spcAft>
                      </a:pPr>
                      <a:r>
                        <a:rPr lang="en-GB" sz="1400" b="0" i="1" u="none" strike="noStrike">
                          <a:effectLst/>
                          <a:latin typeface="Cambria" panose="02040503050406030204" pitchFamily="18" charset="0"/>
                          <a:ea typeface="Calibri" panose="020F0502020204030204" pitchFamily="34" charset="0"/>
                          <a:cs typeface="Times New Roman" panose="02020603050405020304" pitchFamily="18" charset="0"/>
                        </a:rPr>
                        <a:t> </a:t>
                      </a:r>
                      <a:endParaRPr lang="en-GB"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7381264"/>
                  </a:ext>
                </a:extLst>
              </a:tr>
              <a:tr h="0">
                <a:tc>
                  <a:txBody>
                    <a:bodyPr/>
                    <a:lstStyle/>
                    <a:p>
                      <a:pPr marL="0" marR="0" algn="l" fontAlgn="t">
                        <a:lnSpc>
                          <a:spcPct val="115000"/>
                        </a:lnSpc>
                        <a:spcBef>
                          <a:spcPts val="0"/>
                        </a:spcBef>
                        <a:spcAft>
                          <a:spcPts val="0"/>
                        </a:spcAft>
                      </a:pPr>
                      <a:r>
                        <a:rPr lang="en-GB" sz="1400" b="0" i="0" u="none" strike="noStrike">
                          <a:effectLst/>
                          <a:latin typeface="Cambria" panose="02040503050406030204" pitchFamily="18" charset="0"/>
                          <a:ea typeface="Calibri" panose="020F0502020204030204" pitchFamily="34" charset="0"/>
                          <a:cs typeface="Times New Roman" panose="02020603050405020304" pitchFamily="18" charset="0"/>
                        </a:rPr>
                        <a:t>Bangladesh Power Development Board</a:t>
                      </a:r>
                      <a:endParaRPr lang="en-GB"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5000"/>
                        </a:lnSpc>
                        <a:spcBef>
                          <a:spcPts val="0"/>
                        </a:spcBef>
                        <a:spcAft>
                          <a:spcPts val="0"/>
                        </a:spcAft>
                      </a:pPr>
                      <a:r>
                        <a:rPr lang="en-GB" sz="1400" b="0" i="1" u="sng" strike="noStrike">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4"/>
                        </a:rPr>
                        <a:t>https://www.bpdb.gov.bd/bpdb_new/index.php/site/tender</a:t>
                      </a:r>
                      <a:endParaRPr lang="en-GB"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01232346"/>
                  </a:ext>
                </a:extLst>
              </a:tr>
              <a:tr h="0">
                <a:tc>
                  <a:txBody>
                    <a:bodyPr/>
                    <a:lstStyle/>
                    <a:p>
                      <a:pPr marL="0" marR="0" algn="l" fontAlgn="t">
                        <a:lnSpc>
                          <a:spcPct val="115000"/>
                        </a:lnSpc>
                        <a:spcBef>
                          <a:spcPts val="0"/>
                        </a:spcBef>
                        <a:spcAft>
                          <a:spcPts val="0"/>
                        </a:spcAft>
                      </a:pPr>
                      <a:r>
                        <a:rPr lang="en-US" sz="1400" b="0" i="0" u="none" strike="noStrike">
                          <a:effectLst/>
                          <a:latin typeface="Cambria" panose="02040503050406030204" pitchFamily="18" charset="0"/>
                          <a:ea typeface="Calibri" panose="020F0502020204030204" pitchFamily="34" charset="0"/>
                          <a:cs typeface="Times New Roman" panose="02020603050405020304" pitchFamily="18" charset="0"/>
                        </a:rPr>
                        <a:t>Director General of Defense Purchase (Army, Navy and Airforce) </a:t>
                      </a:r>
                      <a:endParaRPr lang="en-US"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5000"/>
                        </a:lnSpc>
                        <a:spcBef>
                          <a:spcPts val="0"/>
                        </a:spcBef>
                        <a:spcAft>
                          <a:spcPts val="0"/>
                        </a:spcAft>
                      </a:pPr>
                      <a:r>
                        <a:rPr lang="en-GB" sz="1400" b="0" i="1" u="sng" strike="noStrike">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5"/>
                        </a:rPr>
                        <a:t>https://dgdp.gov.bd/dgdp/AP_TEN/new/all_tender.php</a:t>
                      </a:r>
                      <a:endParaRPr lang="en-GB" sz="1400" b="0" i="0" u="none" strike="noStrike">
                        <a:effectLst/>
                        <a:latin typeface="Arial" panose="020B0604020202020204" pitchFamily="34" charset="0"/>
                      </a:endParaRPr>
                    </a:p>
                    <a:p>
                      <a:pPr marL="0" marR="0" algn="l" fontAlgn="t">
                        <a:lnSpc>
                          <a:spcPct val="115000"/>
                        </a:lnSpc>
                        <a:spcBef>
                          <a:spcPts val="0"/>
                        </a:spcBef>
                        <a:spcAft>
                          <a:spcPts val="0"/>
                        </a:spcAft>
                      </a:pPr>
                      <a:r>
                        <a:rPr lang="en-GB" sz="1400" b="0" i="1" u="none" strike="noStrike">
                          <a:effectLst/>
                          <a:latin typeface="Cambria" panose="02040503050406030204" pitchFamily="18" charset="0"/>
                          <a:ea typeface="Calibri" panose="020F0502020204030204" pitchFamily="34" charset="0"/>
                          <a:cs typeface="Times New Roman" panose="02020603050405020304" pitchFamily="18" charset="0"/>
                        </a:rPr>
                        <a:t> </a:t>
                      </a:r>
                      <a:endParaRPr lang="en-GB"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03009991"/>
                  </a:ext>
                </a:extLst>
              </a:tr>
              <a:tr h="0">
                <a:tc>
                  <a:txBody>
                    <a:bodyPr/>
                    <a:lstStyle/>
                    <a:p>
                      <a:pPr marL="0" marR="0" algn="l" fontAlgn="t">
                        <a:lnSpc>
                          <a:spcPct val="115000"/>
                        </a:lnSpc>
                        <a:spcBef>
                          <a:spcPts val="0"/>
                        </a:spcBef>
                        <a:spcAft>
                          <a:spcPts val="0"/>
                        </a:spcAft>
                      </a:pPr>
                      <a:r>
                        <a:rPr lang="en-GB" sz="1400" b="0" i="0" u="none" strike="noStrike">
                          <a:effectLst/>
                          <a:latin typeface="Cambria" panose="02040503050406030204" pitchFamily="18" charset="0"/>
                          <a:ea typeface="Calibri" panose="020F0502020204030204" pitchFamily="34" charset="0"/>
                          <a:cs typeface="Times New Roman" panose="02020603050405020304" pitchFamily="18" charset="0"/>
                        </a:rPr>
                        <a:t>Civil Aviation Authority </a:t>
                      </a:r>
                      <a:endParaRPr lang="en-GB"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5000"/>
                        </a:lnSpc>
                        <a:spcBef>
                          <a:spcPts val="0"/>
                        </a:spcBef>
                        <a:spcAft>
                          <a:spcPts val="0"/>
                        </a:spcAft>
                      </a:pPr>
                      <a:r>
                        <a:rPr lang="en-GB" sz="1400" b="0" i="1" u="sng" strike="noStrike"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6"/>
                        </a:rPr>
                        <a:t>https://caab.portal.gov.bd/site/page/6825b58b-e53d-42a0-adc6-f231e0a9bc06</a:t>
                      </a:r>
                      <a:endParaRPr lang="en-GB" sz="1400" b="0" i="0" u="none" strike="noStrike" dirty="0">
                        <a:effectLst/>
                        <a:latin typeface="Arial" panose="020B0604020202020204" pitchFamily="34" charset="0"/>
                      </a:endParaRPr>
                    </a:p>
                    <a:p>
                      <a:pPr marL="0" marR="0" algn="l" fontAlgn="t">
                        <a:lnSpc>
                          <a:spcPct val="115000"/>
                        </a:lnSpc>
                        <a:spcBef>
                          <a:spcPts val="0"/>
                        </a:spcBef>
                        <a:spcAft>
                          <a:spcPts val="0"/>
                        </a:spcAft>
                      </a:pPr>
                      <a:r>
                        <a:rPr lang="en-GB" sz="1400" b="0" i="1" u="none" strike="noStrike" dirty="0">
                          <a:effectLst/>
                          <a:latin typeface="Cambria" panose="02040503050406030204" pitchFamily="18" charset="0"/>
                          <a:ea typeface="Calibri" panose="020F0502020204030204" pitchFamily="34" charset="0"/>
                          <a:cs typeface="Times New Roman" panose="02020603050405020304" pitchFamily="18" charset="0"/>
                        </a:rPr>
                        <a:t> </a:t>
                      </a:r>
                      <a:endParaRPr lang="en-GB" sz="1400" b="0" i="0" u="none" strike="noStrike" dirty="0">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29939870"/>
                  </a:ext>
                </a:extLst>
              </a:tr>
              <a:tr h="0">
                <a:tc>
                  <a:txBody>
                    <a:bodyPr/>
                    <a:lstStyle/>
                    <a:p>
                      <a:pPr marL="0" marR="0" algn="l" fontAlgn="t">
                        <a:lnSpc>
                          <a:spcPct val="115000"/>
                        </a:lnSpc>
                        <a:spcBef>
                          <a:spcPts val="0"/>
                        </a:spcBef>
                        <a:spcAft>
                          <a:spcPts val="0"/>
                        </a:spcAft>
                      </a:pPr>
                      <a:r>
                        <a:rPr lang="en-US" sz="1400" b="0" i="0" u="none" strike="noStrike">
                          <a:effectLst/>
                          <a:latin typeface="Cambria" panose="02040503050406030204" pitchFamily="18" charset="0"/>
                          <a:ea typeface="Calibri" panose="020F0502020204030204" pitchFamily="34" charset="0"/>
                          <a:cs typeface="Times New Roman" panose="02020603050405020304" pitchFamily="18" charset="0"/>
                        </a:rPr>
                        <a:t>Bangladesh Petroleum Exploration and Production Company Limited</a:t>
                      </a:r>
                      <a:endParaRPr lang="en-US"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5000"/>
                        </a:lnSpc>
                        <a:spcBef>
                          <a:spcPts val="0"/>
                        </a:spcBef>
                        <a:spcAft>
                          <a:spcPts val="0"/>
                        </a:spcAft>
                      </a:pPr>
                      <a:r>
                        <a:rPr lang="en-GB" sz="1400" b="0" i="1" u="sng" strike="noStrike">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7"/>
                        </a:rPr>
                        <a:t>http://www.bapex.com.bd/site/tenders/1dc7b58a-c6df-4930-811e-22977f2523a5/-</a:t>
                      </a:r>
                      <a:endParaRPr lang="en-GB" sz="1400" b="0" i="0" u="none" strike="noStrike">
                        <a:effectLst/>
                        <a:latin typeface="Arial" panose="020B0604020202020204" pitchFamily="34" charset="0"/>
                      </a:endParaRPr>
                    </a:p>
                    <a:p>
                      <a:pPr marL="0" marR="0" algn="l" fontAlgn="t">
                        <a:lnSpc>
                          <a:spcPct val="115000"/>
                        </a:lnSpc>
                        <a:spcBef>
                          <a:spcPts val="0"/>
                        </a:spcBef>
                        <a:spcAft>
                          <a:spcPts val="0"/>
                        </a:spcAft>
                      </a:pPr>
                      <a:r>
                        <a:rPr lang="en-GB" sz="1400" b="0" i="1" u="none" strike="noStrike">
                          <a:effectLst/>
                          <a:latin typeface="Cambria" panose="02040503050406030204" pitchFamily="18" charset="0"/>
                          <a:ea typeface="Calibri" panose="020F0502020204030204" pitchFamily="34" charset="0"/>
                          <a:cs typeface="Times New Roman" panose="02020603050405020304" pitchFamily="18" charset="0"/>
                        </a:rPr>
                        <a:t> </a:t>
                      </a:r>
                      <a:endParaRPr lang="en-GB"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53055175"/>
                  </a:ext>
                </a:extLst>
              </a:tr>
              <a:tr h="0">
                <a:tc>
                  <a:txBody>
                    <a:bodyPr/>
                    <a:lstStyle/>
                    <a:p>
                      <a:pPr marL="0" marR="0" algn="l" fontAlgn="t">
                        <a:lnSpc>
                          <a:spcPct val="115000"/>
                        </a:lnSpc>
                        <a:spcBef>
                          <a:spcPts val="0"/>
                        </a:spcBef>
                        <a:spcAft>
                          <a:spcPts val="0"/>
                        </a:spcAft>
                      </a:pPr>
                      <a:r>
                        <a:rPr lang="en-US" sz="1400" b="0" i="0" u="none" strike="noStrike">
                          <a:effectLst/>
                          <a:latin typeface="Cambria" panose="02040503050406030204" pitchFamily="18" charset="0"/>
                          <a:ea typeface="Calibri" panose="020F0502020204030204" pitchFamily="34" charset="0"/>
                          <a:cs typeface="Times New Roman" panose="02020603050405020304" pitchFamily="18" charset="0"/>
                        </a:rPr>
                        <a:t>Bangladesh Fire Service and Civil Defence</a:t>
                      </a:r>
                      <a:endParaRPr lang="en-US"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5000"/>
                        </a:lnSpc>
                        <a:spcBef>
                          <a:spcPts val="0"/>
                        </a:spcBef>
                        <a:spcAft>
                          <a:spcPts val="0"/>
                        </a:spcAft>
                      </a:pPr>
                      <a:r>
                        <a:rPr lang="en-GB" sz="1400" b="0" i="1" u="sng" strike="noStrike">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8"/>
                        </a:rPr>
                        <a:t>https://fireservice.portal.gov.bd/site/view/go_ultimate/</a:t>
                      </a:r>
                      <a:r>
                        <a:rPr lang="as-IN" sz="1400" b="0" i="1" u="sng" strike="noStrike">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8"/>
                        </a:rPr>
                        <a:t>টেন্ডার</a:t>
                      </a:r>
                      <a:endParaRPr lang="as-IN" sz="1400" b="0" i="0" u="none" strike="noStrike">
                        <a:effectLst/>
                        <a:latin typeface="Arial" panose="020B0604020202020204" pitchFamily="34" charset="0"/>
                      </a:endParaRPr>
                    </a:p>
                    <a:p>
                      <a:pPr marL="0" marR="0" algn="l" fontAlgn="t">
                        <a:lnSpc>
                          <a:spcPct val="115000"/>
                        </a:lnSpc>
                        <a:spcBef>
                          <a:spcPts val="0"/>
                        </a:spcBef>
                        <a:spcAft>
                          <a:spcPts val="0"/>
                        </a:spcAft>
                      </a:pPr>
                      <a:r>
                        <a:rPr lang="as-IN" sz="1400" b="0" i="1" u="none" strike="noStrike">
                          <a:effectLst/>
                          <a:latin typeface="Cambria" panose="02040503050406030204" pitchFamily="18" charset="0"/>
                          <a:ea typeface="Calibri" panose="020F0502020204030204" pitchFamily="34" charset="0"/>
                          <a:cs typeface="Times New Roman" panose="02020603050405020304" pitchFamily="18" charset="0"/>
                        </a:rPr>
                        <a:t> </a:t>
                      </a:r>
                      <a:endParaRPr lang="as-IN"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621885932"/>
                  </a:ext>
                </a:extLst>
              </a:tr>
              <a:tr h="0">
                <a:tc>
                  <a:txBody>
                    <a:bodyPr/>
                    <a:lstStyle/>
                    <a:p>
                      <a:pPr marL="0" marR="0" algn="l" fontAlgn="t">
                        <a:lnSpc>
                          <a:spcPct val="115000"/>
                        </a:lnSpc>
                        <a:spcBef>
                          <a:spcPts val="0"/>
                        </a:spcBef>
                        <a:spcAft>
                          <a:spcPts val="0"/>
                        </a:spcAft>
                      </a:pPr>
                      <a:r>
                        <a:rPr lang="en-GB" sz="1400" b="0" i="0" u="none" strike="noStrike">
                          <a:effectLst/>
                          <a:latin typeface="Cambria" panose="02040503050406030204" pitchFamily="18" charset="0"/>
                          <a:ea typeface="Calibri" panose="020F0502020204030204" pitchFamily="34" charset="0"/>
                          <a:cs typeface="Times New Roman" panose="02020603050405020304" pitchFamily="18" charset="0"/>
                        </a:rPr>
                        <a:t>Central Procurement Technical Unit</a:t>
                      </a:r>
                      <a:endParaRPr lang="en-GB" sz="1400" b="0" i="0" u="none" strike="noStrike">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15000"/>
                        </a:lnSpc>
                        <a:spcBef>
                          <a:spcPts val="0"/>
                        </a:spcBef>
                        <a:spcAft>
                          <a:spcPts val="0"/>
                        </a:spcAft>
                      </a:pPr>
                      <a:r>
                        <a:rPr lang="en-GB" sz="1400" b="0" i="1" u="sng" strike="noStrike"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9"/>
                        </a:rPr>
                        <a:t>https://cptu.gov.bd/advertisement-notices/advertisement-goods.html</a:t>
                      </a:r>
                      <a:endParaRPr lang="en-GB" sz="1400" b="0" i="0" u="none" strike="noStrike" dirty="0">
                        <a:effectLst/>
                        <a:latin typeface="Arial" panose="020B0604020202020204" pitchFamily="34" charset="0"/>
                      </a:endParaRPr>
                    </a:p>
                    <a:p>
                      <a:pPr marL="0" marR="0" algn="l" fontAlgn="t">
                        <a:lnSpc>
                          <a:spcPct val="115000"/>
                        </a:lnSpc>
                        <a:spcBef>
                          <a:spcPts val="0"/>
                        </a:spcBef>
                        <a:spcAft>
                          <a:spcPts val="0"/>
                        </a:spcAft>
                      </a:pPr>
                      <a:r>
                        <a:rPr lang="en-GB" sz="1400" b="0" i="1" u="none" strike="noStrike" dirty="0">
                          <a:effectLst/>
                          <a:latin typeface="Cambria" panose="02040503050406030204" pitchFamily="18" charset="0"/>
                          <a:ea typeface="Calibri" panose="020F0502020204030204" pitchFamily="34" charset="0"/>
                          <a:cs typeface="Times New Roman" panose="02020603050405020304" pitchFamily="18" charset="0"/>
                        </a:rPr>
                        <a:t> </a:t>
                      </a:r>
                      <a:endParaRPr lang="en-GB" sz="1400" b="0" i="0" u="none" strike="noStrike" dirty="0">
                        <a:effectLst/>
                        <a:latin typeface="Arial" panose="020B0604020202020204" pitchFamily="34" charset="0"/>
                      </a:endParaRPr>
                    </a:p>
                  </a:txBody>
                  <a:tcPr marL="68580" marR="68580"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97993014"/>
                  </a:ext>
                </a:extLst>
              </a:tr>
            </a:tbl>
          </a:graphicData>
        </a:graphic>
      </p:graphicFrame>
    </p:spTree>
    <p:extLst>
      <p:ext uri="{BB962C8B-B14F-4D97-AF65-F5344CB8AC3E}">
        <p14:creationId xmlns:p14="http://schemas.microsoft.com/office/powerpoint/2010/main" val="3469496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534400" cy="1447800"/>
          </a:xfrm>
        </p:spPr>
        <p:txBody>
          <a:bodyPr>
            <a:normAutofit/>
          </a:bodyPr>
          <a:lstStyle/>
          <a:p>
            <a:r>
              <a:rPr lang="en-US" dirty="0"/>
              <a:t>Faydalı </a:t>
            </a:r>
            <a:r>
              <a:rPr lang="en-US" dirty="0" err="1"/>
              <a:t>Linkler</a:t>
            </a:r>
            <a:r>
              <a:rPr lang="en-US" dirty="0"/>
              <a:t/>
            </a:r>
            <a:br>
              <a:rPr lang="en-US" dirty="0"/>
            </a:br>
            <a:endParaRPr lang="en-US" dirty="0"/>
          </a:p>
        </p:txBody>
      </p:sp>
      <p:sp>
        <p:nvSpPr>
          <p:cNvPr id="3" name="Content Placeholder 2"/>
          <p:cNvSpPr>
            <a:spLocks noGrp="1"/>
          </p:cNvSpPr>
          <p:nvPr>
            <p:ph idx="1"/>
          </p:nvPr>
        </p:nvSpPr>
        <p:spPr>
          <a:xfrm>
            <a:off x="76200" y="1371600"/>
            <a:ext cx="8610600" cy="5105400"/>
          </a:xfrm>
        </p:spPr>
        <p:txBody>
          <a:bodyPr>
            <a:normAutofit fontScale="32500" lnSpcReduction="20000"/>
          </a:bodyPr>
          <a:lstStyle/>
          <a:p>
            <a:pPr marL="0" lvl="0">
              <a:lnSpc>
                <a:spcPct val="150000"/>
              </a:lnSpc>
              <a:spcBef>
                <a:spcPts val="0"/>
              </a:spcBef>
              <a:buClr>
                <a:srgbClr val="93A299"/>
              </a:buClr>
            </a:pPr>
            <a:r>
              <a:rPr lang="tr-TR" sz="5000" u="sng" dirty="0">
                <a:solidFill>
                  <a:srgbClr val="0000FF"/>
                </a:solidFill>
                <a:latin typeface="Cambria" panose="02040503050406030204" pitchFamily="18" charset="0"/>
                <a:ea typeface="Calibri" panose="020F0502020204030204" pitchFamily="34" charset="0"/>
                <a:cs typeface="Times New Roman" panose="02020603050405020304" pitchFamily="18" charset="0"/>
                <a:hlinkClick r:id="rId2"/>
              </a:rPr>
              <a:t>Bangladesh Trade Portal</a:t>
            </a:r>
            <a:endParaRPr lang="en-US" sz="5000" dirty="0">
              <a:solidFill>
                <a:srgbClr val="292934"/>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smtClean="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3"/>
              </a:rPr>
              <a:t>Cabinet </a:t>
            </a: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3"/>
              </a:rPr>
              <a:t>Division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4"/>
              </a:rPr>
              <a:t>Laws of Bangladesh</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5"/>
              </a:rPr>
              <a:t>Economic Relations Divisions (ERD)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6"/>
              </a:rPr>
              <a:t>Bangladesh Investment Development Board (BIDA)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7"/>
              </a:rPr>
              <a:t>Bangladesh Economic Zones Authority (BEZA)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8"/>
              </a:rPr>
              <a:t>Bangladesh Export Processing Zones Authority (BEPZA)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smtClean="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9"/>
              </a:rPr>
              <a:t>Bangladesh </a:t>
            </a: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9"/>
              </a:rPr>
              <a:t>National Board of Revenue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10"/>
              </a:rPr>
              <a:t>Bangladesh Customs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11"/>
              </a:rPr>
              <a:t>Bangladesh Export Policy Order, Bangladesh Import Policy Order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12"/>
              </a:rPr>
              <a:t>Bangladesh Bank</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13"/>
              </a:rPr>
              <a:t>Bangladesh Bureau of Statistics (BBS)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14"/>
              </a:rPr>
              <a:t>Office of the Chief Controller of Imports &amp; Exports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15"/>
              </a:rPr>
              <a:t>Bangladesh Standards and Testing Institution (BSTI)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16"/>
              </a:rPr>
              <a:t>Department of Patents, Design and Trademarks (DPDT)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17"/>
              </a:rPr>
              <a:t>Central Procurement Technical Unit (CPTU)</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18"/>
              </a:rPr>
              <a:t>e-Government Procurement (e-GP) System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19"/>
              </a:rPr>
              <a:t>The Federation of Bangladesh Chambers of Commerce &amp; Industry (FBCCI)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20"/>
              </a:rPr>
              <a:t>Metropolitan Chamber of Commerce and Industry (MCCI)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21"/>
              </a:rPr>
              <a:t>Dhaka Chamber of Commerce and Industry (DCCI)</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22"/>
              </a:rPr>
              <a:t>The Chittagong Chamber of Commerce and Industry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23"/>
              </a:rPr>
              <a:t>Bangladesh Securities and Exchange Commission (BSEC)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tr-TR" sz="2800" u="sng" dirty="0">
                <a:solidFill>
                  <a:srgbClr val="0000FF"/>
                </a:solidFill>
                <a:effectLst/>
                <a:latin typeface="Cambria" panose="02040503050406030204" pitchFamily="18" charset="0"/>
                <a:ea typeface="Calibri" panose="020F0502020204030204" pitchFamily="34" charset="0"/>
                <a:cs typeface="Times New Roman" panose="02020603050405020304" pitchFamily="18" charset="0"/>
                <a:hlinkClick r:id="rId24"/>
              </a:rPr>
              <a:t>Dhaka Stock Exchange Ltd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96522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534400" cy="1447800"/>
          </a:xfrm>
        </p:spPr>
        <p:txBody>
          <a:bodyPr>
            <a:normAutofit/>
          </a:bodyPr>
          <a:lstStyle/>
          <a:p>
            <a:r>
              <a:rPr lang="en-US" dirty="0"/>
              <a:t>Tüketici </a:t>
            </a:r>
            <a:r>
              <a:rPr lang="en-US" dirty="0" err="1"/>
              <a:t>Tercihleri</a:t>
            </a:r>
            <a:r>
              <a:rPr lang="en-US" dirty="0"/>
              <a:t/>
            </a:r>
            <a:br>
              <a:rPr lang="en-US" dirty="0"/>
            </a:br>
            <a:endParaRPr lang="en-US" dirty="0"/>
          </a:p>
        </p:txBody>
      </p:sp>
      <p:sp>
        <p:nvSpPr>
          <p:cNvPr id="3" name="Content Placeholder 2"/>
          <p:cNvSpPr>
            <a:spLocks noGrp="1"/>
          </p:cNvSpPr>
          <p:nvPr>
            <p:ph idx="1"/>
          </p:nvPr>
        </p:nvSpPr>
        <p:spPr>
          <a:xfrm>
            <a:off x="76200" y="1371600"/>
            <a:ext cx="8610600" cy="5105400"/>
          </a:xfrm>
        </p:spPr>
        <p:txBody>
          <a:bodyPr>
            <a:normAutofit fontScale="85000" lnSpcReduction="20000"/>
          </a:bodyPr>
          <a:lstStyle/>
          <a:p>
            <a:pPr marL="0" indent="0">
              <a:buNone/>
            </a:pPr>
            <a:r>
              <a:rPr lang="en-US" sz="1800" dirty="0" err="1"/>
              <a:t>Hindistan</a:t>
            </a:r>
            <a:r>
              <a:rPr lang="en-US" sz="1800" dirty="0"/>
              <a:t> </a:t>
            </a:r>
            <a:r>
              <a:rPr lang="en-US" sz="1800" dirty="0" err="1"/>
              <a:t>ve</a:t>
            </a:r>
            <a:r>
              <a:rPr lang="en-US" sz="1800" dirty="0"/>
              <a:t> </a:t>
            </a:r>
            <a:r>
              <a:rPr lang="en-US" sz="1800" dirty="0" err="1"/>
              <a:t>Myanmar’la</a:t>
            </a:r>
            <a:r>
              <a:rPr lang="en-US" sz="1800" dirty="0"/>
              <a:t> </a:t>
            </a:r>
            <a:r>
              <a:rPr lang="en-US" sz="1800" dirty="0" err="1"/>
              <a:t>komşu</a:t>
            </a:r>
            <a:r>
              <a:rPr lang="en-US" sz="1800" dirty="0"/>
              <a:t> </a:t>
            </a:r>
            <a:r>
              <a:rPr lang="en-US" sz="1800" dirty="0" err="1"/>
              <a:t>olan</a:t>
            </a:r>
            <a:r>
              <a:rPr lang="en-US" sz="1800" dirty="0"/>
              <a:t> Bangladeş, </a:t>
            </a:r>
            <a:r>
              <a:rPr lang="en-US" sz="1800" dirty="0" err="1"/>
              <a:t>Güney</a:t>
            </a:r>
            <a:r>
              <a:rPr lang="en-US" sz="1800" dirty="0"/>
              <a:t> </a:t>
            </a:r>
            <a:r>
              <a:rPr lang="en-US" sz="1800" dirty="0" err="1"/>
              <a:t>Asya</a:t>
            </a:r>
            <a:r>
              <a:rPr lang="en-US" sz="1800" dirty="0"/>
              <a:t> </a:t>
            </a:r>
            <a:r>
              <a:rPr lang="en-US" sz="1800" dirty="0" err="1"/>
              <a:t>kültürüne</a:t>
            </a:r>
            <a:r>
              <a:rPr lang="en-US" sz="1800" dirty="0"/>
              <a:t> </a:t>
            </a:r>
            <a:r>
              <a:rPr lang="en-US" sz="1800" dirty="0" err="1"/>
              <a:t>sahip</a:t>
            </a:r>
            <a:r>
              <a:rPr lang="en-US" sz="1800" dirty="0"/>
              <a:t> </a:t>
            </a:r>
            <a:r>
              <a:rPr lang="en-US" sz="1800" dirty="0" err="1"/>
              <a:t>bir</a:t>
            </a:r>
            <a:r>
              <a:rPr lang="en-US" sz="1800" dirty="0"/>
              <a:t> </a:t>
            </a:r>
            <a:r>
              <a:rPr lang="en-US" sz="1800" dirty="0" err="1"/>
              <a:t>ülkedir</a:t>
            </a:r>
            <a:r>
              <a:rPr lang="en-US" sz="1800" dirty="0"/>
              <a:t>. </a:t>
            </a:r>
            <a:r>
              <a:rPr lang="en-US" sz="1800" dirty="0" err="1"/>
              <a:t>Dünya</a:t>
            </a:r>
            <a:r>
              <a:rPr lang="en-US" sz="1800" dirty="0"/>
              <a:t> </a:t>
            </a:r>
            <a:r>
              <a:rPr lang="en-US" sz="1800" dirty="0" err="1"/>
              <a:t>Bankası</a:t>
            </a:r>
            <a:r>
              <a:rPr lang="en-US" sz="1800" dirty="0"/>
              <a:t> </a:t>
            </a:r>
            <a:r>
              <a:rPr lang="en-US" sz="1800" dirty="0" err="1"/>
              <a:t>ölçümlerine</a:t>
            </a:r>
            <a:r>
              <a:rPr lang="en-US" sz="1800" dirty="0"/>
              <a:t> </a:t>
            </a:r>
            <a:r>
              <a:rPr lang="en-US" sz="1800" dirty="0" err="1"/>
              <a:t>göre</a:t>
            </a:r>
            <a:r>
              <a:rPr lang="en-US" sz="1800" dirty="0"/>
              <a:t> </a:t>
            </a:r>
            <a:r>
              <a:rPr lang="en-US" sz="1800" dirty="0" err="1"/>
              <a:t>düşük</a:t>
            </a:r>
            <a:r>
              <a:rPr lang="en-US" sz="1800" dirty="0"/>
              <a:t> </a:t>
            </a:r>
            <a:r>
              <a:rPr lang="en-US" sz="1800" dirty="0" err="1"/>
              <a:t>orta</a:t>
            </a:r>
            <a:r>
              <a:rPr lang="en-US" sz="1800" dirty="0"/>
              <a:t> </a:t>
            </a:r>
            <a:r>
              <a:rPr lang="en-US" sz="1800" dirty="0" err="1"/>
              <a:t>gelire</a:t>
            </a:r>
            <a:r>
              <a:rPr lang="en-US" sz="1800" dirty="0"/>
              <a:t> </a:t>
            </a:r>
            <a:r>
              <a:rPr lang="en-US" sz="1800" dirty="0" err="1"/>
              <a:t>sahip</a:t>
            </a:r>
            <a:r>
              <a:rPr lang="en-US" sz="1800" dirty="0"/>
              <a:t> </a:t>
            </a:r>
            <a:r>
              <a:rPr lang="en-US" sz="1800" dirty="0" err="1"/>
              <a:t>ülkeler</a:t>
            </a:r>
            <a:r>
              <a:rPr lang="en-US" sz="1800" dirty="0"/>
              <a:t> </a:t>
            </a:r>
            <a:r>
              <a:rPr lang="en-US" sz="1800" dirty="0" err="1"/>
              <a:t>kategorisine</a:t>
            </a:r>
            <a:r>
              <a:rPr lang="en-US" sz="1800" dirty="0"/>
              <a:t> </a:t>
            </a:r>
            <a:r>
              <a:rPr lang="en-US" sz="1800" dirty="0" err="1"/>
              <a:t>girmektedir</a:t>
            </a:r>
            <a:r>
              <a:rPr lang="en-US" sz="1800" dirty="0"/>
              <a:t>. </a:t>
            </a:r>
            <a:r>
              <a:rPr lang="en-US" sz="1800" dirty="0" err="1"/>
              <a:t>Çoğunluğu</a:t>
            </a:r>
            <a:r>
              <a:rPr lang="en-US" sz="1800" dirty="0"/>
              <a:t> </a:t>
            </a:r>
            <a:r>
              <a:rPr lang="en-US" sz="1800" dirty="0" err="1"/>
              <a:t>Müslüman</a:t>
            </a:r>
            <a:r>
              <a:rPr lang="en-US" sz="1800" dirty="0"/>
              <a:t> </a:t>
            </a:r>
            <a:r>
              <a:rPr lang="en-US" sz="1800" dirty="0" err="1"/>
              <a:t>ancak</a:t>
            </a:r>
            <a:r>
              <a:rPr lang="en-US" sz="1800" dirty="0"/>
              <a:t> </a:t>
            </a:r>
            <a:r>
              <a:rPr lang="en-US" sz="1800" dirty="0" err="1"/>
              <a:t>seküler</a:t>
            </a:r>
            <a:r>
              <a:rPr lang="en-US" sz="1800" dirty="0"/>
              <a:t> </a:t>
            </a:r>
            <a:r>
              <a:rPr lang="en-US" sz="1800" dirty="0" err="1"/>
              <a:t>bir</a:t>
            </a:r>
            <a:r>
              <a:rPr lang="en-US" sz="1800" dirty="0"/>
              <a:t> </a:t>
            </a:r>
            <a:r>
              <a:rPr lang="en-US" sz="1800" dirty="0" err="1"/>
              <a:t>ülke</a:t>
            </a:r>
            <a:r>
              <a:rPr lang="en-US" sz="1800" dirty="0"/>
              <a:t> </a:t>
            </a:r>
            <a:r>
              <a:rPr lang="en-US" sz="1800" dirty="0" err="1"/>
              <a:t>olan</a:t>
            </a:r>
            <a:r>
              <a:rPr lang="en-US" sz="1800" dirty="0"/>
              <a:t> </a:t>
            </a:r>
            <a:r>
              <a:rPr lang="en-US" sz="1800" dirty="0" err="1"/>
              <a:t>Bangladeş’te</a:t>
            </a:r>
            <a:r>
              <a:rPr lang="en-US" sz="1800" dirty="0"/>
              <a:t> </a:t>
            </a:r>
            <a:r>
              <a:rPr lang="en-US" sz="1800" dirty="0" err="1"/>
              <a:t>ayrıca</a:t>
            </a:r>
            <a:r>
              <a:rPr lang="en-US" sz="1800" dirty="0"/>
              <a:t> </a:t>
            </a:r>
            <a:r>
              <a:rPr lang="en-US" sz="1800" dirty="0" err="1"/>
              <a:t>Hinduizm</a:t>
            </a:r>
            <a:r>
              <a:rPr lang="en-US" sz="1800" dirty="0"/>
              <a:t>, </a:t>
            </a:r>
            <a:r>
              <a:rPr lang="en-US" sz="1800" dirty="0" err="1"/>
              <a:t>Budizm</a:t>
            </a:r>
            <a:r>
              <a:rPr lang="en-US" sz="1800" dirty="0"/>
              <a:t> </a:t>
            </a:r>
            <a:r>
              <a:rPr lang="en-US" sz="1800" dirty="0" err="1"/>
              <a:t>ve</a:t>
            </a:r>
            <a:r>
              <a:rPr lang="en-US" sz="1800" dirty="0"/>
              <a:t> </a:t>
            </a:r>
            <a:r>
              <a:rPr lang="en-US" sz="1800" dirty="0" err="1"/>
              <a:t>Hristiyanlık</a:t>
            </a:r>
            <a:r>
              <a:rPr lang="en-US" sz="1800" dirty="0"/>
              <a:t> </a:t>
            </a:r>
            <a:r>
              <a:rPr lang="en-US" sz="1800" dirty="0" err="1"/>
              <a:t>inancına</a:t>
            </a:r>
            <a:r>
              <a:rPr lang="en-US" sz="1800" dirty="0"/>
              <a:t> </a:t>
            </a:r>
            <a:r>
              <a:rPr lang="en-US" sz="1800" dirty="0" err="1"/>
              <a:t>sahip</a:t>
            </a:r>
            <a:r>
              <a:rPr lang="en-US" sz="1800" dirty="0"/>
              <a:t> </a:t>
            </a:r>
            <a:r>
              <a:rPr lang="en-US" sz="1800" dirty="0" err="1"/>
              <a:t>kişiler</a:t>
            </a:r>
            <a:r>
              <a:rPr lang="en-US" sz="1800" dirty="0"/>
              <a:t> de </a:t>
            </a:r>
            <a:r>
              <a:rPr lang="en-US" sz="1800" dirty="0" err="1"/>
              <a:t>bulunmaktadır</a:t>
            </a:r>
            <a:r>
              <a:rPr lang="en-US" sz="1800" dirty="0"/>
              <a:t>. </a:t>
            </a:r>
          </a:p>
          <a:p>
            <a:pPr marL="0" indent="0">
              <a:buNone/>
            </a:pPr>
            <a:endParaRPr lang="en-US" sz="1800" dirty="0"/>
          </a:p>
          <a:p>
            <a:pPr marL="0" indent="0">
              <a:buNone/>
            </a:pPr>
            <a:r>
              <a:rPr lang="en-US" sz="1800" dirty="0"/>
              <a:t>Nüfusun </a:t>
            </a:r>
            <a:r>
              <a:rPr lang="en-US" sz="1800" dirty="0" err="1"/>
              <a:t>büyük</a:t>
            </a:r>
            <a:r>
              <a:rPr lang="en-US" sz="1800" dirty="0"/>
              <a:t> </a:t>
            </a:r>
            <a:r>
              <a:rPr lang="en-US" sz="1800" dirty="0" err="1"/>
              <a:t>çoğunluğu</a:t>
            </a:r>
            <a:r>
              <a:rPr lang="en-US" sz="1800" dirty="0"/>
              <a:t> </a:t>
            </a:r>
            <a:r>
              <a:rPr lang="en-US" sz="1800" dirty="0" err="1"/>
              <a:t>düşük</a:t>
            </a:r>
            <a:r>
              <a:rPr lang="en-US" sz="1800" dirty="0"/>
              <a:t> </a:t>
            </a:r>
            <a:r>
              <a:rPr lang="en-US" sz="1800" dirty="0" err="1"/>
              <a:t>gelir</a:t>
            </a:r>
            <a:r>
              <a:rPr lang="en-US" sz="1800" dirty="0"/>
              <a:t> </a:t>
            </a:r>
            <a:r>
              <a:rPr lang="en-US" sz="1800" dirty="0" err="1"/>
              <a:t>grubuna</a:t>
            </a:r>
            <a:r>
              <a:rPr lang="en-US" sz="1800" dirty="0"/>
              <a:t> </a:t>
            </a:r>
            <a:r>
              <a:rPr lang="en-US" sz="1800" dirty="0" err="1"/>
              <a:t>mensup</a:t>
            </a:r>
            <a:r>
              <a:rPr lang="en-US" sz="1800" dirty="0"/>
              <a:t> </a:t>
            </a:r>
            <a:r>
              <a:rPr lang="en-US" sz="1800" dirty="0" err="1"/>
              <a:t>vatandaşlardan</a:t>
            </a:r>
            <a:r>
              <a:rPr lang="en-US" sz="1800" dirty="0"/>
              <a:t> </a:t>
            </a:r>
            <a:r>
              <a:rPr lang="en-US" sz="1800" dirty="0" err="1"/>
              <a:t>oluşmakta</a:t>
            </a:r>
            <a:r>
              <a:rPr lang="en-US" sz="1800" dirty="0"/>
              <a:t> </a:t>
            </a:r>
            <a:r>
              <a:rPr lang="en-US" sz="1800" dirty="0" err="1"/>
              <a:t>olup</a:t>
            </a:r>
            <a:r>
              <a:rPr lang="en-US" sz="1800" dirty="0"/>
              <a:t> </a:t>
            </a:r>
            <a:r>
              <a:rPr lang="en-US" sz="1800" dirty="0" err="1"/>
              <a:t>gelir</a:t>
            </a:r>
            <a:r>
              <a:rPr lang="en-US" sz="1800" dirty="0"/>
              <a:t> </a:t>
            </a:r>
            <a:r>
              <a:rPr lang="en-US" sz="1800" dirty="0" err="1"/>
              <a:t>dağılımında</a:t>
            </a:r>
            <a:r>
              <a:rPr lang="en-US" sz="1800" dirty="0"/>
              <a:t> </a:t>
            </a:r>
            <a:r>
              <a:rPr lang="en-US" sz="1800" dirty="0" err="1"/>
              <a:t>zenginlerle</a:t>
            </a:r>
            <a:r>
              <a:rPr lang="en-US" sz="1800" dirty="0"/>
              <a:t> </a:t>
            </a:r>
            <a:r>
              <a:rPr lang="en-US" sz="1800" dirty="0" err="1"/>
              <a:t>fakirler</a:t>
            </a:r>
            <a:r>
              <a:rPr lang="en-US" sz="1800" dirty="0"/>
              <a:t> </a:t>
            </a:r>
            <a:r>
              <a:rPr lang="en-US" sz="1800" dirty="0" err="1"/>
              <a:t>arasında</a:t>
            </a:r>
            <a:r>
              <a:rPr lang="en-US" sz="1800" dirty="0"/>
              <a:t> </a:t>
            </a:r>
            <a:r>
              <a:rPr lang="en-US" sz="1800" dirty="0" err="1"/>
              <a:t>çok</a:t>
            </a:r>
            <a:r>
              <a:rPr lang="en-US" sz="1800" dirty="0"/>
              <a:t> </a:t>
            </a:r>
            <a:r>
              <a:rPr lang="en-US" sz="1800" dirty="0" err="1"/>
              <a:t>büyük</a:t>
            </a:r>
            <a:r>
              <a:rPr lang="en-US" sz="1800" dirty="0"/>
              <a:t> </a:t>
            </a:r>
            <a:r>
              <a:rPr lang="en-US" sz="1800" dirty="0" err="1"/>
              <a:t>bir</a:t>
            </a:r>
            <a:r>
              <a:rPr lang="en-US" sz="1800" dirty="0"/>
              <a:t> </a:t>
            </a:r>
            <a:r>
              <a:rPr lang="en-US" sz="1800" dirty="0" err="1"/>
              <a:t>uçurum</a:t>
            </a:r>
            <a:r>
              <a:rPr lang="en-US" sz="1800" dirty="0"/>
              <a:t> </a:t>
            </a:r>
            <a:r>
              <a:rPr lang="en-US" sz="1800" dirty="0" err="1"/>
              <a:t>bulunmaktadır</a:t>
            </a:r>
            <a:r>
              <a:rPr lang="en-US" sz="1800" dirty="0"/>
              <a:t>. </a:t>
            </a:r>
          </a:p>
          <a:p>
            <a:pPr marL="0" indent="0">
              <a:buNone/>
            </a:pPr>
            <a:endParaRPr lang="en-US" sz="1800" dirty="0"/>
          </a:p>
          <a:p>
            <a:pPr marL="0" indent="0">
              <a:buNone/>
            </a:pPr>
            <a:r>
              <a:rPr lang="en-US" sz="1800" dirty="0"/>
              <a:t>Dini, </a:t>
            </a:r>
            <a:r>
              <a:rPr lang="en-US" sz="1800" dirty="0" err="1"/>
              <a:t>kültürel</a:t>
            </a:r>
            <a:r>
              <a:rPr lang="en-US" sz="1800" dirty="0"/>
              <a:t> </a:t>
            </a:r>
            <a:r>
              <a:rPr lang="en-US" sz="1800" dirty="0" err="1"/>
              <a:t>ve</a:t>
            </a:r>
            <a:r>
              <a:rPr lang="en-US" sz="1800" dirty="0"/>
              <a:t> </a:t>
            </a:r>
            <a:r>
              <a:rPr lang="en-US" sz="1800" dirty="0" err="1"/>
              <a:t>ekonomik</a:t>
            </a:r>
            <a:r>
              <a:rPr lang="en-US" sz="1800" dirty="0"/>
              <a:t> </a:t>
            </a:r>
            <a:r>
              <a:rPr lang="en-US" sz="1800" dirty="0" err="1"/>
              <a:t>anlamda</a:t>
            </a:r>
            <a:r>
              <a:rPr lang="en-US" sz="1800" dirty="0"/>
              <a:t> </a:t>
            </a:r>
            <a:r>
              <a:rPr lang="en-US" sz="1800" dirty="0" err="1"/>
              <a:t>çok</a:t>
            </a:r>
            <a:r>
              <a:rPr lang="en-US" sz="1800" dirty="0"/>
              <a:t> </a:t>
            </a:r>
            <a:r>
              <a:rPr lang="en-US" sz="1800" dirty="0" err="1"/>
              <a:t>boyutlu</a:t>
            </a:r>
            <a:r>
              <a:rPr lang="en-US" sz="1800" dirty="0"/>
              <a:t> </a:t>
            </a:r>
            <a:r>
              <a:rPr lang="en-US" sz="1800" dirty="0" err="1"/>
              <a:t>bir</a:t>
            </a:r>
            <a:r>
              <a:rPr lang="en-US" sz="1800" dirty="0"/>
              <a:t> </a:t>
            </a:r>
            <a:r>
              <a:rPr lang="en-US" sz="1800" dirty="0" err="1"/>
              <a:t>topluma</a:t>
            </a:r>
            <a:r>
              <a:rPr lang="en-US" sz="1800" dirty="0"/>
              <a:t> </a:t>
            </a:r>
            <a:r>
              <a:rPr lang="en-US" sz="1800" dirty="0" err="1"/>
              <a:t>sahip</a:t>
            </a:r>
            <a:r>
              <a:rPr lang="en-US" sz="1800" dirty="0"/>
              <a:t> </a:t>
            </a:r>
            <a:r>
              <a:rPr lang="en-US" sz="1800" dirty="0" err="1"/>
              <a:t>olan</a:t>
            </a:r>
            <a:r>
              <a:rPr lang="en-US" sz="1800" dirty="0"/>
              <a:t> </a:t>
            </a:r>
            <a:r>
              <a:rPr lang="en-US" sz="1800" dirty="0" err="1"/>
              <a:t>Bangladeş’in</a:t>
            </a:r>
            <a:r>
              <a:rPr lang="en-US" sz="1800" dirty="0"/>
              <a:t> </a:t>
            </a:r>
            <a:r>
              <a:rPr lang="en-US" sz="1800" dirty="0" err="1"/>
              <a:t>tüketici</a:t>
            </a:r>
            <a:r>
              <a:rPr lang="en-US" sz="1800" dirty="0"/>
              <a:t> </a:t>
            </a:r>
            <a:r>
              <a:rPr lang="en-US" sz="1800" dirty="0" err="1"/>
              <a:t>davranışları</a:t>
            </a:r>
            <a:r>
              <a:rPr lang="en-US" sz="1800" dirty="0"/>
              <a:t> da </a:t>
            </a:r>
            <a:r>
              <a:rPr lang="en-US" sz="1800" dirty="0" err="1"/>
              <a:t>farklılıklar</a:t>
            </a:r>
            <a:r>
              <a:rPr lang="en-US" sz="1800" dirty="0"/>
              <a:t> </a:t>
            </a:r>
            <a:r>
              <a:rPr lang="en-US" sz="1800" dirty="0" err="1"/>
              <a:t>göstermektedir</a:t>
            </a:r>
            <a:r>
              <a:rPr lang="en-US" sz="1800" dirty="0"/>
              <a:t>. </a:t>
            </a:r>
          </a:p>
          <a:p>
            <a:pPr marL="0" indent="0">
              <a:buNone/>
            </a:pPr>
            <a:endParaRPr lang="en-US" sz="1800" dirty="0"/>
          </a:p>
          <a:p>
            <a:pPr marL="0" indent="0">
              <a:buNone/>
            </a:pPr>
            <a:r>
              <a:rPr lang="en-US" sz="1800" dirty="0" err="1"/>
              <a:t>Düşük-orta</a:t>
            </a:r>
            <a:r>
              <a:rPr lang="en-US" sz="1800" dirty="0"/>
              <a:t> </a:t>
            </a:r>
            <a:r>
              <a:rPr lang="en-US" sz="1800" dirty="0" err="1"/>
              <a:t>ve</a:t>
            </a:r>
            <a:r>
              <a:rPr lang="en-US" sz="1800" dirty="0"/>
              <a:t> </a:t>
            </a:r>
            <a:r>
              <a:rPr lang="en-US" sz="1800" dirty="0" err="1"/>
              <a:t>düşük</a:t>
            </a:r>
            <a:r>
              <a:rPr lang="en-US" sz="1800" dirty="0"/>
              <a:t> </a:t>
            </a:r>
            <a:r>
              <a:rPr lang="en-US" sz="1800" dirty="0" err="1"/>
              <a:t>gelir</a:t>
            </a:r>
            <a:r>
              <a:rPr lang="en-US" sz="1800" dirty="0"/>
              <a:t> </a:t>
            </a:r>
            <a:r>
              <a:rPr lang="en-US" sz="1800" dirty="0" err="1"/>
              <a:t>grubuna</a:t>
            </a:r>
            <a:r>
              <a:rPr lang="en-US" sz="1800" dirty="0"/>
              <a:t> </a:t>
            </a:r>
            <a:r>
              <a:rPr lang="en-US" sz="1800" dirty="0" err="1"/>
              <a:t>sahip</a:t>
            </a:r>
            <a:r>
              <a:rPr lang="en-US" sz="1800" dirty="0"/>
              <a:t> </a:t>
            </a:r>
            <a:r>
              <a:rPr lang="en-US" sz="1800" dirty="0" err="1"/>
              <a:t>kişiler</a:t>
            </a:r>
            <a:r>
              <a:rPr lang="en-US" sz="1800" dirty="0"/>
              <a:t> </a:t>
            </a:r>
            <a:r>
              <a:rPr lang="en-US" sz="1800" dirty="0" err="1"/>
              <a:t>kaliteli</a:t>
            </a:r>
            <a:r>
              <a:rPr lang="en-US" sz="1800" dirty="0"/>
              <a:t> </a:t>
            </a:r>
            <a:r>
              <a:rPr lang="en-US" sz="1800" dirty="0" err="1"/>
              <a:t>yerine</a:t>
            </a:r>
            <a:r>
              <a:rPr lang="en-US" sz="1800" dirty="0"/>
              <a:t> </a:t>
            </a:r>
            <a:r>
              <a:rPr lang="en-US" sz="1800" dirty="0" err="1"/>
              <a:t>ucuz</a:t>
            </a:r>
            <a:r>
              <a:rPr lang="en-US" sz="1800" dirty="0"/>
              <a:t> </a:t>
            </a:r>
            <a:r>
              <a:rPr lang="en-US" sz="1800" dirty="0" err="1"/>
              <a:t>olan</a:t>
            </a:r>
            <a:r>
              <a:rPr lang="en-US" sz="1800" dirty="0"/>
              <a:t> </a:t>
            </a:r>
            <a:r>
              <a:rPr lang="en-US" sz="1800" dirty="0" err="1"/>
              <a:t>ürünleri</a:t>
            </a:r>
            <a:r>
              <a:rPr lang="en-US" sz="1800" dirty="0"/>
              <a:t> </a:t>
            </a:r>
            <a:r>
              <a:rPr lang="en-US" sz="1800" dirty="0" err="1"/>
              <a:t>tercih</a:t>
            </a:r>
            <a:r>
              <a:rPr lang="en-US" sz="1800" dirty="0"/>
              <a:t> </a:t>
            </a:r>
            <a:r>
              <a:rPr lang="en-US" sz="1800" dirty="0" err="1"/>
              <a:t>etmektedir</a:t>
            </a:r>
            <a:r>
              <a:rPr lang="en-US" sz="1800" dirty="0"/>
              <a:t>. </a:t>
            </a:r>
          </a:p>
          <a:p>
            <a:pPr marL="0" indent="0">
              <a:buNone/>
            </a:pPr>
            <a:r>
              <a:rPr lang="en-US" sz="1800" dirty="0"/>
              <a:t>36 </a:t>
            </a:r>
            <a:r>
              <a:rPr lang="en-US" sz="1800" dirty="0" err="1"/>
              <a:t>milyon</a:t>
            </a:r>
            <a:r>
              <a:rPr lang="en-US" sz="1800" dirty="0"/>
              <a:t> </a:t>
            </a:r>
            <a:r>
              <a:rPr lang="en-US" sz="1800" dirty="0" err="1"/>
              <a:t>insan</a:t>
            </a:r>
            <a:r>
              <a:rPr lang="en-US" sz="1800" dirty="0"/>
              <a:t> (</a:t>
            </a:r>
            <a:r>
              <a:rPr lang="en-US" sz="1800" dirty="0" err="1"/>
              <a:t>nüfusun</a:t>
            </a:r>
            <a:r>
              <a:rPr lang="en-US" sz="1800" dirty="0"/>
              <a:t> %22’si) </a:t>
            </a:r>
            <a:r>
              <a:rPr lang="en-US" sz="1800" dirty="0" err="1"/>
              <a:t>ulusal</a:t>
            </a:r>
            <a:r>
              <a:rPr lang="en-US" sz="1800" dirty="0"/>
              <a:t> </a:t>
            </a:r>
            <a:r>
              <a:rPr lang="en-US" sz="1800" dirty="0" err="1"/>
              <a:t>yoksulluk</a:t>
            </a:r>
            <a:r>
              <a:rPr lang="en-US" sz="1800" dirty="0"/>
              <a:t> </a:t>
            </a:r>
            <a:r>
              <a:rPr lang="en-US" sz="1800" dirty="0" err="1"/>
              <a:t>sınırının</a:t>
            </a:r>
            <a:r>
              <a:rPr lang="en-US" sz="1800" dirty="0"/>
              <a:t> </a:t>
            </a:r>
            <a:r>
              <a:rPr lang="en-US" sz="1800" dirty="0" err="1"/>
              <a:t>altında</a:t>
            </a:r>
            <a:r>
              <a:rPr lang="en-US" sz="1800" dirty="0"/>
              <a:t> </a:t>
            </a:r>
            <a:r>
              <a:rPr lang="en-US" sz="1800" dirty="0" err="1"/>
              <a:t>hayatlarını</a:t>
            </a:r>
            <a:r>
              <a:rPr lang="en-US" sz="1800" dirty="0"/>
              <a:t> </a:t>
            </a:r>
            <a:r>
              <a:rPr lang="en-US" sz="1800" dirty="0" err="1"/>
              <a:t>sürdürmektedir</a:t>
            </a:r>
            <a:r>
              <a:rPr lang="en-US" sz="1800" dirty="0"/>
              <a:t>. </a:t>
            </a:r>
          </a:p>
          <a:p>
            <a:pPr marL="0" indent="0">
              <a:buNone/>
            </a:pPr>
            <a:endParaRPr lang="en-US" sz="1800" dirty="0"/>
          </a:p>
          <a:p>
            <a:pPr marL="0" indent="0">
              <a:buNone/>
            </a:pPr>
            <a:r>
              <a:rPr lang="en-US" sz="1800" dirty="0" err="1"/>
              <a:t>Üst</a:t>
            </a:r>
            <a:r>
              <a:rPr lang="en-US" sz="1800" dirty="0"/>
              <a:t> </a:t>
            </a:r>
            <a:r>
              <a:rPr lang="en-US" sz="1800" dirty="0" err="1"/>
              <a:t>ve</a:t>
            </a:r>
            <a:r>
              <a:rPr lang="en-US" sz="1800" dirty="0"/>
              <a:t> </a:t>
            </a:r>
            <a:r>
              <a:rPr lang="en-US" sz="1800" dirty="0" err="1"/>
              <a:t>üst-orta</a:t>
            </a:r>
            <a:r>
              <a:rPr lang="en-US" sz="1800" dirty="0"/>
              <a:t> </a:t>
            </a:r>
            <a:r>
              <a:rPr lang="en-US" sz="1800" dirty="0" err="1"/>
              <a:t>gelire</a:t>
            </a:r>
            <a:r>
              <a:rPr lang="en-US" sz="1800" dirty="0"/>
              <a:t> </a:t>
            </a:r>
            <a:r>
              <a:rPr lang="en-US" sz="1800" dirty="0" err="1"/>
              <a:t>sahip</a:t>
            </a:r>
            <a:r>
              <a:rPr lang="en-US" sz="1800" dirty="0"/>
              <a:t> </a:t>
            </a:r>
            <a:r>
              <a:rPr lang="en-US" sz="1800" dirty="0" err="1"/>
              <a:t>kişilerin</a:t>
            </a:r>
            <a:r>
              <a:rPr lang="en-US" sz="1800" dirty="0"/>
              <a:t> </a:t>
            </a:r>
            <a:r>
              <a:rPr lang="en-US" sz="1800" dirty="0" err="1"/>
              <a:t>önceliği</a:t>
            </a:r>
            <a:r>
              <a:rPr lang="en-US" sz="1800" dirty="0"/>
              <a:t> </a:t>
            </a:r>
            <a:r>
              <a:rPr lang="en-US" sz="1800" dirty="0" err="1"/>
              <a:t>fiyattan</a:t>
            </a:r>
            <a:r>
              <a:rPr lang="en-US" sz="1800" dirty="0"/>
              <a:t> </a:t>
            </a:r>
            <a:r>
              <a:rPr lang="en-US" sz="1800" dirty="0" err="1"/>
              <a:t>ziyade</a:t>
            </a:r>
            <a:r>
              <a:rPr lang="en-US" sz="1800" dirty="0"/>
              <a:t> </a:t>
            </a:r>
            <a:r>
              <a:rPr lang="en-US" sz="1800" dirty="0" err="1"/>
              <a:t>ürünün</a:t>
            </a:r>
            <a:r>
              <a:rPr lang="en-US" sz="1800" dirty="0"/>
              <a:t> </a:t>
            </a:r>
            <a:r>
              <a:rPr lang="en-US" sz="1800" dirty="0" err="1"/>
              <a:t>kalitesi</a:t>
            </a:r>
            <a:r>
              <a:rPr lang="en-US" sz="1800" dirty="0"/>
              <a:t> </a:t>
            </a:r>
            <a:r>
              <a:rPr lang="en-US" sz="1800" dirty="0" err="1"/>
              <a:t>olmaktadır</a:t>
            </a:r>
            <a:r>
              <a:rPr lang="en-US" sz="1800" dirty="0"/>
              <a:t>. </a:t>
            </a:r>
            <a:r>
              <a:rPr lang="en-US" sz="1800" dirty="0" err="1" smtClean="0"/>
              <a:t>Bangladeş</a:t>
            </a:r>
            <a:r>
              <a:rPr lang="en-US" sz="1800" dirty="0" smtClean="0"/>
              <a:t> </a:t>
            </a:r>
            <a:r>
              <a:rPr lang="en-US" sz="1800" dirty="0" err="1"/>
              <a:t>markaları</a:t>
            </a:r>
            <a:r>
              <a:rPr lang="en-US" sz="1800" dirty="0"/>
              <a:t>, </a:t>
            </a:r>
            <a:r>
              <a:rPr lang="en-US" sz="1800" dirty="0" err="1"/>
              <a:t>aynı</a:t>
            </a:r>
            <a:r>
              <a:rPr lang="en-US" sz="1800" dirty="0"/>
              <a:t> </a:t>
            </a:r>
            <a:r>
              <a:rPr lang="en-US" sz="1800" dirty="0" err="1"/>
              <a:t>ürünün</a:t>
            </a:r>
            <a:r>
              <a:rPr lang="en-US" sz="1800" dirty="0"/>
              <a:t> </a:t>
            </a:r>
            <a:r>
              <a:rPr lang="en-US" sz="1800" dirty="0" err="1"/>
              <a:t>farklı</a:t>
            </a:r>
            <a:r>
              <a:rPr lang="en-US" sz="1800" dirty="0"/>
              <a:t> </a:t>
            </a:r>
            <a:r>
              <a:rPr lang="en-US" sz="1800" dirty="0" err="1"/>
              <a:t>kalitelerdeki</a:t>
            </a:r>
            <a:r>
              <a:rPr lang="en-US" sz="1800" dirty="0"/>
              <a:t> </a:t>
            </a:r>
            <a:r>
              <a:rPr lang="en-US" sz="1800" dirty="0" err="1"/>
              <a:t>versiyonlarını</a:t>
            </a:r>
            <a:r>
              <a:rPr lang="en-US" sz="1800" dirty="0"/>
              <a:t> </a:t>
            </a:r>
            <a:r>
              <a:rPr lang="en-US" sz="1800" dirty="0" err="1"/>
              <a:t>üreterek</a:t>
            </a:r>
            <a:r>
              <a:rPr lang="en-US" sz="1800" dirty="0"/>
              <a:t> </a:t>
            </a:r>
            <a:r>
              <a:rPr lang="en-US" sz="1800" dirty="0" err="1"/>
              <a:t>daha</a:t>
            </a:r>
            <a:r>
              <a:rPr lang="en-US" sz="1800" dirty="0"/>
              <a:t> </a:t>
            </a:r>
            <a:r>
              <a:rPr lang="en-US" sz="1800" dirty="0" err="1"/>
              <a:t>geniş</a:t>
            </a:r>
            <a:r>
              <a:rPr lang="en-US" sz="1800" dirty="0"/>
              <a:t> </a:t>
            </a:r>
            <a:r>
              <a:rPr lang="en-US" sz="1800" dirty="0" err="1"/>
              <a:t>tüketici</a:t>
            </a:r>
            <a:r>
              <a:rPr lang="en-US" sz="1800" dirty="0"/>
              <a:t> </a:t>
            </a:r>
            <a:r>
              <a:rPr lang="en-US" sz="1800" dirty="0" err="1"/>
              <a:t>gruplarına</a:t>
            </a:r>
            <a:r>
              <a:rPr lang="en-US" sz="1800" dirty="0"/>
              <a:t> </a:t>
            </a:r>
            <a:r>
              <a:rPr lang="en-US" sz="1800" dirty="0" err="1"/>
              <a:t>ulaşmaya</a:t>
            </a:r>
            <a:r>
              <a:rPr lang="en-US" sz="1800" dirty="0"/>
              <a:t> </a:t>
            </a:r>
            <a:r>
              <a:rPr lang="en-US" sz="1800" dirty="0" err="1"/>
              <a:t>çalışmaktadır</a:t>
            </a:r>
            <a:r>
              <a:rPr lang="en-US" sz="1800" dirty="0"/>
              <a:t>. </a:t>
            </a:r>
          </a:p>
          <a:p>
            <a:pPr marL="0" indent="0">
              <a:buNone/>
            </a:pPr>
            <a:endParaRPr lang="en-US" sz="1800" dirty="0"/>
          </a:p>
          <a:p>
            <a:pPr marL="0" indent="0">
              <a:buNone/>
            </a:pPr>
            <a:r>
              <a:rPr lang="en-US" sz="1800" dirty="0" err="1"/>
              <a:t>Markalar</a:t>
            </a:r>
            <a:r>
              <a:rPr lang="en-US" sz="1800" dirty="0"/>
              <a:t> </a:t>
            </a:r>
            <a:r>
              <a:rPr lang="en-US" sz="1800" dirty="0" err="1"/>
              <a:t>ürünlerinde</a:t>
            </a:r>
            <a:r>
              <a:rPr lang="en-US" sz="1800" dirty="0"/>
              <a:t> </a:t>
            </a:r>
            <a:r>
              <a:rPr lang="en-US" sz="1800" dirty="0" err="1"/>
              <a:t>küçük</a:t>
            </a:r>
            <a:r>
              <a:rPr lang="en-US" sz="1800" dirty="0"/>
              <a:t> </a:t>
            </a:r>
            <a:r>
              <a:rPr lang="en-US" sz="1800" dirty="0" err="1"/>
              <a:t>değişiklikler</a:t>
            </a:r>
            <a:r>
              <a:rPr lang="en-US" sz="1800" dirty="0"/>
              <a:t> </a:t>
            </a:r>
            <a:r>
              <a:rPr lang="en-US" sz="1800" dirty="0" err="1"/>
              <a:t>yapmış</a:t>
            </a:r>
            <a:r>
              <a:rPr lang="en-US" sz="1800" dirty="0"/>
              <a:t> </a:t>
            </a:r>
            <a:r>
              <a:rPr lang="en-US" sz="1800" dirty="0" err="1"/>
              <a:t>olsalar</a:t>
            </a:r>
            <a:r>
              <a:rPr lang="en-US" sz="1800" dirty="0"/>
              <a:t> bile </a:t>
            </a:r>
            <a:r>
              <a:rPr lang="en-US" sz="1800" dirty="0" err="1"/>
              <a:t>tüketicileri</a:t>
            </a:r>
            <a:r>
              <a:rPr lang="en-US" sz="1800" dirty="0"/>
              <a:t> </a:t>
            </a:r>
            <a:r>
              <a:rPr lang="en-US" sz="1800" dirty="0" err="1"/>
              <a:t>etkilemek</a:t>
            </a:r>
            <a:r>
              <a:rPr lang="en-US" sz="1800" dirty="0"/>
              <a:t> </a:t>
            </a:r>
            <a:r>
              <a:rPr lang="en-US" sz="1800" dirty="0" err="1"/>
              <a:t>adına</a:t>
            </a:r>
            <a:r>
              <a:rPr lang="en-US" sz="1800" dirty="0"/>
              <a:t> </a:t>
            </a:r>
            <a:r>
              <a:rPr lang="en-US" sz="1800" dirty="0" err="1"/>
              <a:t>etkili</a:t>
            </a:r>
            <a:r>
              <a:rPr lang="en-US" sz="1800" dirty="0"/>
              <a:t> </a:t>
            </a:r>
            <a:r>
              <a:rPr lang="en-US" sz="1800" dirty="0" err="1"/>
              <a:t>pazarlama</a:t>
            </a:r>
            <a:r>
              <a:rPr lang="en-US" sz="1800" dirty="0"/>
              <a:t> </a:t>
            </a:r>
            <a:r>
              <a:rPr lang="en-US" sz="1800" dirty="0" err="1"/>
              <a:t>kampanyaları</a:t>
            </a:r>
            <a:r>
              <a:rPr lang="en-US" sz="1800" dirty="0"/>
              <a:t> </a:t>
            </a:r>
            <a:r>
              <a:rPr lang="en-US" sz="1800" dirty="0" err="1"/>
              <a:t>düzenleme</a:t>
            </a:r>
            <a:r>
              <a:rPr lang="en-US" sz="1800" dirty="0"/>
              <a:t> </a:t>
            </a:r>
            <a:r>
              <a:rPr lang="en-US" sz="1800" dirty="0" err="1"/>
              <a:t>eğilimindedirler</a:t>
            </a:r>
            <a:r>
              <a:rPr lang="en-US" sz="1800" dirty="0"/>
              <a:t>. </a:t>
            </a:r>
          </a:p>
          <a:p>
            <a:pPr marL="0" indent="0">
              <a:buNone/>
            </a:pPr>
            <a:endParaRPr lang="en-US" sz="1800" dirty="0"/>
          </a:p>
          <a:p>
            <a:pPr marL="0" indent="0">
              <a:buNone/>
            </a:pPr>
            <a:r>
              <a:rPr lang="en-US" sz="1800" dirty="0" err="1"/>
              <a:t>Üst</a:t>
            </a:r>
            <a:r>
              <a:rPr lang="en-US" sz="1800" dirty="0"/>
              <a:t> </a:t>
            </a:r>
            <a:r>
              <a:rPr lang="en-US" sz="1800" dirty="0" err="1"/>
              <a:t>gelir</a:t>
            </a:r>
            <a:r>
              <a:rPr lang="en-US" sz="1800" dirty="0"/>
              <a:t> </a:t>
            </a:r>
            <a:r>
              <a:rPr lang="en-US" sz="1800" dirty="0" err="1"/>
              <a:t>grubu</a:t>
            </a:r>
            <a:r>
              <a:rPr lang="en-US" sz="1800" dirty="0"/>
              <a:t> </a:t>
            </a:r>
            <a:r>
              <a:rPr lang="en-US" sz="1800" dirty="0" err="1"/>
              <a:t>vergi</a:t>
            </a:r>
            <a:r>
              <a:rPr lang="en-US" sz="1800" dirty="0"/>
              <a:t> </a:t>
            </a:r>
            <a:r>
              <a:rPr lang="en-US" sz="1800" dirty="0" err="1"/>
              <a:t>oranları</a:t>
            </a:r>
            <a:r>
              <a:rPr lang="en-US" sz="1800" dirty="0"/>
              <a:t> </a:t>
            </a:r>
            <a:r>
              <a:rPr lang="en-US" sz="1800" dirty="0" err="1"/>
              <a:t>yüksek</a:t>
            </a:r>
            <a:r>
              <a:rPr lang="en-US" sz="1800" dirty="0"/>
              <a:t> </a:t>
            </a:r>
            <a:r>
              <a:rPr lang="en-US" sz="1800" dirty="0" err="1"/>
              <a:t>olsa</a:t>
            </a:r>
            <a:r>
              <a:rPr lang="en-US" sz="1800" dirty="0"/>
              <a:t> da </a:t>
            </a:r>
            <a:r>
              <a:rPr lang="en-US" sz="1800" dirty="0" err="1"/>
              <a:t>ithal</a:t>
            </a:r>
            <a:r>
              <a:rPr lang="en-US" sz="1800" dirty="0"/>
              <a:t> </a:t>
            </a:r>
            <a:r>
              <a:rPr lang="en-US" sz="1800" dirty="0" err="1"/>
              <a:t>ürünleri</a:t>
            </a:r>
            <a:r>
              <a:rPr lang="en-US" sz="1800" dirty="0"/>
              <a:t> </a:t>
            </a:r>
            <a:r>
              <a:rPr lang="en-US" sz="1800" dirty="0" err="1"/>
              <a:t>tercih</a:t>
            </a:r>
            <a:r>
              <a:rPr lang="en-US" sz="1800" dirty="0"/>
              <a:t> </a:t>
            </a:r>
            <a:r>
              <a:rPr lang="en-US" sz="1800" dirty="0" err="1"/>
              <a:t>etmektedirler</a:t>
            </a:r>
            <a:r>
              <a:rPr lang="en-US" sz="1800" dirty="0"/>
              <a:t>. Bu </a:t>
            </a:r>
            <a:r>
              <a:rPr lang="en-US" sz="1800" dirty="0" err="1"/>
              <a:t>ithal</a:t>
            </a:r>
            <a:r>
              <a:rPr lang="en-US" sz="1800" dirty="0"/>
              <a:t> </a:t>
            </a:r>
            <a:r>
              <a:rPr lang="en-US" sz="1800" dirty="0" err="1"/>
              <a:t>ürünler</a:t>
            </a:r>
            <a:r>
              <a:rPr lang="en-US" sz="1800" dirty="0"/>
              <a:t> </a:t>
            </a:r>
            <a:r>
              <a:rPr lang="en-US" sz="1800" dirty="0" err="1"/>
              <a:t>daha</a:t>
            </a:r>
            <a:r>
              <a:rPr lang="en-US" sz="1800" dirty="0"/>
              <a:t> </a:t>
            </a:r>
            <a:r>
              <a:rPr lang="en-US" sz="1800" dirty="0" err="1"/>
              <a:t>çok</a:t>
            </a:r>
            <a:r>
              <a:rPr lang="en-US" sz="1800" dirty="0"/>
              <a:t> </a:t>
            </a:r>
            <a:r>
              <a:rPr lang="en-US" sz="1800" dirty="0" err="1"/>
              <a:t>gıda</a:t>
            </a:r>
            <a:r>
              <a:rPr lang="en-US" sz="1800" dirty="0"/>
              <a:t>, </a:t>
            </a:r>
            <a:r>
              <a:rPr lang="en-US" sz="1800" dirty="0" err="1"/>
              <a:t>elektronik</a:t>
            </a:r>
            <a:r>
              <a:rPr lang="en-US" sz="1800" dirty="0"/>
              <a:t> </a:t>
            </a:r>
            <a:r>
              <a:rPr lang="en-US" sz="1800" dirty="0" err="1"/>
              <a:t>aletler</a:t>
            </a:r>
            <a:r>
              <a:rPr lang="en-US" sz="1800" dirty="0"/>
              <a:t>, </a:t>
            </a:r>
            <a:r>
              <a:rPr lang="en-US" sz="1800" dirty="0" err="1"/>
              <a:t>beyaz</a:t>
            </a:r>
            <a:r>
              <a:rPr lang="en-US" sz="1800" dirty="0"/>
              <a:t> </a:t>
            </a:r>
            <a:r>
              <a:rPr lang="en-US" sz="1800" dirty="0" err="1"/>
              <a:t>eşya</a:t>
            </a:r>
            <a:r>
              <a:rPr lang="en-US" sz="1800" dirty="0"/>
              <a:t>, </a:t>
            </a:r>
            <a:r>
              <a:rPr lang="en-US" sz="1800" dirty="0" err="1"/>
              <a:t>iç</a:t>
            </a:r>
            <a:r>
              <a:rPr lang="en-US" sz="1800" dirty="0"/>
              <a:t> </a:t>
            </a:r>
            <a:r>
              <a:rPr lang="en-US" sz="1800" dirty="0" err="1"/>
              <a:t>dekorasyon</a:t>
            </a:r>
            <a:r>
              <a:rPr lang="en-US" sz="1800" dirty="0"/>
              <a:t> </a:t>
            </a:r>
            <a:r>
              <a:rPr lang="en-US" sz="1800" dirty="0" err="1"/>
              <a:t>alanında</a:t>
            </a:r>
            <a:r>
              <a:rPr lang="en-US" sz="1800" dirty="0"/>
              <a:t> </a:t>
            </a:r>
            <a:r>
              <a:rPr lang="en-US" sz="1800" dirty="0" err="1"/>
              <a:t>yer</a:t>
            </a:r>
            <a:r>
              <a:rPr lang="en-US" sz="1800" dirty="0"/>
              <a:t> </a:t>
            </a:r>
            <a:r>
              <a:rPr lang="en-US" sz="1800" dirty="0" err="1"/>
              <a:t>almaktadır</a:t>
            </a:r>
            <a:r>
              <a:rPr lang="en-US" sz="1800" dirty="0"/>
              <a:t>.</a:t>
            </a:r>
          </a:p>
        </p:txBody>
      </p:sp>
    </p:spTree>
    <p:extLst>
      <p:ext uri="{BB962C8B-B14F-4D97-AF65-F5344CB8AC3E}">
        <p14:creationId xmlns:p14="http://schemas.microsoft.com/office/powerpoint/2010/main" val="1789971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534400" cy="1447800"/>
          </a:xfrm>
        </p:spPr>
        <p:txBody>
          <a:bodyPr>
            <a:normAutofit fontScale="90000"/>
          </a:bodyPr>
          <a:lstStyle/>
          <a:p>
            <a:r>
              <a:rPr lang="en-US" dirty="0"/>
              <a:t>Satış </a:t>
            </a:r>
            <a:r>
              <a:rPr lang="en-US" dirty="0" err="1"/>
              <a:t>Teknikleri</a:t>
            </a:r>
            <a:r>
              <a:rPr lang="en-US" dirty="0"/>
              <a:t> </a:t>
            </a:r>
            <a:r>
              <a:rPr lang="en-US" dirty="0" err="1"/>
              <a:t>ve</a:t>
            </a:r>
            <a:r>
              <a:rPr lang="en-US" dirty="0"/>
              <a:t> </a:t>
            </a:r>
            <a:r>
              <a:rPr lang="en-US" dirty="0" err="1"/>
              <a:t>Satışı</a:t>
            </a:r>
            <a:r>
              <a:rPr lang="en-US" dirty="0"/>
              <a:t> </a:t>
            </a:r>
            <a:r>
              <a:rPr lang="en-US" dirty="0" err="1"/>
              <a:t>Etkileyen</a:t>
            </a:r>
            <a:r>
              <a:rPr lang="en-US" dirty="0"/>
              <a:t> </a:t>
            </a:r>
            <a:r>
              <a:rPr lang="en-US" dirty="0" err="1"/>
              <a:t>Faktörler</a:t>
            </a:r>
            <a:r>
              <a:rPr lang="en-US" dirty="0"/>
              <a:t/>
            </a:r>
            <a:br>
              <a:rPr lang="en-US" dirty="0"/>
            </a:br>
            <a:endParaRPr lang="en-US" dirty="0"/>
          </a:p>
        </p:txBody>
      </p:sp>
      <p:sp>
        <p:nvSpPr>
          <p:cNvPr id="3" name="Content Placeholder 2"/>
          <p:cNvSpPr>
            <a:spLocks noGrp="1"/>
          </p:cNvSpPr>
          <p:nvPr>
            <p:ph idx="1"/>
          </p:nvPr>
        </p:nvSpPr>
        <p:spPr>
          <a:xfrm>
            <a:off x="76200" y="1371600"/>
            <a:ext cx="8610600" cy="5105400"/>
          </a:xfrm>
        </p:spPr>
        <p:txBody>
          <a:bodyPr>
            <a:normAutofit/>
          </a:bodyPr>
          <a:lstStyle/>
          <a:p>
            <a:pPr marL="0" indent="0">
              <a:buNone/>
            </a:pPr>
            <a:r>
              <a:rPr lang="en-US" sz="2000" dirty="0"/>
              <a:t>Yabancı </a:t>
            </a:r>
            <a:r>
              <a:rPr lang="en-US" sz="2000" dirty="0" err="1"/>
              <a:t>firma</a:t>
            </a:r>
            <a:r>
              <a:rPr lang="en-US" sz="2000" dirty="0"/>
              <a:t> </a:t>
            </a:r>
            <a:r>
              <a:rPr lang="en-US" sz="2000" dirty="0" err="1"/>
              <a:t>temsilcileri</a:t>
            </a:r>
            <a:r>
              <a:rPr lang="en-US" sz="2000" dirty="0"/>
              <a:t> </a:t>
            </a:r>
            <a:r>
              <a:rPr lang="en-US" sz="2000" dirty="0" err="1"/>
              <a:t>tarafından</a:t>
            </a:r>
            <a:r>
              <a:rPr lang="en-US" sz="2000" dirty="0"/>
              <a:t> </a:t>
            </a:r>
            <a:r>
              <a:rPr lang="en-US" sz="2000" dirty="0" err="1"/>
              <a:t>firmalara</a:t>
            </a:r>
            <a:r>
              <a:rPr lang="en-US" sz="2000" dirty="0"/>
              <a:t> </a:t>
            </a:r>
            <a:r>
              <a:rPr lang="en-US" sz="2000" dirty="0" err="1"/>
              <a:t>yapılan</a:t>
            </a:r>
            <a:r>
              <a:rPr lang="en-US" sz="2000" dirty="0"/>
              <a:t> </a:t>
            </a:r>
            <a:r>
              <a:rPr lang="en-US" sz="2000" dirty="0" err="1"/>
              <a:t>yerinde</a:t>
            </a:r>
            <a:r>
              <a:rPr lang="en-US" sz="2000" dirty="0"/>
              <a:t> </a:t>
            </a:r>
            <a:r>
              <a:rPr lang="en-US" sz="2000" dirty="0" err="1"/>
              <a:t>ziyaretler</a:t>
            </a:r>
            <a:r>
              <a:rPr lang="en-US" sz="2000" dirty="0"/>
              <a:t> Bangladeş </a:t>
            </a:r>
            <a:r>
              <a:rPr lang="en-US" sz="2000" dirty="0" err="1"/>
              <a:t>pazarında</a:t>
            </a:r>
            <a:r>
              <a:rPr lang="en-US" sz="2000" dirty="0"/>
              <a:t> </a:t>
            </a:r>
            <a:r>
              <a:rPr lang="en-US" sz="2000" dirty="0" err="1"/>
              <a:t>oldukça</a:t>
            </a:r>
            <a:r>
              <a:rPr lang="en-US" sz="2000" dirty="0"/>
              <a:t> </a:t>
            </a:r>
            <a:r>
              <a:rPr lang="en-US" sz="2000" dirty="0" err="1"/>
              <a:t>etkili</a:t>
            </a:r>
            <a:r>
              <a:rPr lang="en-US" sz="2000" dirty="0"/>
              <a:t> </a:t>
            </a:r>
            <a:r>
              <a:rPr lang="en-US" sz="2000" dirty="0" err="1"/>
              <a:t>olmaktadır</a:t>
            </a:r>
            <a:r>
              <a:rPr lang="en-US" sz="2000" dirty="0"/>
              <a:t>. Yabancı </a:t>
            </a:r>
            <a:r>
              <a:rPr lang="en-US" sz="2000" dirty="0" err="1"/>
              <a:t>tekstil</a:t>
            </a:r>
            <a:r>
              <a:rPr lang="en-US" sz="2000" dirty="0"/>
              <a:t> </a:t>
            </a:r>
            <a:r>
              <a:rPr lang="en-US" sz="2000" dirty="0" err="1"/>
              <a:t>hammadde</a:t>
            </a:r>
            <a:r>
              <a:rPr lang="en-US" sz="2000" dirty="0"/>
              <a:t> </a:t>
            </a:r>
            <a:r>
              <a:rPr lang="en-US" sz="2000" dirty="0" err="1"/>
              <a:t>satıcıları</a:t>
            </a:r>
            <a:r>
              <a:rPr lang="en-US" sz="2000" dirty="0"/>
              <a:t>, </a:t>
            </a:r>
            <a:r>
              <a:rPr lang="en-US" sz="2000" dirty="0" err="1"/>
              <a:t>kimyasal</a:t>
            </a:r>
            <a:r>
              <a:rPr lang="en-US" sz="2000" dirty="0"/>
              <a:t> </a:t>
            </a:r>
            <a:r>
              <a:rPr lang="en-US" sz="2000" dirty="0" err="1"/>
              <a:t>madde</a:t>
            </a:r>
            <a:r>
              <a:rPr lang="en-US" sz="2000" dirty="0"/>
              <a:t>, </a:t>
            </a:r>
            <a:r>
              <a:rPr lang="en-US" sz="2000" dirty="0" err="1"/>
              <a:t>aksesuar</a:t>
            </a:r>
            <a:r>
              <a:rPr lang="en-US" sz="2000" dirty="0"/>
              <a:t> </a:t>
            </a:r>
            <a:r>
              <a:rPr lang="en-US" sz="2000" dirty="0" err="1"/>
              <a:t>ve</a:t>
            </a:r>
            <a:r>
              <a:rPr lang="en-US" sz="2000" dirty="0"/>
              <a:t> </a:t>
            </a:r>
            <a:r>
              <a:rPr lang="en-US" sz="2000" dirty="0" err="1"/>
              <a:t>kumaş</a:t>
            </a:r>
            <a:r>
              <a:rPr lang="en-US" sz="2000" dirty="0"/>
              <a:t> </a:t>
            </a:r>
            <a:r>
              <a:rPr lang="en-US" sz="2000" dirty="0" err="1"/>
              <a:t>ihracatçıları</a:t>
            </a:r>
            <a:r>
              <a:rPr lang="en-US" sz="2000" dirty="0"/>
              <a:t> </a:t>
            </a:r>
            <a:r>
              <a:rPr lang="en-US" sz="2000" dirty="0" err="1"/>
              <a:t>bir</a:t>
            </a:r>
            <a:r>
              <a:rPr lang="en-US" sz="2000" dirty="0"/>
              <a:t> </a:t>
            </a:r>
            <a:r>
              <a:rPr lang="en-US" sz="2000" dirty="0" err="1"/>
              <a:t>satış</a:t>
            </a:r>
            <a:r>
              <a:rPr lang="en-US" sz="2000" dirty="0"/>
              <a:t> </a:t>
            </a:r>
            <a:r>
              <a:rPr lang="en-US" sz="2000" dirty="0" err="1"/>
              <a:t>tekniği</a:t>
            </a:r>
            <a:r>
              <a:rPr lang="en-US" sz="2000" dirty="0"/>
              <a:t> </a:t>
            </a:r>
            <a:r>
              <a:rPr lang="en-US" sz="2000" dirty="0" err="1"/>
              <a:t>olarak</a:t>
            </a:r>
            <a:r>
              <a:rPr lang="en-US" sz="2000" dirty="0"/>
              <a:t> her </a:t>
            </a:r>
            <a:r>
              <a:rPr lang="en-US" sz="2000" dirty="0" err="1"/>
              <a:t>üç</a:t>
            </a:r>
            <a:r>
              <a:rPr lang="en-US" sz="2000" dirty="0"/>
              <a:t> </a:t>
            </a:r>
            <a:r>
              <a:rPr lang="en-US" sz="2000" dirty="0" err="1"/>
              <a:t>ayda</a:t>
            </a:r>
            <a:r>
              <a:rPr lang="en-US" sz="2000" dirty="0"/>
              <a:t> </a:t>
            </a:r>
            <a:r>
              <a:rPr lang="en-US" sz="2000" dirty="0" err="1"/>
              <a:t>bir</a:t>
            </a:r>
            <a:r>
              <a:rPr lang="en-US" sz="2000" dirty="0"/>
              <a:t> </a:t>
            </a:r>
            <a:r>
              <a:rPr lang="en-US" sz="2000" dirty="0" err="1"/>
              <a:t>Bangladeşteki</a:t>
            </a:r>
            <a:r>
              <a:rPr lang="en-US" sz="2000" dirty="0"/>
              <a:t> </a:t>
            </a:r>
            <a:r>
              <a:rPr lang="en-US" sz="2000" dirty="0" err="1"/>
              <a:t>fabrikaları</a:t>
            </a:r>
            <a:r>
              <a:rPr lang="en-US" sz="2000" dirty="0"/>
              <a:t> </a:t>
            </a:r>
            <a:r>
              <a:rPr lang="en-US" sz="2000" dirty="0" err="1"/>
              <a:t>ziyaret</a:t>
            </a:r>
            <a:r>
              <a:rPr lang="en-US" sz="2000" dirty="0"/>
              <a:t> </a:t>
            </a:r>
            <a:r>
              <a:rPr lang="en-US" sz="2000" dirty="0" err="1"/>
              <a:t>etme</a:t>
            </a:r>
            <a:r>
              <a:rPr lang="en-US" sz="2000" dirty="0"/>
              <a:t> </a:t>
            </a:r>
            <a:r>
              <a:rPr lang="en-US" sz="2000" dirty="0" err="1"/>
              <a:t>yöntemini</a:t>
            </a:r>
            <a:r>
              <a:rPr lang="en-US" sz="2000" dirty="0"/>
              <a:t> </a:t>
            </a:r>
            <a:r>
              <a:rPr lang="en-US" sz="2000" dirty="0" err="1"/>
              <a:t>benimsemişlerdir</a:t>
            </a:r>
            <a:r>
              <a:rPr lang="en-US" sz="2000" dirty="0"/>
              <a:t>. </a:t>
            </a:r>
          </a:p>
          <a:p>
            <a:pPr marL="0" indent="0">
              <a:buNone/>
            </a:pPr>
            <a:endParaRPr lang="en-US" sz="2000" dirty="0"/>
          </a:p>
          <a:p>
            <a:pPr marL="0" indent="0">
              <a:buNone/>
            </a:pPr>
            <a:r>
              <a:rPr lang="en-US" sz="2000" dirty="0" err="1"/>
              <a:t>Satın</a:t>
            </a:r>
            <a:r>
              <a:rPr lang="en-US" sz="2000" dirty="0"/>
              <a:t> alma </a:t>
            </a:r>
            <a:r>
              <a:rPr lang="en-US" sz="2000" dirty="0" err="1"/>
              <a:t>kararları</a:t>
            </a:r>
            <a:r>
              <a:rPr lang="en-US" sz="2000" dirty="0"/>
              <a:t>, </a:t>
            </a:r>
            <a:r>
              <a:rPr lang="en-US" sz="2000" dirty="0" err="1"/>
              <a:t>firmaların</a:t>
            </a:r>
            <a:r>
              <a:rPr lang="en-US" sz="2000" dirty="0"/>
              <a:t> </a:t>
            </a:r>
            <a:r>
              <a:rPr lang="en-US" sz="2000" dirty="0" err="1"/>
              <a:t>tedarik</a:t>
            </a:r>
            <a:r>
              <a:rPr lang="en-US" sz="2000" dirty="0"/>
              <a:t> </a:t>
            </a:r>
            <a:r>
              <a:rPr lang="en-US" sz="2000" dirty="0" err="1"/>
              <a:t>birimleri</a:t>
            </a:r>
            <a:r>
              <a:rPr lang="en-US" sz="2000" dirty="0"/>
              <a:t> </a:t>
            </a:r>
            <a:r>
              <a:rPr lang="en-US" sz="2000" dirty="0" err="1"/>
              <a:t>tarafından</a:t>
            </a:r>
            <a:r>
              <a:rPr lang="en-US" sz="2000" dirty="0"/>
              <a:t> </a:t>
            </a:r>
            <a:r>
              <a:rPr lang="en-US" sz="2000" dirty="0" err="1"/>
              <a:t>alınmakta</a:t>
            </a:r>
            <a:r>
              <a:rPr lang="en-US" sz="2000" dirty="0"/>
              <a:t> </a:t>
            </a:r>
            <a:r>
              <a:rPr lang="en-US" sz="2000" dirty="0" err="1"/>
              <a:t>olup</a:t>
            </a:r>
            <a:r>
              <a:rPr lang="en-US" sz="2000" dirty="0"/>
              <a:t>, </a:t>
            </a:r>
            <a:r>
              <a:rPr lang="en-US" sz="2000" dirty="0" err="1"/>
              <a:t>diğer</a:t>
            </a:r>
            <a:r>
              <a:rPr lang="en-US" sz="2000" dirty="0"/>
              <a:t> </a:t>
            </a:r>
            <a:r>
              <a:rPr lang="en-US" sz="2000" dirty="0" err="1"/>
              <a:t>bölümlerden</a:t>
            </a:r>
            <a:r>
              <a:rPr lang="en-US" sz="2000" dirty="0"/>
              <a:t> </a:t>
            </a:r>
            <a:r>
              <a:rPr lang="en-US" sz="2000" dirty="0" err="1"/>
              <a:t>fikir</a:t>
            </a:r>
            <a:r>
              <a:rPr lang="en-US" sz="2000" dirty="0"/>
              <a:t> alma </a:t>
            </a:r>
            <a:r>
              <a:rPr lang="en-US" sz="2000" dirty="0" err="1"/>
              <a:t>süreçleri</a:t>
            </a:r>
            <a:r>
              <a:rPr lang="en-US" sz="2000" dirty="0"/>
              <a:t> </a:t>
            </a:r>
            <a:r>
              <a:rPr lang="en-US" sz="2000" dirty="0" err="1"/>
              <a:t>uzayabilmekte</a:t>
            </a:r>
            <a:r>
              <a:rPr lang="en-US" sz="2000" dirty="0"/>
              <a:t> </a:t>
            </a:r>
            <a:r>
              <a:rPr lang="en-US" sz="2000" dirty="0" err="1"/>
              <a:t>ve</a:t>
            </a:r>
            <a:r>
              <a:rPr lang="en-US" sz="2000" dirty="0"/>
              <a:t> </a:t>
            </a:r>
            <a:r>
              <a:rPr lang="en-US" sz="2000" dirty="0" err="1"/>
              <a:t>kararların</a:t>
            </a:r>
            <a:r>
              <a:rPr lang="en-US" sz="2000" dirty="0"/>
              <a:t> </a:t>
            </a:r>
            <a:r>
              <a:rPr lang="en-US" sz="2000" dirty="0" err="1"/>
              <a:t>alınması</a:t>
            </a:r>
            <a:r>
              <a:rPr lang="en-US" sz="2000" dirty="0"/>
              <a:t> </a:t>
            </a:r>
            <a:r>
              <a:rPr lang="en-US" sz="2000" dirty="0" err="1"/>
              <a:t>gecikebilmektedir</a:t>
            </a:r>
            <a:r>
              <a:rPr lang="en-US" sz="2000" dirty="0"/>
              <a:t>. </a:t>
            </a:r>
          </a:p>
          <a:p>
            <a:pPr marL="0" indent="0">
              <a:buNone/>
            </a:pPr>
            <a:endParaRPr lang="en-US" sz="2000" dirty="0"/>
          </a:p>
          <a:p>
            <a:pPr marL="0" indent="0">
              <a:buNone/>
            </a:pPr>
            <a:r>
              <a:rPr lang="en-US" sz="2000" dirty="0" err="1"/>
              <a:t>Ülkedeki</a:t>
            </a:r>
            <a:r>
              <a:rPr lang="en-US" sz="2000" dirty="0"/>
              <a:t> </a:t>
            </a:r>
            <a:r>
              <a:rPr lang="en-US" sz="2000" dirty="0" err="1"/>
              <a:t>büyük</a:t>
            </a:r>
            <a:r>
              <a:rPr lang="en-US" sz="2000" dirty="0"/>
              <a:t> </a:t>
            </a:r>
            <a:r>
              <a:rPr lang="en-US" sz="2000" dirty="0" err="1"/>
              <a:t>mağazalar</a:t>
            </a:r>
            <a:r>
              <a:rPr lang="en-US" sz="2000" dirty="0"/>
              <a:t>, </a:t>
            </a:r>
            <a:r>
              <a:rPr lang="en-US" sz="2000" dirty="0" err="1"/>
              <a:t>alışveriş</a:t>
            </a:r>
            <a:r>
              <a:rPr lang="en-US" sz="2000" dirty="0"/>
              <a:t> </a:t>
            </a:r>
            <a:r>
              <a:rPr lang="en-US" sz="2000" dirty="0" err="1"/>
              <a:t>merkezleri</a:t>
            </a:r>
            <a:r>
              <a:rPr lang="en-US" sz="2000" dirty="0"/>
              <a:t> </a:t>
            </a:r>
            <a:r>
              <a:rPr lang="en-US" sz="2000" dirty="0" err="1"/>
              <a:t>ve</a:t>
            </a:r>
            <a:r>
              <a:rPr lang="en-US" sz="2000" dirty="0"/>
              <a:t> </a:t>
            </a:r>
            <a:r>
              <a:rPr lang="en-US" sz="2000" dirty="0" err="1"/>
              <a:t>hipermarketler</a:t>
            </a:r>
            <a:r>
              <a:rPr lang="en-US" sz="2000" dirty="0"/>
              <a:t> </a:t>
            </a:r>
            <a:r>
              <a:rPr lang="en-US" sz="2000" dirty="0" err="1"/>
              <a:t>müşterilerin</a:t>
            </a:r>
            <a:r>
              <a:rPr lang="en-US" sz="2000" dirty="0"/>
              <a:t> </a:t>
            </a:r>
            <a:r>
              <a:rPr lang="en-US" sz="2000" dirty="0" err="1"/>
              <a:t>sadakatini</a:t>
            </a:r>
            <a:r>
              <a:rPr lang="en-US" sz="2000" dirty="0"/>
              <a:t> </a:t>
            </a:r>
            <a:r>
              <a:rPr lang="en-US" sz="2000" dirty="0" err="1"/>
              <a:t>sağlamak</a:t>
            </a:r>
            <a:r>
              <a:rPr lang="en-US" sz="2000" dirty="0"/>
              <a:t> </a:t>
            </a:r>
            <a:r>
              <a:rPr lang="en-US" sz="2000" dirty="0" err="1"/>
              <a:t>için</a:t>
            </a:r>
            <a:r>
              <a:rPr lang="en-US" sz="2000" dirty="0"/>
              <a:t> </a:t>
            </a:r>
            <a:r>
              <a:rPr lang="en-US" sz="2000" dirty="0" err="1"/>
              <a:t>alışveriş</a:t>
            </a:r>
            <a:r>
              <a:rPr lang="en-US" sz="2000" dirty="0"/>
              <a:t> </a:t>
            </a:r>
            <a:r>
              <a:rPr lang="en-US" sz="2000" dirty="0" err="1"/>
              <a:t>kartları</a:t>
            </a:r>
            <a:r>
              <a:rPr lang="en-US" sz="2000" dirty="0"/>
              <a:t>, </a:t>
            </a:r>
            <a:r>
              <a:rPr lang="en-US" sz="2000" dirty="0" err="1"/>
              <a:t>indirimler</a:t>
            </a:r>
            <a:r>
              <a:rPr lang="en-US" sz="2000" dirty="0"/>
              <a:t> </a:t>
            </a:r>
            <a:r>
              <a:rPr lang="en-US" sz="2000" dirty="0" err="1"/>
              <a:t>ve</a:t>
            </a:r>
            <a:r>
              <a:rPr lang="en-US" sz="2000" dirty="0"/>
              <a:t> </a:t>
            </a:r>
            <a:r>
              <a:rPr lang="en-US" sz="2000" dirty="0" err="1"/>
              <a:t>müşteriye</a:t>
            </a:r>
            <a:r>
              <a:rPr lang="en-US" sz="2000" dirty="0"/>
              <a:t> </a:t>
            </a:r>
            <a:r>
              <a:rPr lang="en-US" sz="2000" dirty="0" err="1"/>
              <a:t>özel</a:t>
            </a:r>
            <a:r>
              <a:rPr lang="en-US" sz="2000" dirty="0"/>
              <a:t> </a:t>
            </a:r>
            <a:r>
              <a:rPr lang="en-US" sz="2000" dirty="0" err="1"/>
              <a:t>tanıtım</a:t>
            </a:r>
            <a:r>
              <a:rPr lang="en-US" sz="2000" dirty="0"/>
              <a:t> </a:t>
            </a:r>
            <a:r>
              <a:rPr lang="en-US" sz="2000" dirty="0" err="1"/>
              <a:t>gibi</a:t>
            </a:r>
            <a:r>
              <a:rPr lang="en-US" sz="2000" dirty="0"/>
              <a:t> </a:t>
            </a:r>
            <a:r>
              <a:rPr lang="en-US" sz="2000" dirty="0" err="1"/>
              <a:t>metodlar</a:t>
            </a:r>
            <a:r>
              <a:rPr lang="en-US" sz="2000" dirty="0"/>
              <a:t> </a:t>
            </a:r>
            <a:r>
              <a:rPr lang="en-US" sz="2000" dirty="0" err="1"/>
              <a:t>uygulamaktadırlar</a:t>
            </a:r>
            <a:r>
              <a:rPr lang="en-US" sz="2000" dirty="0"/>
              <a:t>. </a:t>
            </a:r>
            <a:r>
              <a:rPr lang="en-US" sz="2000" dirty="0" err="1"/>
              <a:t>Öte</a:t>
            </a:r>
            <a:r>
              <a:rPr lang="en-US" sz="2000" dirty="0"/>
              <a:t> </a:t>
            </a:r>
            <a:r>
              <a:rPr lang="en-US" sz="2000" dirty="0" err="1"/>
              <a:t>yandan</a:t>
            </a:r>
            <a:r>
              <a:rPr lang="en-US" sz="2000" dirty="0"/>
              <a:t>, </a:t>
            </a:r>
            <a:r>
              <a:rPr lang="en-US" sz="2000" dirty="0" err="1"/>
              <a:t>doğrudan</a:t>
            </a:r>
            <a:r>
              <a:rPr lang="en-US" sz="2000" dirty="0"/>
              <a:t> </a:t>
            </a:r>
            <a:r>
              <a:rPr lang="en-US" sz="2000" dirty="0" err="1"/>
              <a:t>pazarlama</a:t>
            </a:r>
            <a:r>
              <a:rPr lang="en-US" sz="2000" dirty="0"/>
              <a:t>, </a:t>
            </a:r>
            <a:r>
              <a:rPr lang="en-US" sz="2000" dirty="0" err="1"/>
              <a:t>posta</a:t>
            </a:r>
            <a:r>
              <a:rPr lang="en-US" sz="2000" dirty="0"/>
              <a:t> </a:t>
            </a:r>
            <a:r>
              <a:rPr lang="en-US" sz="2000" dirty="0" err="1"/>
              <a:t>yoluyla</a:t>
            </a:r>
            <a:r>
              <a:rPr lang="en-US" sz="2000" dirty="0"/>
              <a:t> </a:t>
            </a:r>
            <a:r>
              <a:rPr lang="en-US" sz="2000" dirty="0" err="1"/>
              <a:t>satışlar</a:t>
            </a:r>
            <a:r>
              <a:rPr lang="en-US" sz="2000" dirty="0"/>
              <a:t>, </a:t>
            </a:r>
            <a:r>
              <a:rPr lang="en-US" sz="2000" dirty="0" err="1"/>
              <a:t>telefonla</a:t>
            </a:r>
            <a:r>
              <a:rPr lang="en-US" sz="2000" dirty="0"/>
              <a:t> </a:t>
            </a:r>
            <a:r>
              <a:rPr lang="en-US" sz="2000" dirty="0" err="1"/>
              <a:t>pazarlama</a:t>
            </a:r>
            <a:r>
              <a:rPr lang="en-US" sz="2000" dirty="0"/>
              <a:t> </a:t>
            </a:r>
            <a:r>
              <a:rPr lang="en-US" sz="2000" dirty="0" err="1"/>
              <a:t>ve</a:t>
            </a:r>
            <a:r>
              <a:rPr lang="en-US" sz="2000" dirty="0"/>
              <a:t> e-</a:t>
            </a:r>
            <a:r>
              <a:rPr lang="en-US" sz="2000" dirty="0" err="1"/>
              <a:t>ticaret</a:t>
            </a:r>
            <a:r>
              <a:rPr lang="en-US" sz="2000" dirty="0"/>
              <a:t> </a:t>
            </a:r>
            <a:r>
              <a:rPr lang="en-US" sz="2000" dirty="0" err="1"/>
              <a:t>gibi</a:t>
            </a:r>
            <a:r>
              <a:rPr lang="en-US" sz="2000" dirty="0"/>
              <a:t> yeni </a:t>
            </a:r>
            <a:r>
              <a:rPr lang="en-US" sz="2000" dirty="0" err="1"/>
              <a:t>satış</a:t>
            </a:r>
            <a:r>
              <a:rPr lang="en-US" sz="2000" dirty="0"/>
              <a:t> </a:t>
            </a:r>
            <a:r>
              <a:rPr lang="en-US" sz="2000" dirty="0" err="1"/>
              <a:t>teknikleri</a:t>
            </a:r>
            <a:r>
              <a:rPr lang="en-US" sz="2000" dirty="0"/>
              <a:t> de </a:t>
            </a:r>
            <a:r>
              <a:rPr lang="en-US" sz="2000" dirty="0" err="1"/>
              <a:t>giderek</a:t>
            </a:r>
            <a:r>
              <a:rPr lang="en-US" sz="2000" dirty="0"/>
              <a:t> </a:t>
            </a:r>
            <a:r>
              <a:rPr lang="en-US" sz="2000" dirty="0" err="1"/>
              <a:t>yaygınlaşmaktadır</a:t>
            </a:r>
            <a:r>
              <a:rPr lang="en-US" sz="2000" dirty="0"/>
              <a:t>.</a:t>
            </a:r>
          </a:p>
        </p:txBody>
      </p:sp>
    </p:spTree>
    <p:extLst>
      <p:ext uri="{BB962C8B-B14F-4D97-AF65-F5344CB8AC3E}">
        <p14:creationId xmlns:p14="http://schemas.microsoft.com/office/powerpoint/2010/main" val="3852767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534400" cy="1447800"/>
          </a:xfrm>
        </p:spPr>
        <p:txBody>
          <a:bodyPr>
            <a:normAutofit/>
          </a:bodyPr>
          <a:lstStyle/>
          <a:p>
            <a:r>
              <a:rPr lang="en-US" dirty="0"/>
              <a:t>Ticareti </a:t>
            </a:r>
            <a:r>
              <a:rPr lang="en-US" dirty="0" err="1"/>
              <a:t>Etkileyen</a:t>
            </a:r>
            <a:r>
              <a:rPr lang="en-US" dirty="0"/>
              <a:t> </a:t>
            </a:r>
            <a:r>
              <a:rPr lang="en-US" dirty="0" err="1"/>
              <a:t>Kültürel</a:t>
            </a:r>
            <a:r>
              <a:rPr lang="en-US" dirty="0"/>
              <a:t> </a:t>
            </a:r>
            <a:r>
              <a:rPr lang="en-US" dirty="0" err="1"/>
              <a:t>Faktörler</a:t>
            </a:r>
            <a:r>
              <a:rPr lang="en-US" dirty="0"/>
              <a:t/>
            </a:r>
            <a:br>
              <a:rPr lang="en-US" dirty="0"/>
            </a:br>
            <a:endParaRPr lang="en-US" dirty="0"/>
          </a:p>
        </p:txBody>
      </p:sp>
      <p:sp>
        <p:nvSpPr>
          <p:cNvPr id="3" name="Content Placeholder 2"/>
          <p:cNvSpPr>
            <a:spLocks noGrp="1"/>
          </p:cNvSpPr>
          <p:nvPr>
            <p:ph idx="1"/>
          </p:nvPr>
        </p:nvSpPr>
        <p:spPr>
          <a:xfrm>
            <a:off x="76200" y="1371600"/>
            <a:ext cx="8610600" cy="5105400"/>
          </a:xfrm>
        </p:spPr>
        <p:txBody>
          <a:bodyPr>
            <a:normAutofit/>
          </a:bodyPr>
          <a:lstStyle/>
          <a:p>
            <a:pPr marL="0" indent="0">
              <a:buNone/>
            </a:pPr>
            <a:r>
              <a:rPr lang="en-US" sz="1600" dirty="0"/>
              <a:t>Nüfusun %90’a </a:t>
            </a:r>
            <a:r>
              <a:rPr lang="en-US" sz="1600" dirty="0" err="1"/>
              <a:t>yakın</a:t>
            </a:r>
            <a:r>
              <a:rPr lang="en-US" sz="1600" dirty="0"/>
              <a:t> </a:t>
            </a:r>
            <a:r>
              <a:rPr lang="en-US" sz="1600" dirty="0" err="1"/>
              <a:t>bölümü</a:t>
            </a:r>
            <a:r>
              <a:rPr lang="en-US" sz="1600" dirty="0"/>
              <a:t> </a:t>
            </a:r>
            <a:r>
              <a:rPr lang="en-US" sz="1600" dirty="0" err="1"/>
              <a:t>Müslümanlardan</a:t>
            </a:r>
            <a:r>
              <a:rPr lang="en-US" sz="1600" dirty="0"/>
              <a:t> </a:t>
            </a:r>
            <a:r>
              <a:rPr lang="en-US" sz="1600" dirty="0" err="1"/>
              <a:t>oluşmaktadır</a:t>
            </a:r>
            <a:r>
              <a:rPr lang="en-US" sz="1600" dirty="0"/>
              <a:t>. Dini </a:t>
            </a:r>
            <a:r>
              <a:rPr lang="en-US" sz="1600" dirty="0" err="1"/>
              <a:t>bayram</a:t>
            </a:r>
            <a:r>
              <a:rPr lang="en-US" sz="1600" dirty="0"/>
              <a:t> </a:t>
            </a:r>
            <a:r>
              <a:rPr lang="en-US" sz="1600" dirty="0" err="1"/>
              <a:t>ve</a:t>
            </a:r>
            <a:r>
              <a:rPr lang="en-US" sz="1600" dirty="0"/>
              <a:t> </a:t>
            </a:r>
            <a:r>
              <a:rPr lang="en-US" sz="1600" dirty="0" err="1"/>
              <a:t>kutlamalarda</a:t>
            </a:r>
            <a:r>
              <a:rPr lang="en-US" sz="1600" dirty="0"/>
              <a:t> </a:t>
            </a:r>
            <a:r>
              <a:rPr lang="en-US" sz="1600" dirty="0" err="1"/>
              <a:t>özellikle</a:t>
            </a:r>
            <a:r>
              <a:rPr lang="en-US" sz="1600" dirty="0"/>
              <a:t> </a:t>
            </a:r>
            <a:r>
              <a:rPr lang="en-US" sz="1600" dirty="0" err="1"/>
              <a:t>elektronik</a:t>
            </a:r>
            <a:r>
              <a:rPr lang="en-US" sz="1600" dirty="0"/>
              <a:t>, </a:t>
            </a:r>
            <a:r>
              <a:rPr lang="en-US" sz="1600" dirty="0" err="1"/>
              <a:t>konfeksiyon</a:t>
            </a:r>
            <a:r>
              <a:rPr lang="en-US" sz="1600" dirty="0"/>
              <a:t>, </a:t>
            </a:r>
            <a:r>
              <a:rPr lang="en-US" sz="1600" dirty="0" err="1"/>
              <a:t>gıda</a:t>
            </a:r>
            <a:r>
              <a:rPr lang="en-US" sz="1600" dirty="0"/>
              <a:t> </a:t>
            </a:r>
            <a:r>
              <a:rPr lang="en-US" sz="1600" dirty="0" err="1"/>
              <a:t>ürünlerine</a:t>
            </a:r>
            <a:r>
              <a:rPr lang="en-US" sz="1600" dirty="0"/>
              <a:t> </a:t>
            </a:r>
            <a:r>
              <a:rPr lang="en-US" sz="1600" dirty="0" err="1"/>
              <a:t>talep</a:t>
            </a:r>
            <a:r>
              <a:rPr lang="en-US" sz="1600" dirty="0"/>
              <a:t> </a:t>
            </a:r>
            <a:r>
              <a:rPr lang="en-US" sz="1600" dirty="0" err="1"/>
              <a:t>ve</a:t>
            </a:r>
            <a:r>
              <a:rPr lang="en-US" sz="1600" dirty="0"/>
              <a:t> </a:t>
            </a:r>
            <a:r>
              <a:rPr lang="en-US" sz="1600" dirty="0" err="1"/>
              <a:t>halkın</a:t>
            </a:r>
            <a:r>
              <a:rPr lang="en-US" sz="1600" dirty="0"/>
              <a:t> </a:t>
            </a:r>
            <a:r>
              <a:rPr lang="en-US" sz="1600" dirty="0" err="1"/>
              <a:t>harcamalarında</a:t>
            </a:r>
            <a:r>
              <a:rPr lang="en-US" sz="1600" dirty="0"/>
              <a:t> </a:t>
            </a:r>
            <a:r>
              <a:rPr lang="en-US" sz="1600" dirty="0" err="1"/>
              <a:t>artış</a:t>
            </a:r>
            <a:r>
              <a:rPr lang="en-US" sz="1600" dirty="0"/>
              <a:t> </a:t>
            </a:r>
            <a:r>
              <a:rPr lang="en-US" sz="1600" dirty="0" err="1"/>
              <a:t>görülmektedir</a:t>
            </a:r>
            <a:r>
              <a:rPr lang="en-US" sz="1600" dirty="0"/>
              <a:t>. </a:t>
            </a:r>
          </a:p>
          <a:p>
            <a:pPr marL="0" indent="0">
              <a:buNone/>
            </a:pPr>
            <a:endParaRPr lang="en-US" sz="1600" dirty="0"/>
          </a:p>
          <a:p>
            <a:pPr marL="0" indent="0">
              <a:buNone/>
            </a:pPr>
            <a:r>
              <a:rPr lang="en-US" sz="1600" dirty="0" err="1"/>
              <a:t>Gıda</a:t>
            </a:r>
            <a:r>
              <a:rPr lang="en-US" sz="1600" dirty="0"/>
              <a:t> </a:t>
            </a:r>
            <a:r>
              <a:rPr lang="en-US" sz="1600" dirty="0" err="1"/>
              <a:t>ürünleri</a:t>
            </a:r>
            <a:r>
              <a:rPr lang="en-US" sz="1600" dirty="0"/>
              <a:t> </a:t>
            </a:r>
            <a:r>
              <a:rPr lang="en-US" sz="1600" dirty="0" err="1"/>
              <a:t>için</a:t>
            </a:r>
            <a:r>
              <a:rPr lang="en-US" sz="1600" dirty="0"/>
              <a:t> </a:t>
            </a:r>
            <a:r>
              <a:rPr lang="en-US" sz="1600" dirty="0" err="1"/>
              <a:t>helal</a:t>
            </a:r>
            <a:r>
              <a:rPr lang="en-US" sz="1600" dirty="0"/>
              <a:t> </a:t>
            </a:r>
            <a:r>
              <a:rPr lang="en-US" sz="1600" dirty="0" err="1"/>
              <a:t>sertifikası</a:t>
            </a:r>
            <a:r>
              <a:rPr lang="en-US" sz="1600" dirty="0"/>
              <a:t>, Bangladesh Islamic Foundation </a:t>
            </a:r>
            <a:r>
              <a:rPr lang="en-US" sz="1600" dirty="0" err="1"/>
              <a:t>tarafından</a:t>
            </a:r>
            <a:r>
              <a:rPr lang="en-US" sz="1600" dirty="0"/>
              <a:t> </a:t>
            </a:r>
            <a:r>
              <a:rPr lang="en-US" sz="1600" dirty="0" err="1"/>
              <a:t>verilmektedir</a:t>
            </a:r>
            <a:r>
              <a:rPr lang="en-US" sz="1600" dirty="0"/>
              <a:t>. </a:t>
            </a:r>
            <a:r>
              <a:rPr lang="en-US" sz="1600" dirty="0" err="1"/>
              <a:t>Asya</a:t>
            </a:r>
            <a:r>
              <a:rPr lang="en-US" sz="1600" dirty="0"/>
              <a:t> </a:t>
            </a:r>
            <a:r>
              <a:rPr lang="en-US" sz="1600" dirty="0" err="1"/>
              <a:t>değerleri</a:t>
            </a:r>
            <a:r>
              <a:rPr lang="en-US" sz="1600" dirty="0"/>
              <a:t> </a:t>
            </a:r>
            <a:r>
              <a:rPr lang="en-US" sz="1600" dirty="0" err="1"/>
              <a:t>ve</a:t>
            </a:r>
            <a:r>
              <a:rPr lang="en-US" sz="1600" dirty="0"/>
              <a:t> </a:t>
            </a:r>
            <a:r>
              <a:rPr lang="en-US" sz="1600" dirty="0" err="1"/>
              <a:t>kültürü</a:t>
            </a:r>
            <a:r>
              <a:rPr lang="en-US" sz="1600" dirty="0"/>
              <a:t> </a:t>
            </a:r>
            <a:r>
              <a:rPr lang="en-US" sz="1600" dirty="0" err="1"/>
              <a:t>nedeniyle</a:t>
            </a:r>
            <a:r>
              <a:rPr lang="en-US" sz="1600" dirty="0"/>
              <a:t> </a:t>
            </a:r>
            <a:r>
              <a:rPr lang="en-US" sz="1600" dirty="0" err="1"/>
              <a:t>batılı</a:t>
            </a:r>
            <a:r>
              <a:rPr lang="en-US" sz="1600" dirty="0"/>
              <a:t> </a:t>
            </a:r>
            <a:r>
              <a:rPr lang="en-US" sz="1600" dirty="0" err="1"/>
              <a:t>giyim</a:t>
            </a:r>
            <a:r>
              <a:rPr lang="en-US" sz="1600" dirty="0"/>
              <a:t> </a:t>
            </a:r>
            <a:r>
              <a:rPr lang="en-US" sz="1600" dirty="0" err="1"/>
              <a:t>ürünlerinin</a:t>
            </a:r>
            <a:r>
              <a:rPr lang="en-US" sz="1600" dirty="0"/>
              <a:t> </a:t>
            </a:r>
            <a:r>
              <a:rPr lang="en-US" sz="1600" dirty="0" err="1"/>
              <a:t>pazar</a:t>
            </a:r>
            <a:r>
              <a:rPr lang="en-US" sz="1600" dirty="0"/>
              <a:t> </a:t>
            </a:r>
            <a:r>
              <a:rPr lang="en-US" sz="1600" dirty="0" err="1"/>
              <a:t>payı</a:t>
            </a:r>
            <a:r>
              <a:rPr lang="en-US" sz="1600" dirty="0"/>
              <a:t> </a:t>
            </a:r>
            <a:r>
              <a:rPr lang="en-US" sz="1600" dirty="0" err="1"/>
              <a:t>halen</a:t>
            </a:r>
            <a:r>
              <a:rPr lang="en-US" sz="1600" dirty="0"/>
              <a:t> </a:t>
            </a:r>
            <a:r>
              <a:rPr lang="en-US" sz="1600" dirty="0" err="1"/>
              <a:t>sınırlı</a:t>
            </a:r>
            <a:r>
              <a:rPr lang="en-US" sz="1600" dirty="0"/>
              <a:t> </a:t>
            </a:r>
            <a:r>
              <a:rPr lang="en-US" sz="1600" dirty="0" err="1"/>
              <a:t>olmakla</a:t>
            </a:r>
            <a:r>
              <a:rPr lang="en-US" sz="1600" dirty="0"/>
              <a:t> </a:t>
            </a:r>
            <a:r>
              <a:rPr lang="en-US" sz="1600" dirty="0" err="1"/>
              <a:t>birlikte</a:t>
            </a:r>
            <a:r>
              <a:rPr lang="en-US" sz="1600" dirty="0"/>
              <a:t> </a:t>
            </a:r>
            <a:r>
              <a:rPr lang="en-US" sz="1600" dirty="0" err="1"/>
              <a:t>kayda</a:t>
            </a:r>
            <a:r>
              <a:rPr lang="en-US" sz="1600" dirty="0"/>
              <a:t> </a:t>
            </a:r>
            <a:r>
              <a:rPr lang="en-US" sz="1600" dirty="0" err="1"/>
              <a:t>değer</a:t>
            </a:r>
            <a:r>
              <a:rPr lang="en-US" sz="1600" dirty="0"/>
              <a:t> </a:t>
            </a:r>
            <a:r>
              <a:rPr lang="en-US" sz="1600" dirty="0" err="1"/>
              <a:t>miktarda</a:t>
            </a:r>
            <a:r>
              <a:rPr lang="en-US" sz="1600" dirty="0"/>
              <a:t> </a:t>
            </a:r>
            <a:r>
              <a:rPr lang="en-US" sz="1600" dirty="0" err="1"/>
              <a:t>kozmetik</a:t>
            </a:r>
            <a:r>
              <a:rPr lang="en-US" sz="1600" dirty="0"/>
              <a:t> </a:t>
            </a:r>
            <a:r>
              <a:rPr lang="en-US" sz="1600" dirty="0" err="1"/>
              <a:t>ürünleri</a:t>
            </a:r>
            <a:r>
              <a:rPr lang="en-US" sz="1600" dirty="0"/>
              <a:t> </a:t>
            </a:r>
            <a:r>
              <a:rPr lang="en-US" sz="1600" dirty="0" err="1"/>
              <a:t>üretimi</a:t>
            </a:r>
            <a:r>
              <a:rPr lang="en-US" sz="1600" dirty="0"/>
              <a:t> </a:t>
            </a:r>
            <a:r>
              <a:rPr lang="en-US" sz="1600" dirty="0" err="1"/>
              <a:t>ve</a:t>
            </a:r>
            <a:r>
              <a:rPr lang="en-US" sz="1600" dirty="0"/>
              <a:t> </a:t>
            </a:r>
            <a:r>
              <a:rPr lang="en-US" sz="1600" dirty="0" err="1"/>
              <a:t>ithalatı</a:t>
            </a:r>
            <a:r>
              <a:rPr lang="en-US" sz="1600" dirty="0"/>
              <a:t> </a:t>
            </a:r>
            <a:r>
              <a:rPr lang="en-US" sz="1600" dirty="0" err="1"/>
              <a:t>bulunmaktadır</a:t>
            </a:r>
            <a:r>
              <a:rPr lang="en-US" sz="1600" dirty="0"/>
              <a:t>. </a:t>
            </a:r>
          </a:p>
          <a:p>
            <a:pPr marL="0" indent="0">
              <a:buNone/>
            </a:pPr>
            <a:endParaRPr lang="en-US" sz="1600" dirty="0"/>
          </a:p>
          <a:p>
            <a:pPr marL="0" indent="0">
              <a:buNone/>
            </a:pPr>
            <a:r>
              <a:rPr lang="en-US" sz="1600" dirty="0" err="1"/>
              <a:t>Yetişkinler</a:t>
            </a:r>
            <a:r>
              <a:rPr lang="en-US" sz="1600" dirty="0"/>
              <a:t> </a:t>
            </a:r>
            <a:r>
              <a:rPr lang="en-US" sz="1600" dirty="0" err="1"/>
              <a:t>arası</a:t>
            </a:r>
            <a:r>
              <a:rPr lang="en-US" sz="1600" dirty="0"/>
              <a:t> </a:t>
            </a:r>
            <a:r>
              <a:rPr lang="en-US" sz="1600" dirty="0" err="1"/>
              <a:t>okuma</a:t>
            </a:r>
            <a:r>
              <a:rPr lang="en-US" sz="1600" dirty="0"/>
              <a:t> </a:t>
            </a:r>
            <a:r>
              <a:rPr lang="en-US" sz="1600" dirty="0" err="1"/>
              <a:t>yazma</a:t>
            </a:r>
            <a:r>
              <a:rPr lang="en-US" sz="1600" dirty="0"/>
              <a:t> </a:t>
            </a:r>
            <a:r>
              <a:rPr lang="en-US" sz="1600" dirty="0" err="1"/>
              <a:t>oranı</a:t>
            </a:r>
            <a:r>
              <a:rPr lang="en-US" sz="1600" dirty="0"/>
              <a:t> %70’in </a:t>
            </a:r>
            <a:r>
              <a:rPr lang="en-US" sz="1600" dirty="0" err="1"/>
              <a:t>üzerinde</a:t>
            </a:r>
            <a:r>
              <a:rPr lang="en-US" sz="1600" dirty="0"/>
              <a:t> </a:t>
            </a:r>
            <a:r>
              <a:rPr lang="en-US" sz="1600" dirty="0" err="1"/>
              <a:t>olmasına</a:t>
            </a:r>
            <a:r>
              <a:rPr lang="en-US" sz="1600" dirty="0"/>
              <a:t> ragmen zaman </a:t>
            </a:r>
            <a:r>
              <a:rPr lang="en-US" sz="1600" dirty="0" err="1"/>
              <a:t>zaman</a:t>
            </a:r>
            <a:r>
              <a:rPr lang="en-US" sz="1600" dirty="0"/>
              <a:t> </a:t>
            </a:r>
            <a:r>
              <a:rPr lang="en-US" sz="1600" dirty="0" err="1"/>
              <a:t>yayılan</a:t>
            </a:r>
            <a:r>
              <a:rPr lang="en-US" sz="1600" dirty="0"/>
              <a:t> </a:t>
            </a:r>
            <a:r>
              <a:rPr lang="en-US" sz="1600" dirty="0" err="1"/>
              <a:t>söylentiler</a:t>
            </a:r>
            <a:r>
              <a:rPr lang="en-US" sz="1600" dirty="0"/>
              <a:t> </a:t>
            </a:r>
            <a:r>
              <a:rPr lang="en-US" sz="1600" dirty="0" err="1"/>
              <a:t>nedeniyle</a:t>
            </a:r>
            <a:r>
              <a:rPr lang="en-US" sz="1600" dirty="0"/>
              <a:t> </a:t>
            </a:r>
            <a:r>
              <a:rPr lang="en-US" sz="1600" dirty="0" err="1"/>
              <a:t>halk</a:t>
            </a:r>
            <a:r>
              <a:rPr lang="en-US" sz="1600" dirty="0"/>
              <a:t>, </a:t>
            </a:r>
            <a:r>
              <a:rPr lang="en-US" sz="1600" dirty="0" err="1"/>
              <a:t>tuz</a:t>
            </a:r>
            <a:r>
              <a:rPr lang="en-US" sz="1600" dirty="0"/>
              <a:t>, </a:t>
            </a:r>
            <a:r>
              <a:rPr lang="en-US" sz="1600" dirty="0" err="1"/>
              <a:t>yağ</a:t>
            </a:r>
            <a:r>
              <a:rPr lang="en-US" sz="1600" dirty="0"/>
              <a:t>, </a:t>
            </a:r>
            <a:r>
              <a:rPr lang="en-US" sz="1600" dirty="0" err="1"/>
              <a:t>soğan</a:t>
            </a:r>
            <a:r>
              <a:rPr lang="en-US" sz="1600" dirty="0"/>
              <a:t> </a:t>
            </a:r>
            <a:r>
              <a:rPr lang="en-US" sz="1600" dirty="0" err="1"/>
              <a:t>gibi</a:t>
            </a:r>
            <a:r>
              <a:rPr lang="en-US" sz="1600" dirty="0"/>
              <a:t> </a:t>
            </a:r>
            <a:r>
              <a:rPr lang="en-US" sz="1600" dirty="0" err="1"/>
              <a:t>temel</a:t>
            </a:r>
            <a:r>
              <a:rPr lang="en-US" sz="1600" dirty="0"/>
              <a:t> </a:t>
            </a:r>
            <a:r>
              <a:rPr lang="en-US" sz="1600" dirty="0" err="1"/>
              <a:t>tüketim</a:t>
            </a:r>
            <a:r>
              <a:rPr lang="en-US" sz="1600" dirty="0"/>
              <a:t> </a:t>
            </a:r>
            <a:r>
              <a:rPr lang="en-US" sz="1600" dirty="0" err="1"/>
              <a:t>malzemelerini</a:t>
            </a:r>
            <a:r>
              <a:rPr lang="en-US" sz="1600" dirty="0"/>
              <a:t> stoklamakta </a:t>
            </a:r>
            <a:r>
              <a:rPr lang="en-US" sz="1600" dirty="0" err="1"/>
              <a:t>ve</a:t>
            </a:r>
            <a:r>
              <a:rPr lang="en-US" sz="1600" dirty="0"/>
              <a:t> </a:t>
            </a:r>
            <a:r>
              <a:rPr lang="en-US" sz="1600" dirty="0" err="1"/>
              <a:t>bu</a:t>
            </a:r>
            <a:r>
              <a:rPr lang="en-US" sz="1600" dirty="0"/>
              <a:t> durum </a:t>
            </a:r>
            <a:r>
              <a:rPr lang="en-US" sz="1600" dirty="0" err="1"/>
              <a:t>piyasada</a:t>
            </a:r>
            <a:r>
              <a:rPr lang="en-US" sz="1600" dirty="0"/>
              <a:t> </a:t>
            </a:r>
            <a:r>
              <a:rPr lang="en-US" sz="1600" dirty="0" err="1"/>
              <a:t>bazı</a:t>
            </a:r>
            <a:r>
              <a:rPr lang="en-US" sz="1600" dirty="0"/>
              <a:t> </a:t>
            </a:r>
            <a:r>
              <a:rPr lang="en-US" sz="1600" dirty="0" err="1"/>
              <a:t>temel</a:t>
            </a:r>
            <a:r>
              <a:rPr lang="en-US" sz="1600" dirty="0"/>
              <a:t> </a:t>
            </a:r>
            <a:r>
              <a:rPr lang="en-US" sz="1600" dirty="0" err="1"/>
              <a:t>malların</a:t>
            </a:r>
            <a:r>
              <a:rPr lang="en-US" sz="1600" dirty="0"/>
              <a:t> </a:t>
            </a:r>
            <a:r>
              <a:rPr lang="en-US" sz="1600" dirty="0" err="1"/>
              <a:t>bulunamamasına</a:t>
            </a:r>
            <a:r>
              <a:rPr lang="en-US" sz="1600" dirty="0"/>
              <a:t> </a:t>
            </a:r>
            <a:r>
              <a:rPr lang="en-US" sz="1600" dirty="0" err="1"/>
              <a:t>yol</a:t>
            </a:r>
            <a:r>
              <a:rPr lang="en-US" sz="1600" dirty="0"/>
              <a:t> </a:t>
            </a:r>
            <a:r>
              <a:rPr lang="en-US" sz="1600" dirty="0" err="1"/>
              <a:t>açmaktadır</a:t>
            </a:r>
            <a:r>
              <a:rPr lang="en-US" sz="1600" dirty="0"/>
              <a:t>. </a:t>
            </a:r>
          </a:p>
          <a:p>
            <a:pPr marL="0" indent="0">
              <a:buNone/>
            </a:pPr>
            <a:endParaRPr lang="en-US" sz="1600" dirty="0"/>
          </a:p>
          <a:p>
            <a:pPr marL="0" indent="0">
              <a:buNone/>
            </a:pPr>
            <a:r>
              <a:rPr lang="en-US" sz="1600" dirty="0" err="1"/>
              <a:t>Toplumda</a:t>
            </a:r>
            <a:r>
              <a:rPr lang="en-US" sz="1600" dirty="0"/>
              <a:t> </a:t>
            </a:r>
            <a:r>
              <a:rPr lang="en-US" sz="1600" dirty="0" err="1"/>
              <a:t>hediyeleşme</a:t>
            </a:r>
            <a:r>
              <a:rPr lang="en-US" sz="1600" dirty="0"/>
              <a:t> </a:t>
            </a:r>
            <a:r>
              <a:rPr lang="en-US" sz="1600" dirty="0" err="1"/>
              <a:t>alışkanlığı</a:t>
            </a:r>
            <a:r>
              <a:rPr lang="en-US" sz="1600" dirty="0"/>
              <a:t> </a:t>
            </a:r>
            <a:r>
              <a:rPr lang="en-US" sz="1600" dirty="0" err="1"/>
              <a:t>bulunmaktadır</a:t>
            </a:r>
            <a:r>
              <a:rPr lang="en-US" sz="1600" dirty="0"/>
              <a:t>. Özel </a:t>
            </a:r>
            <a:r>
              <a:rPr lang="en-US" sz="1600" dirty="0" err="1"/>
              <a:t>günler</a:t>
            </a:r>
            <a:r>
              <a:rPr lang="en-US" sz="1600" dirty="0"/>
              <a:t>, </a:t>
            </a:r>
            <a:r>
              <a:rPr lang="en-US" sz="1600" dirty="0" err="1"/>
              <a:t>toplantı</a:t>
            </a:r>
            <a:r>
              <a:rPr lang="en-US" sz="1600" dirty="0"/>
              <a:t>, </a:t>
            </a:r>
            <a:r>
              <a:rPr lang="en-US" sz="1600" dirty="0" err="1"/>
              <a:t>kutlama</a:t>
            </a:r>
            <a:r>
              <a:rPr lang="en-US" sz="1600" dirty="0"/>
              <a:t> </a:t>
            </a:r>
            <a:r>
              <a:rPr lang="en-US" sz="1600" dirty="0" err="1"/>
              <a:t>gibi</a:t>
            </a:r>
            <a:r>
              <a:rPr lang="en-US" sz="1600" dirty="0"/>
              <a:t> </a:t>
            </a:r>
            <a:r>
              <a:rPr lang="en-US" sz="1600" dirty="0" err="1"/>
              <a:t>vesilerlerle</a:t>
            </a:r>
            <a:r>
              <a:rPr lang="en-US" sz="1600" dirty="0"/>
              <a:t> </a:t>
            </a:r>
            <a:r>
              <a:rPr lang="en-US" sz="1600" dirty="0" err="1"/>
              <a:t>insanlar</a:t>
            </a:r>
            <a:r>
              <a:rPr lang="en-US" sz="1600" dirty="0"/>
              <a:t> </a:t>
            </a:r>
            <a:r>
              <a:rPr lang="en-US" sz="1600" dirty="0" err="1"/>
              <a:t>birbirlerine</a:t>
            </a:r>
            <a:r>
              <a:rPr lang="en-US" sz="1600" dirty="0"/>
              <a:t> </a:t>
            </a:r>
            <a:r>
              <a:rPr lang="en-US" sz="1600" dirty="0" err="1"/>
              <a:t>hediye</a:t>
            </a:r>
            <a:r>
              <a:rPr lang="en-US" sz="1600" dirty="0"/>
              <a:t> </a:t>
            </a:r>
            <a:r>
              <a:rPr lang="en-US" sz="1600" dirty="0" err="1"/>
              <a:t>vermektedirler</a:t>
            </a:r>
            <a:r>
              <a:rPr lang="en-US" sz="1600" dirty="0"/>
              <a:t>. </a:t>
            </a:r>
            <a:r>
              <a:rPr lang="en-US" sz="1600" dirty="0" err="1"/>
              <a:t>Çikolata</a:t>
            </a:r>
            <a:r>
              <a:rPr lang="en-US" sz="1600" dirty="0"/>
              <a:t> </a:t>
            </a:r>
            <a:r>
              <a:rPr lang="en-US" sz="1600" dirty="0" err="1"/>
              <a:t>ve</a:t>
            </a:r>
            <a:r>
              <a:rPr lang="en-US" sz="1600" dirty="0"/>
              <a:t> </a:t>
            </a:r>
            <a:r>
              <a:rPr lang="en-US" sz="1600" dirty="0" err="1"/>
              <a:t>şekerlemeler</a:t>
            </a:r>
            <a:r>
              <a:rPr lang="en-US" sz="1600" dirty="0"/>
              <a:t> </a:t>
            </a:r>
            <a:r>
              <a:rPr lang="en-US" sz="1600" dirty="0" err="1"/>
              <a:t>en</a:t>
            </a:r>
            <a:r>
              <a:rPr lang="en-US" sz="1600" dirty="0"/>
              <a:t> </a:t>
            </a:r>
            <a:r>
              <a:rPr lang="en-US" sz="1600" dirty="0" err="1"/>
              <a:t>çok</a:t>
            </a:r>
            <a:r>
              <a:rPr lang="en-US" sz="1600" dirty="0"/>
              <a:t> </a:t>
            </a:r>
            <a:r>
              <a:rPr lang="en-US" sz="1600" dirty="0" err="1"/>
              <a:t>tercih</a:t>
            </a:r>
            <a:r>
              <a:rPr lang="en-US" sz="1600" dirty="0"/>
              <a:t> </a:t>
            </a:r>
            <a:r>
              <a:rPr lang="en-US" sz="1600" dirty="0" err="1"/>
              <a:t>edilen</a:t>
            </a:r>
            <a:r>
              <a:rPr lang="en-US" sz="1600" dirty="0"/>
              <a:t> </a:t>
            </a:r>
            <a:r>
              <a:rPr lang="en-US" sz="1600" dirty="0" err="1"/>
              <a:t>hediyelerin</a:t>
            </a:r>
            <a:r>
              <a:rPr lang="en-US" sz="1600" dirty="0"/>
              <a:t> </a:t>
            </a:r>
            <a:r>
              <a:rPr lang="en-US" sz="1600" dirty="0" err="1"/>
              <a:t>başında</a:t>
            </a:r>
            <a:r>
              <a:rPr lang="en-US" sz="1600" dirty="0"/>
              <a:t> </a:t>
            </a:r>
            <a:r>
              <a:rPr lang="en-US" sz="1600" dirty="0" err="1"/>
              <a:t>gelmektedir</a:t>
            </a:r>
            <a:r>
              <a:rPr lang="en-US" sz="1600" dirty="0"/>
              <a:t>. </a:t>
            </a:r>
          </a:p>
          <a:p>
            <a:pPr marL="0" indent="0">
              <a:buNone/>
            </a:pPr>
            <a:endParaRPr lang="en-US" sz="1600" dirty="0"/>
          </a:p>
          <a:p>
            <a:pPr marL="0" indent="0">
              <a:buNone/>
            </a:pPr>
            <a:r>
              <a:rPr lang="en-US" sz="1600" dirty="0" err="1"/>
              <a:t>Düşük</a:t>
            </a:r>
            <a:r>
              <a:rPr lang="en-US" sz="1600" dirty="0"/>
              <a:t> </a:t>
            </a:r>
            <a:r>
              <a:rPr lang="en-US" sz="1600" dirty="0" err="1"/>
              <a:t>gelir</a:t>
            </a:r>
            <a:r>
              <a:rPr lang="en-US" sz="1600" dirty="0"/>
              <a:t> </a:t>
            </a:r>
            <a:r>
              <a:rPr lang="en-US" sz="1600" dirty="0" err="1"/>
              <a:t>grubunda</a:t>
            </a:r>
            <a:r>
              <a:rPr lang="en-US" sz="1600" dirty="0"/>
              <a:t> </a:t>
            </a:r>
            <a:r>
              <a:rPr lang="en-US" sz="1600" dirty="0" err="1"/>
              <a:t>yer</a:t>
            </a:r>
            <a:r>
              <a:rPr lang="en-US" sz="1600" dirty="0"/>
              <a:t> </a:t>
            </a:r>
            <a:r>
              <a:rPr lang="en-US" sz="1600" dirty="0" err="1"/>
              <a:t>alan</a:t>
            </a:r>
            <a:r>
              <a:rPr lang="en-US" sz="1600" dirty="0"/>
              <a:t> </a:t>
            </a:r>
            <a:r>
              <a:rPr lang="en-US" sz="1600" dirty="0" err="1"/>
              <a:t>bir</a:t>
            </a:r>
            <a:r>
              <a:rPr lang="en-US" sz="1600" dirty="0"/>
              <a:t> </a:t>
            </a:r>
            <a:r>
              <a:rPr lang="en-US" sz="1600" dirty="0" err="1"/>
              <a:t>ülke</a:t>
            </a:r>
            <a:r>
              <a:rPr lang="en-US" sz="1600" dirty="0"/>
              <a:t> </a:t>
            </a:r>
            <a:r>
              <a:rPr lang="en-US" sz="1600" dirty="0" err="1"/>
              <a:t>olmasına</a:t>
            </a:r>
            <a:r>
              <a:rPr lang="en-US" sz="1600" dirty="0"/>
              <a:t> ragmen </a:t>
            </a:r>
            <a:r>
              <a:rPr lang="en-US" sz="1600" dirty="0" err="1"/>
              <a:t>Bangladeş’te</a:t>
            </a:r>
            <a:r>
              <a:rPr lang="en-US" sz="1600" dirty="0"/>
              <a:t> cep </a:t>
            </a:r>
            <a:r>
              <a:rPr lang="en-US" sz="1600" dirty="0" err="1"/>
              <a:t>telefonu</a:t>
            </a:r>
            <a:r>
              <a:rPr lang="en-US" sz="1600" dirty="0"/>
              <a:t>, </a:t>
            </a:r>
            <a:r>
              <a:rPr lang="en-US" sz="1600" dirty="0" err="1"/>
              <a:t>bilgisayar</a:t>
            </a:r>
            <a:r>
              <a:rPr lang="en-US" sz="1600" dirty="0"/>
              <a:t> </a:t>
            </a:r>
            <a:r>
              <a:rPr lang="en-US" sz="1600" dirty="0" err="1"/>
              <a:t>ve</a:t>
            </a:r>
            <a:r>
              <a:rPr lang="en-US" sz="1600" dirty="0"/>
              <a:t> </a:t>
            </a:r>
            <a:r>
              <a:rPr lang="en-US" sz="1600" dirty="0" err="1"/>
              <a:t>benzeri</a:t>
            </a:r>
            <a:r>
              <a:rPr lang="en-US" sz="1600" dirty="0"/>
              <a:t> </a:t>
            </a:r>
            <a:r>
              <a:rPr lang="en-US" sz="1600" dirty="0" err="1"/>
              <a:t>teknolojik</a:t>
            </a:r>
            <a:r>
              <a:rPr lang="en-US" sz="1600" dirty="0"/>
              <a:t> </a:t>
            </a:r>
            <a:r>
              <a:rPr lang="en-US" sz="1600" dirty="0" err="1"/>
              <a:t>ürün</a:t>
            </a:r>
            <a:r>
              <a:rPr lang="en-US" sz="1600" dirty="0"/>
              <a:t> </a:t>
            </a:r>
            <a:r>
              <a:rPr lang="en-US" sz="1600" dirty="0" err="1"/>
              <a:t>pazarı</a:t>
            </a:r>
            <a:r>
              <a:rPr lang="en-US" sz="1600" dirty="0"/>
              <a:t> </a:t>
            </a:r>
            <a:r>
              <a:rPr lang="en-US" sz="1600" dirty="0" err="1"/>
              <a:t>hızla</a:t>
            </a:r>
            <a:r>
              <a:rPr lang="en-US" sz="1600" dirty="0"/>
              <a:t> </a:t>
            </a:r>
            <a:r>
              <a:rPr lang="en-US" sz="1600" dirty="0" err="1"/>
              <a:t>büyümektedir</a:t>
            </a:r>
            <a:r>
              <a:rPr lang="en-US" sz="1600" dirty="0"/>
              <a:t>.</a:t>
            </a:r>
            <a:endParaRPr lang="en-US" sz="2000" dirty="0"/>
          </a:p>
        </p:txBody>
      </p:sp>
    </p:spTree>
    <p:extLst>
      <p:ext uri="{BB962C8B-B14F-4D97-AF65-F5344CB8AC3E}">
        <p14:creationId xmlns:p14="http://schemas.microsoft.com/office/powerpoint/2010/main" val="3064980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534400" cy="1447800"/>
          </a:xfrm>
        </p:spPr>
        <p:txBody>
          <a:bodyPr>
            <a:normAutofit/>
          </a:bodyPr>
          <a:lstStyle/>
          <a:p>
            <a:r>
              <a:rPr lang="en-US" dirty="0"/>
              <a:t>Para </a:t>
            </a:r>
            <a:r>
              <a:rPr lang="en-US" dirty="0" err="1"/>
              <a:t>Kullanımı</a:t>
            </a:r>
            <a:r>
              <a:rPr lang="en-US" dirty="0"/>
              <a:t/>
            </a:r>
            <a:br>
              <a:rPr lang="en-US" dirty="0"/>
            </a:br>
            <a:endParaRPr lang="en-US" dirty="0"/>
          </a:p>
        </p:txBody>
      </p:sp>
      <p:sp>
        <p:nvSpPr>
          <p:cNvPr id="3" name="Content Placeholder 2"/>
          <p:cNvSpPr>
            <a:spLocks noGrp="1"/>
          </p:cNvSpPr>
          <p:nvPr>
            <p:ph idx="1"/>
          </p:nvPr>
        </p:nvSpPr>
        <p:spPr>
          <a:xfrm>
            <a:off x="76200" y="1371600"/>
            <a:ext cx="8610600" cy="5105400"/>
          </a:xfrm>
        </p:spPr>
        <p:txBody>
          <a:bodyPr>
            <a:normAutofit/>
          </a:bodyPr>
          <a:lstStyle/>
          <a:p>
            <a:pPr marL="0" indent="0">
              <a:buNone/>
            </a:pPr>
            <a:endParaRPr lang="en-US" sz="1600" dirty="0" smtClean="0">
              <a:cs typeface="Times New Roman" panose="02020603050405020304" pitchFamily="18" charset="0"/>
            </a:endParaRPr>
          </a:p>
          <a:p>
            <a:pPr marL="0" indent="0">
              <a:buNone/>
            </a:pPr>
            <a:r>
              <a:rPr lang="en-US" sz="1600" dirty="0" err="1" smtClean="0">
                <a:cs typeface="Times New Roman" panose="02020603050405020304" pitchFamily="18" charset="0"/>
              </a:rPr>
              <a:t>Kullanımda</a:t>
            </a:r>
            <a:r>
              <a:rPr lang="en-US" sz="1600" dirty="0" smtClean="0">
                <a:cs typeface="Times New Roman" panose="02020603050405020304" pitchFamily="18" charset="0"/>
              </a:rPr>
              <a:t> </a:t>
            </a:r>
            <a:r>
              <a:rPr lang="en-US" sz="1600" dirty="0" err="1" smtClean="0">
                <a:cs typeface="Times New Roman" panose="02020603050405020304" pitchFamily="18" charset="0"/>
              </a:rPr>
              <a:t>olan</a:t>
            </a:r>
            <a:r>
              <a:rPr lang="en-US" sz="1600" dirty="0" smtClean="0">
                <a:cs typeface="Times New Roman" panose="02020603050405020304" pitchFamily="18" charset="0"/>
              </a:rPr>
              <a:t> </a:t>
            </a:r>
            <a:r>
              <a:rPr lang="en-US" sz="1600" dirty="0" err="1" smtClean="0">
                <a:cs typeface="Times New Roman" panose="02020603050405020304" pitchFamily="18" charset="0"/>
              </a:rPr>
              <a:t>kredi</a:t>
            </a:r>
            <a:r>
              <a:rPr lang="en-US" sz="1600" dirty="0" smtClean="0">
                <a:cs typeface="Times New Roman" panose="02020603050405020304" pitchFamily="18" charset="0"/>
              </a:rPr>
              <a:t> </a:t>
            </a:r>
            <a:r>
              <a:rPr lang="en-US" sz="1600" dirty="0" err="1" smtClean="0">
                <a:cs typeface="Times New Roman" panose="02020603050405020304" pitchFamily="18" charset="0"/>
              </a:rPr>
              <a:t>kartı</a:t>
            </a:r>
            <a:r>
              <a:rPr lang="en-US" sz="1600" dirty="0" smtClean="0">
                <a:cs typeface="Times New Roman" panose="02020603050405020304" pitchFamily="18" charset="0"/>
              </a:rPr>
              <a:t> </a:t>
            </a:r>
            <a:r>
              <a:rPr lang="en-US" sz="1600" dirty="0" err="1" smtClean="0">
                <a:cs typeface="Times New Roman" panose="02020603050405020304" pitchFamily="18" charset="0"/>
              </a:rPr>
              <a:t>sayısı</a:t>
            </a:r>
            <a:r>
              <a:rPr lang="en-US" sz="1600" dirty="0" smtClean="0">
                <a:cs typeface="Times New Roman" panose="02020603050405020304" pitchFamily="18" charset="0"/>
              </a:rPr>
              <a:t> </a:t>
            </a:r>
            <a:r>
              <a:rPr lang="en-US" sz="1600" dirty="0" err="1" smtClean="0">
                <a:cs typeface="Times New Roman" panose="02020603050405020304" pitchFamily="18" charset="0"/>
              </a:rPr>
              <a:t>bir</a:t>
            </a:r>
            <a:r>
              <a:rPr lang="en-US" sz="1600" dirty="0" smtClean="0">
                <a:cs typeface="Times New Roman" panose="02020603050405020304" pitchFamily="18" charset="0"/>
              </a:rPr>
              <a:t> </a:t>
            </a:r>
            <a:r>
              <a:rPr lang="en-US" sz="1600" dirty="0" err="1" smtClean="0">
                <a:cs typeface="Times New Roman" panose="02020603050405020304" pitchFamily="18" charset="0"/>
              </a:rPr>
              <a:t>milyonu</a:t>
            </a:r>
            <a:r>
              <a:rPr lang="en-US" sz="1600" dirty="0" smtClean="0">
                <a:cs typeface="Times New Roman" panose="02020603050405020304" pitchFamily="18" charset="0"/>
              </a:rPr>
              <a:t> </a:t>
            </a:r>
            <a:r>
              <a:rPr lang="en-US" sz="1600" dirty="0" err="1" smtClean="0">
                <a:cs typeface="Times New Roman" panose="02020603050405020304" pitchFamily="18" charset="0"/>
              </a:rPr>
              <a:t>aşmış</a:t>
            </a:r>
            <a:r>
              <a:rPr lang="en-US" sz="1600" dirty="0" smtClean="0">
                <a:cs typeface="Times New Roman" panose="02020603050405020304" pitchFamily="18" charset="0"/>
              </a:rPr>
              <a:t> </a:t>
            </a:r>
            <a:r>
              <a:rPr lang="en-US" sz="1600" dirty="0" err="1" smtClean="0">
                <a:cs typeface="Times New Roman" panose="02020603050405020304" pitchFamily="18" charset="0"/>
              </a:rPr>
              <a:t>durumdadır</a:t>
            </a:r>
            <a:r>
              <a:rPr lang="en-US" sz="1600" dirty="0" smtClean="0">
                <a:cs typeface="Times New Roman" panose="02020603050405020304" pitchFamily="18" charset="0"/>
              </a:rPr>
              <a:t> </a:t>
            </a:r>
            <a:r>
              <a:rPr lang="en-US" sz="1600" dirty="0" err="1" smtClean="0">
                <a:cs typeface="Times New Roman" panose="02020603050405020304" pitchFamily="18" charset="0"/>
              </a:rPr>
              <a:t>ancak</a:t>
            </a:r>
            <a:r>
              <a:rPr lang="en-US" sz="1600" dirty="0" smtClean="0">
                <a:cs typeface="Times New Roman" panose="02020603050405020304" pitchFamily="18" charset="0"/>
              </a:rPr>
              <a:t> 165 </a:t>
            </a:r>
            <a:r>
              <a:rPr lang="en-US" sz="1600" dirty="0" err="1" smtClean="0">
                <a:cs typeface="Times New Roman" panose="02020603050405020304" pitchFamily="18" charset="0"/>
              </a:rPr>
              <a:t>milyonluk</a:t>
            </a:r>
            <a:r>
              <a:rPr lang="en-US" sz="1600" dirty="0" smtClean="0">
                <a:cs typeface="Times New Roman" panose="02020603050405020304" pitchFamily="18" charset="0"/>
              </a:rPr>
              <a:t> </a:t>
            </a:r>
            <a:r>
              <a:rPr lang="en-US" sz="1600" dirty="0" err="1" smtClean="0">
                <a:cs typeface="Times New Roman" panose="02020603050405020304" pitchFamily="18" charset="0"/>
              </a:rPr>
              <a:t>Bangladeş</a:t>
            </a:r>
            <a:r>
              <a:rPr lang="en-US" sz="1600" dirty="0" smtClean="0">
                <a:cs typeface="Times New Roman" panose="02020603050405020304" pitchFamily="18" charset="0"/>
              </a:rPr>
              <a:t> </a:t>
            </a:r>
            <a:r>
              <a:rPr lang="en-US" sz="1600" dirty="0" err="1" smtClean="0">
                <a:cs typeface="Times New Roman" panose="02020603050405020304" pitchFamily="18" charset="0"/>
              </a:rPr>
              <a:t>nüfusuna</a:t>
            </a:r>
            <a:r>
              <a:rPr lang="en-US" sz="1600" dirty="0" smtClean="0">
                <a:cs typeface="Times New Roman" panose="02020603050405020304" pitchFamily="18" charset="0"/>
              </a:rPr>
              <a:t> </a:t>
            </a:r>
            <a:r>
              <a:rPr lang="en-US" sz="1600" dirty="0" err="1" smtClean="0">
                <a:cs typeface="Times New Roman" panose="02020603050405020304" pitchFamily="18" charset="0"/>
              </a:rPr>
              <a:t>kıyasla</a:t>
            </a:r>
            <a:r>
              <a:rPr lang="en-US" sz="1600" dirty="0" smtClean="0">
                <a:cs typeface="Times New Roman" panose="02020603050405020304" pitchFamily="18" charset="0"/>
              </a:rPr>
              <a:t> </a:t>
            </a:r>
            <a:r>
              <a:rPr lang="en-US" sz="1600" dirty="0" err="1" smtClean="0">
                <a:cs typeface="Times New Roman" panose="02020603050405020304" pitchFamily="18" charset="0"/>
              </a:rPr>
              <a:t>bu</a:t>
            </a:r>
            <a:r>
              <a:rPr lang="en-US" sz="1600" dirty="0" smtClean="0">
                <a:cs typeface="Times New Roman" panose="02020603050405020304" pitchFamily="18" charset="0"/>
              </a:rPr>
              <a:t> </a:t>
            </a:r>
            <a:r>
              <a:rPr lang="en-US" sz="1600" dirty="0" err="1" smtClean="0">
                <a:cs typeface="Times New Roman" panose="02020603050405020304" pitchFamily="18" charset="0"/>
              </a:rPr>
              <a:t>rakamın</a:t>
            </a:r>
            <a:r>
              <a:rPr lang="en-US" sz="1600" dirty="0" smtClean="0">
                <a:cs typeface="Times New Roman" panose="02020603050405020304" pitchFamily="18" charset="0"/>
              </a:rPr>
              <a:t> </a:t>
            </a:r>
            <a:r>
              <a:rPr lang="en-US" sz="1600" dirty="0" err="1" smtClean="0">
                <a:cs typeface="Times New Roman" panose="02020603050405020304" pitchFamily="18" charset="0"/>
              </a:rPr>
              <a:t>hala</a:t>
            </a:r>
            <a:r>
              <a:rPr lang="en-US" sz="1600" dirty="0" smtClean="0">
                <a:cs typeface="Times New Roman" panose="02020603050405020304" pitchFamily="18" charset="0"/>
              </a:rPr>
              <a:t> </a:t>
            </a:r>
            <a:r>
              <a:rPr lang="en-US" sz="1600" dirty="0" err="1" smtClean="0">
                <a:cs typeface="Times New Roman" panose="02020603050405020304" pitchFamily="18" charset="0"/>
              </a:rPr>
              <a:t>oldukça</a:t>
            </a:r>
            <a:r>
              <a:rPr lang="en-US" sz="1600" dirty="0" smtClean="0">
                <a:cs typeface="Times New Roman" panose="02020603050405020304" pitchFamily="18" charset="0"/>
              </a:rPr>
              <a:t> </a:t>
            </a:r>
            <a:r>
              <a:rPr lang="en-US" sz="1600" dirty="0" err="1" smtClean="0">
                <a:cs typeface="Times New Roman" panose="02020603050405020304" pitchFamily="18" charset="0"/>
              </a:rPr>
              <a:t>düşük</a:t>
            </a:r>
            <a:r>
              <a:rPr lang="en-US" sz="1600" dirty="0" smtClean="0">
                <a:cs typeface="Times New Roman" panose="02020603050405020304" pitchFamily="18" charset="0"/>
              </a:rPr>
              <a:t> </a:t>
            </a:r>
            <a:r>
              <a:rPr lang="en-US" sz="1600" dirty="0" err="1" smtClean="0">
                <a:cs typeface="Times New Roman" panose="02020603050405020304" pitchFamily="18" charset="0"/>
              </a:rPr>
              <a:t>olduğu</a:t>
            </a:r>
            <a:r>
              <a:rPr lang="en-US" sz="1600" dirty="0" smtClean="0">
                <a:cs typeface="Times New Roman" panose="02020603050405020304" pitchFamily="18" charset="0"/>
              </a:rPr>
              <a:t> </a:t>
            </a:r>
            <a:r>
              <a:rPr lang="en-US" sz="1600" dirty="0" err="1" smtClean="0">
                <a:cs typeface="Times New Roman" panose="02020603050405020304" pitchFamily="18" charset="0"/>
              </a:rPr>
              <a:t>görülmektedir</a:t>
            </a:r>
            <a:r>
              <a:rPr lang="en-US" sz="1600" dirty="0" smtClean="0">
                <a:cs typeface="Times New Roman" panose="02020603050405020304" pitchFamily="18" charset="0"/>
              </a:rPr>
              <a:t>. </a:t>
            </a:r>
            <a:r>
              <a:rPr lang="en-US" sz="1600" dirty="0" err="1" smtClean="0">
                <a:cs typeface="Times New Roman" panose="02020603050405020304" pitchFamily="18" charset="0"/>
              </a:rPr>
              <a:t>Nakit</a:t>
            </a:r>
            <a:r>
              <a:rPr lang="en-US" sz="1600" dirty="0" smtClean="0">
                <a:cs typeface="Times New Roman" panose="02020603050405020304" pitchFamily="18" charset="0"/>
              </a:rPr>
              <a:t>, </a:t>
            </a:r>
            <a:r>
              <a:rPr lang="en-US" sz="1600" dirty="0" err="1" smtClean="0">
                <a:cs typeface="Times New Roman" panose="02020603050405020304" pitchFamily="18" charset="0"/>
              </a:rPr>
              <a:t>ülkedeki</a:t>
            </a:r>
            <a:r>
              <a:rPr lang="en-US" sz="1600" dirty="0" smtClean="0">
                <a:cs typeface="Times New Roman" panose="02020603050405020304" pitchFamily="18" charset="0"/>
              </a:rPr>
              <a:t> </a:t>
            </a:r>
            <a:r>
              <a:rPr lang="en-US" sz="1600" dirty="0" err="1" smtClean="0">
                <a:cs typeface="Times New Roman" panose="02020603050405020304" pitchFamily="18" charset="0"/>
              </a:rPr>
              <a:t>en</a:t>
            </a:r>
            <a:r>
              <a:rPr lang="en-US" sz="1600" dirty="0" smtClean="0">
                <a:cs typeface="Times New Roman" panose="02020603050405020304" pitchFamily="18" charset="0"/>
              </a:rPr>
              <a:t> </a:t>
            </a:r>
            <a:r>
              <a:rPr lang="en-US" sz="1600" dirty="0" err="1" smtClean="0">
                <a:cs typeface="Times New Roman" panose="02020603050405020304" pitchFamily="18" charset="0"/>
              </a:rPr>
              <a:t>yaygın</a:t>
            </a:r>
            <a:r>
              <a:rPr lang="en-US" sz="1600" dirty="0" smtClean="0">
                <a:cs typeface="Times New Roman" panose="02020603050405020304" pitchFamily="18" charset="0"/>
              </a:rPr>
              <a:t> </a:t>
            </a:r>
            <a:r>
              <a:rPr lang="en-US" sz="1600" dirty="0" err="1" smtClean="0">
                <a:cs typeface="Times New Roman" panose="02020603050405020304" pitchFamily="18" charset="0"/>
              </a:rPr>
              <a:t>ödeme</a:t>
            </a:r>
            <a:r>
              <a:rPr lang="en-US" sz="1600" dirty="0" smtClean="0">
                <a:cs typeface="Times New Roman" panose="02020603050405020304" pitchFamily="18" charset="0"/>
              </a:rPr>
              <a:t> </a:t>
            </a:r>
            <a:r>
              <a:rPr lang="en-US" sz="1600" dirty="0" err="1" smtClean="0">
                <a:cs typeface="Times New Roman" panose="02020603050405020304" pitchFamily="18" charset="0"/>
              </a:rPr>
              <a:t>yöntemidir</a:t>
            </a:r>
            <a:r>
              <a:rPr lang="en-US" sz="1600" dirty="0" smtClean="0">
                <a:cs typeface="Times New Roman" panose="02020603050405020304" pitchFamily="18" charset="0"/>
              </a:rPr>
              <a:t> </a:t>
            </a:r>
            <a:r>
              <a:rPr lang="en-US" sz="1600" dirty="0" err="1" smtClean="0">
                <a:cs typeface="Times New Roman" panose="02020603050405020304" pitchFamily="18" charset="0"/>
              </a:rPr>
              <a:t>ve</a:t>
            </a:r>
            <a:r>
              <a:rPr lang="en-US" sz="1600" dirty="0" smtClean="0">
                <a:cs typeface="Times New Roman" panose="02020603050405020304" pitchFamily="18" charset="0"/>
              </a:rPr>
              <a:t> </a:t>
            </a:r>
            <a:r>
              <a:rPr lang="en-US" sz="1600" dirty="0" err="1" smtClean="0">
                <a:cs typeface="Times New Roman" panose="02020603050405020304" pitchFamily="18" charset="0"/>
              </a:rPr>
              <a:t>tüketiciler</a:t>
            </a:r>
            <a:r>
              <a:rPr lang="en-US" sz="1600" dirty="0" smtClean="0">
                <a:cs typeface="Times New Roman" panose="02020603050405020304" pitchFamily="18" charset="0"/>
              </a:rPr>
              <a:t> online </a:t>
            </a:r>
            <a:r>
              <a:rPr lang="en-US" sz="1600" dirty="0" err="1" smtClean="0">
                <a:cs typeface="Times New Roman" panose="02020603050405020304" pitchFamily="18" charset="0"/>
              </a:rPr>
              <a:t>alışverişlerde</a:t>
            </a:r>
            <a:r>
              <a:rPr lang="en-US" sz="1600" dirty="0" smtClean="0">
                <a:cs typeface="Times New Roman" panose="02020603050405020304" pitchFamily="18" charset="0"/>
              </a:rPr>
              <a:t> </a:t>
            </a:r>
            <a:r>
              <a:rPr lang="en-US" sz="1600" dirty="0" err="1" smtClean="0">
                <a:cs typeface="Times New Roman" panose="02020603050405020304" pitchFamily="18" charset="0"/>
              </a:rPr>
              <a:t>teslimat</a:t>
            </a:r>
            <a:r>
              <a:rPr lang="en-US" sz="1600" dirty="0" smtClean="0">
                <a:cs typeface="Times New Roman" panose="02020603050405020304" pitchFamily="18" charset="0"/>
              </a:rPr>
              <a:t> </a:t>
            </a:r>
            <a:r>
              <a:rPr lang="en-US" sz="1600" dirty="0" err="1" smtClean="0">
                <a:cs typeface="Times New Roman" panose="02020603050405020304" pitchFamily="18" charset="0"/>
              </a:rPr>
              <a:t>esnasında</a:t>
            </a:r>
            <a:r>
              <a:rPr lang="en-US" sz="1600" dirty="0" smtClean="0">
                <a:cs typeface="Times New Roman" panose="02020603050405020304" pitchFamily="18" charset="0"/>
              </a:rPr>
              <a:t> </a:t>
            </a:r>
            <a:r>
              <a:rPr lang="en-US" sz="1600" dirty="0" err="1" smtClean="0">
                <a:cs typeface="Times New Roman" panose="02020603050405020304" pitchFamily="18" charset="0"/>
              </a:rPr>
              <a:t>ödeme</a:t>
            </a:r>
            <a:r>
              <a:rPr lang="en-US" sz="1600" dirty="0" smtClean="0">
                <a:cs typeface="Times New Roman" panose="02020603050405020304" pitchFamily="18" charset="0"/>
              </a:rPr>
              <a:t> </a:t>
            </a:r>
            <a:r>
              <a:rPr lang="en-US" sz="1600" dirty="0" err="1" smtClean="0">
                <a:cs typeface="Times New Roman" panose="02020603050405020304" pitchFamily="18" charset="0"/>
              </a:rPr>
              <a:t>yapabilmektedirler</a:t>
            </a:r>
            <a:r>
              <a:rPr lang="en-US" sz="1600" dirty="0" smtClean="0">
                <a:cs typeface="Times New Roman" panose="02020603050405020304" pitchFamily="18" charset="0"/>
              </a:rPr>
              <a:t>. Samsung </a:t>
            </a:r>
            <a:r>
              <a:rPr lang="en-US" sz="1600" dirty="0" err="1" smtClean="0">
                <a:cs typeface="Times New Roman" panose="02020603050405020304" pitchFamily="18" charset="0"/>
              </a:rPr>
              <a:t>gibi</a:t>
            </a:r>
            <a:r>
              <a:rPr lang="en-US" sz="1600" dirty="0" smtClean="0">
                <a:cs typeface="Times New Roman" panose="02020603050405020304" pitchFamily="18" charset="0"/>
              </a:rPr>
              <a:t> </a:t>
            </a:r>
            <a:r>
              <a:rPr lang="en-US" sz="1600" dirty="0" err="1" smtClean="0">
                <a:cs typeface="Times New Roman" panose="02020603050405020304" pitchFamily="18" charset="0"/>
              </a:rPr>
              <a:t>büyük</a:t>
            </a:r>
            <a:r>
              <a:rPr lang="en-US" sz="1600" dirty="0" smtClean="0">
                <a:cs typeface="Times New Roman" panose="02020603050405020304" pitchFamily="18" charset="0"/>
              </a:rPr>
              <a:t> </a:t>
            </a:r>
            <a:r>
              <a:rPr lang="en-US" sz="1600" dirty="0" err="1" smtClean="0">
                <a:cs typeface="Times New Roman" panose="02020603050405020304" pitchFamily="18" charset="0"/>
              </a:rPr>
              <a:t>markalar</a:t>
            </a:r>
            <a:r>
              <a:rPr lang="en-US" sz="1600" dirty="0" smtClean="0">
                <a:cs typeface="Times New Roman" panose="02020603050405020304" pitchFamily="18" charset="0"/>
              </a:rPr>
              <a:t> bile </a:t>
            </a:r>
            <a:r>
              <a:rPr lang="en-US" sz="1600" dirty="0" err="1" smtClean="0">
                <a:cs typeface="Times New Roman" panose="02020603050405020304" pitchFamily="18" charset="0"/>
              </a:rPr>
              <a:t>ürün</a:t>
            </a:r>
            <a:r>
              <a:rPr lang="en-US" sz="1600" dirty="0" smtClean="0">
                <a:cs typeface="Times New Roman" panose="02020603050405020304" pitchFamily="18" charset="0"/>
              </a:rPr>
              <a:t> </a:t>
            </a:r>
            <a:r>
              <a:rPr lang="en-US" sz="1600" dirty="0" err="1" smtClean="0">
                <a:cs typeface="Times New Roman" panose="02020603050405020304" pitchFamily="18" charset="0"/>
              </a:rPr>
              <a:t>satışlarını</a:t>
            </a:r>
            <a:r>
              <a:rPr lang="en-US" sz="1600" dirty="0" smtClean="0">
                <a:cs typeface="Times New Roman" panose="02020603050405020304" pitchFamily="18" charset="0"/>
              </a:rPr>
              <a:t> </a:t>
            </a:r>
            <a:r>
              <a:rPr lang="en-US" sz="1600" dirty="0" err="1" smtClean="0">
                <a:cs typeface="Times New Roman" panose="02020603050405020304" pitchFamily="18" charset="0"/>
              </a:rPr>
              <a:t>bu</a:t>
            </a:r>
            <a:r>
              <a:rPr lang="en-US" sz="1600" dirty="0" smtClean="0">
                <a:cs typeface="Times New Roman" panose="02020603050405020304" pitchFamily="18" charset="0"/>
              </a:rPr>
              <a:t> </a:t>
            </a:r>
            <a:r>
              <a:rPr lang="en-US" sz="1600" dirty="0" err="1" smtClean="0">
                <a:cs typeface="Times New Roman" panose="02020603050405020304" pitchFamily="18" charset="0"/>
              </a:rPr>
              <a:t>yöntemle</a:t>
            </a:r>
            <a:r>
              <a:rPr lang="en-US" sz="1600" dirty="0" smtClean="0">
                <a:cs typeface="Times New Roman" panose="02020603050405020304" pitchFamily="18" charset="0"/>
              </a:rPr>
              <a:t> </a:t>
            </a:r>
            <a:r>
              <a:rPr lang="en-US" sz="1600" dirty="0" err="1" smtClean="0">
                <a:cs typeface="Times New Roman" panose="02020603050405020304" pitchFamily="18" charset="0"/>
              </a:rPr>
              <a:t>yapabilmektedirler</a:t>
            </a:r>
            <a:r>
              <a:rPr lang="en-US" sz="1600" dirty="0" smtClean="0">
                <a:cs typeface="Times New Roman" panose="02020603050405020304" pitchFamily="18" charset="0"/>
              </a:rPr>
              <a:t>. </a:t>
            </a:r>
            <a:r>
              <a:rPr lang="en-US" sz="1600" dirty="0" err="1" smtClean="0">
                <a:cs typeface="Times New Roman" panose="02020603050405020304" pitchFamily="18" charset="0"/>
              </a:rPr>
              <a:t>Kredi</a:t>
            </a:r>
            <a:r>
              <a:rPr lang="en-US" sz="1600" dirty="0" smtClean="0">
                <a:cs typeface="Times New Roman" panose="02020603050405020304" pitchFamily="18" charset="0"/>
              </a:rPr>
              <a:t> </a:t>
            </a:r>
            <a:r>
              <a:rPr lang="en-US" sz="1600" dirty="0" err="1" smtClean="0">
                <a:cs typeface="Times New Roman" panose="02020603050405020304" pitchFamily="18" charset="0"/>
              </a:rPr>
              <a:t>kartı</a:t>
            </a:r>
            <a:r>
              <a:rPr lang="en-US" sz="1600" dirty="0" smtClean="0">
                <a:cs typeface="Times New Roman" panose="02020603050405020304" pitchFamily="18" charset="0"/>
              </a:rPr>
              <a:t> </a:t>
            </a:r>
            <a:r>
              <a:rPr lang="en-US" sz="1600" dirty="0" err="1" smtClean="0">
                <a:cs typeface="Times New Roman" panose="02020603050405020304" pitchFamily="18" charset="0"/>
              </a:rPr>
              <a:t>daha</a:t>
            </a:r>
            <a:r>
              <a:rPr lang="en-US" sz="1600" dirty="0" smtClean="0">
                <a:cs typeface="Times New Roman" panose="02020603050405020304" pitchFamily="18" charset="0"/>
              </a:rPr>
              <a:t> </a:t>
            </a:r>
            <a:r>
              <a:rPr lang="en-US" sz="1600" dirty="0" err="1" smtClean="0">
                <a:cs typeface="Times New Roman" panose="02020603050405020304" pitchFamily="18" charset="0"/>
              </a:rPr>
              <a:t>çok</a:t>
            </a:r>
            <a:r>
              <a:rPr lang="en-US" sz="1600" dirty="0" smtClean="0">
                <a:cs typeface="Times New Roman" panose="02020603050405020304" pitchFamily="18" charset="0"/>
              </a:rPr>
              <a:t> </a:t>
            </a:r>
            <a:r>
              <a:rPr lang="en-US" sz="1600" dirty="0" err="1" smtClean="0">
                <a:cs typeface="Times New Roman" panose="02020603050405020304" pitchFamily="18" charset="0"/>
              </a:rPr>
              <a:t>taksitli</a:t>
            </a:r>
            <a:r>
              <a:rPr lang="en-US" sz="1600" dirty="0" smtClean="0">
                <a:cs typeface="Times New Roman" panose="02020603050405020304" pitchFamily="18" charset="0"/>
              </a:rPr>
              <a:t> </a:t>
            </a:r>
            <a:r>
              <a:rPr lang="en-US" sz="1600" dirty="0" err="1" smtClean="0">
                <a:cs typeface="Times New Roman" panose="02020603050405020304" pitchFamily="18" charset="0"/>
              </a:rPr>
              <a:t>alışveriş</a:t>
            </a:r>
            <a:r>
              <a:rPr lang="en-US" sz="1600" dirty="0" smtClean="0">
                <a:cs typeface="Times New Roman" panose="02020603050405020304" pitchFamily="18" charset="0"/>
              </a:rPr>
              <a:t> </a:t>
            </a:r>
            <a:r>
              <a:rPr lang="en-US" sz="1600" dirty="0" err="1" smtClean="0">
                <a:cs typeface="Times New Roman" panose="02020603050405020304" pitchFamily="18" charset="0"/>
              </a:rPr>
              <a:t>yapmak</a:t>
            </a:r>
            <a:r>
              <a:rPr lang="en-US" sz="1600" dirty="0" smtClean="0">
                <a:cs typeface="Times New Roman" panose="02020603050405020304" pitchFamily="18" charset="0"/>
              </a:rPr>
              <a:t> </a:t>
            </a:r>
            <a:r>
              <a:rPr lang="en-US" sz="1600" dirty="0" err="1" smtClean="0">
                <a:cs typeface="Times New Roman" panose="02020603050405020304" pitchFamily="18" charset="0"/>
              </a:rPr>
              <a:t>isteyen</a:t>
            </a:r>
            <a:r>
              <a:rPr lang="en-US" sz="1600" dirty="0" smtClean="0">
                <a:cs typeface="Times New Roman" panose="02020603050405020304" pitchFamily="18" charset="0"/>
              </a:rPr>
              <a:t> </a:t>
            </a:r>
            <a:r>
              <a:rPr lang="en-US" sz="1600" dirty="0" err="1" smtClean="0">
                <a:cs typeface="Times New Roman" panose="02020603050405020304" pitchFamily="18" charset="0"/>
              </a:rPr>
              <a:t>tüketiciler</a:t>
            </a:r>
            <a:r>
              <a:rPr lang="en-US" sz="1600" dirty="0" smtClean="0">
                <a:cs typeface="Times New Roman" panose="02020603050405020304" pitchFamily="18" charset="0"/>
              </a:rPr>
              <a:t> </a:t>
            </a:r>
            <a:r>
              <a:rPr lang="en-US" sz="1600" dirty="0" err="1" smtClean="0">
                <a:cs typeface="Times New Roman" panose="02020603050405020304" pitchFamily="18" charset="0"/>
              </a:rPr>
              <a:t>arasında</a:t>
            </a:r>
            <a:r>
              <a:rPr lang="en-US" sz="1600" dirty="0" smtClean="0">
                <a:cs typeface="Times New Roman" panose="02020603050405020304" pitchFamily="18" charset="0"/>
              </a:rPr>
              <a:t> </a:t>
            </a:r>
            <a:r>
              <a:rPr lang="en-US" sz="1600" dirty="0" err="1" smtClean="0">
                <a:cs typeface="Times New Roman" panose="02020603050405020304" pitchFamily="18" charset="0"/>
              </a:rPr>
              <a:t>yaygındır</a:t>
            </a:r>
            <a:r>
              <a:rPr lang="en-US" sz="1600" dirty="0" smtClean="0">
                <a:cs typeface="Times New Roman" panose="02020603050405020304" pitchFamily="18" charset="0"/>
              </a:rPr>
              <a:t>. </a:t>
            </a:r>
            <a:r>
              <a:rPr lang="en-US" sz="1600" dirty="0" err="1" smtClean="0">
                <a:cs typeface="Times New Roman" panose="02020603050405020304" pitchFamily="18" charset="0"/>
              </a:rPr>
              <a:t>Devlet</a:t>
            </a:r>
            <a:r>
              <a:rPr lang="en-US" sz="1600" dirty="0" smtClean="0">
                <a:cs typeface="Times New Roman" panose="02020603050405020304" pitchFamily="18" charset="0"/>
              </a:rPr>
              <a:t>, </a:t>
            </a:r>
            <a:r>
              <a:rPr lang="en-US" sz="1600" dirty="0" err="1" smtClean="0">
                <a:cs typeface="Times New Roman" panose="02020603050405020304" pitchFamily="18" charset="0"/>
              </a:rPr>
              <a:t>özel</a:t>
            </a:r>
            <a:r>
              <a:rPr lang="en-US" sz="1600" dirty="0" smtClean="0">
                <a:cs typeface="Times New Roman" panose="02020603050405020304" pitchFamily="18" charset="0"/>
              </a:rPr>
              <a:t> </a:t>
            </a:r>
            <a:r>
              <a:rPr lang="en-US" sz="1600" dirty="0" err="1" smtClean="0">
                <a:cs typeface="Times New Roman" panose="02020603050405020304" pitchFamily="18" charset="0"/>
              </a:rPr>
              <a:t>ve</a:t>
            </a:r>
            <a:r>
              <a:rPr lang="en-US" sz="1600" dirty="0" smtClean="0">
                <a:cs typeface="Times New Roman" panose="02020603050405020304" pitchFamily="18" charset="0"/>
              </a:rPr>
              <a:t> </a:t>
            </a:r>
            <a:r>
              <a:rPr lang="en-US" sz="1600" dirty="0" err="1" smtClean="0">
                <a:cs typeface="Times New Roman" panose="02020603050405020304" pitchFamily="18" charset="0"/>
              </a:rPr>
              <a:t>yabancı</a:t>
            </a:r>
            <a:r>
              <a:rPr lang="en-US" sz="1600" dirty="0" smtClean="0">
                <a:cs typeface="Times New Roman" panose="02020603050405020304" pitchFamily="18" charset="0"/>
              </a:rPr>
              <a:t> </a:t>
            </a:r>
            <a:r>
              <a:rPr lang="en-US" sz="1600" dirty="0" err="1" smtClean="0">
                <a:cs typeface="Times New Roman" panose="02020603050405020304" pitchFamily="18" charset="0"/>
              </a:rPr>
              <a:t>bankalar</a:t>
            </a:r>
            <a:r>
              <a:rPr lang="en-US" sz="1600" dirty="0" smtClean="0">
                <a:cs typeface="Times New Roman" panose="02020603050405020304" pitchFamily="18" charset="0"/>
              </a:rPr>
              <a:t> </a:t>
            </a:r>
            <a:r>
              <a:rPr lang="en-US" sz="1600" dirty="0" err="1" smtClean="0">
                <a:cs typeface="Times New Roman" panose="02020603050405020304" pitchFamily="18" charset="0"/>
              </a:rPr>
              <a:t>olmak</a:t>
            </a:r>
            <a:r>
              <a:rPr lang="en-US" sz="1600" dirty="0" smtClean="0">
                <a:cs typeface="Times New Roman" panose="02020603050405020304" pitchFamily="18" charset="0"/>
              </a:rPr>
              <a:t> </a:t>
            </a:r>
            <a:r>
              <a:rPr lang="en-US" sz="1600" dirty="0" err="1" smtClean="0">
                <a:cs typeface="Times New Roman" panose="02020603050405020304" pitchFamily="18" charset="0"/>
              </a:rPr>
              <a:t>üzere</a:t>
            </a:r>
            <a:r>
              <a:rPr lang="en-US" sz="1600" dirty="0" smtClean="0">
                <a:cs typeface="Times New Roman" panose="02020603050405020304" pitchFamily="18" charset="0"/>
              </a:rPr>
              <a:t> </a:t>
            </a:r>
            <a:r>
              <a:rPr lang="en-US" sz="1600" dirty="0" err="1" smtClean="0">
                <a:cs typeface="Times New Roman" panose="02020603050405020304" pitchFamily="18" charset="0"/>
              </a:rPr>
              <a:t>toplam</a:t>
            </a:r>
            <a:r>
              <a:rPr lang="en-US" sz="1600" dirty="0" smtClean="0">
                <a:cs typeface="Times New Roman" panose="02020603050405020304" pitchFamily="18" charset="0"/>
              </a:rPr>
              <a:t> 57 </a:t>
            </a:r>
            <a:r>
              <a:rPr lang="en-US" sz="1600" dirty="0" err="1" smtClean="0">
                <a:cs typeface="Times New Roman" panose="02020603050405020304" pitchFamily="18" charset="0"/>
              </a:rPr>
              <a:t>ticari</a:t>
            </a:r>
            <a:r>
              <a:rPr lang="en-US" sz="1600" dirty="0" smtClean="0">
                <a:cs typeface="Times New Roman" panose="02020603050405020304" pitchFamily="18" charset="0"/>
              </a:rPr>
              <a:t> </a:t>
            </a:r>
            <a:r>
              <a:rPr lang="en-US" sz="1600" dirty="0" err="1" smtClean="0">
                <a:cs typeface="Times New Roman" panose="02020603050405020304" pitchFamily="18" charset="0"/>
              </a:rPr>
              <a:t>banka</a:t>
            </a:r>
            <a:r>
              <a:rPr lang="en-US" sz="1600" dirty="0" smtClean="0">
                <a:cs typeface="Times New Roman" panose="02020603050405020304" pitchFamily="18" charset="0"/>
              </a:rPr>
              <a:t> </a:t>
            </a:r>
            <a:r>
              <a:rPr lang="en-US" sz="1600" dirty="0" err="1" smtClean="0">
                <a:cs typeface="Times New Roman" panose="02020603050405020304" pitchFamily="18" charset="0"/>
              </a:rPr>
              <a:t>bulunmakta</a:t>
            </a:r>
            <a:r>
              <a:rPr lang="en-US" sz="1600" dirty="0" smtClean="0">
                <a:cs typeface="Times New Roman" panose="02020603050405020304" pitchFamily="18" charset="0"/>
              </a:rPr>
              <a:t> </a:t>
            </a:r>
            <a:r>
              <a:rPr lang="en-US" sz="1600" dirty="0" err="1" smtClean="0">
                <a:cs typeface="Times New Roman" panose="02020603050405020304" pitchFamily="18" charset="0"/>
              </a:rPr>
              <a:t>olup</a:t>
            </a:r>
            <a:r>
              <a:rPr lang="en-US" sz="1600" dirty="0" smtClean="0">
                <a:cs typeface="Times New Roman" panose="02020603050405020304" pitchFamily="18" charset="0"/>
              </a:rPr>
              <a:t> </a:t>
            </a:r>
            <a:r>
              <a:rPr lang="en-US" sz="1600" dirty="0" err="1" smtClean="0">
                <a:cs typeface="Times New Roman" panose="02020603050405020304" pitchFamily="18" charset="0"/>
              </a:rPr>
              <a:t>tüm</a:t>
            </a:r>
            <a:r>
              <a:rPr lang="en-US" sz="1600" dirty="0" smtClean="0">
                <a:cs typeface="Times New Roman" panose="02020603050405020304" pitchFamily="18" charset="0"/>
              </a:rPr>
              <a:t> </a:t>
            </a:r>
            <a:r>
              <a:rPr lang="en-US" sz="1600" dirty="0" err="1" smtClean="0">
                <a:cs typeface="Times New Roman" panose="02020603050405020304" pitchFamily="18" charset="0"/>
              </a:rPr>
              <a:t>bu</a:t>
            </a:r>
            <a:r>
              <a:rPr lang="en-US" sz="1600" dirty="0" smtClean="0">
                <a:cs typeface="Times New Roman" panose="02020603050405020304" pitchFamily="18" charset="0"/>
              </a:rPr>
              <a:t> </a:t>
            </a:r>
            <a:r>
              <a:rPr lang="en-US" sz="1600" dirty="0" err="1" smtClean="0">
                <a:cs typeface="Times New Roman" panose="02020603050405020304" pitchFamily="18" charset="0"/>
              </a:rPr>
              <a:t>bankaların</a:t>
            </a:r>
            <a:r>
              <a:rPr lang="en-US" sz="1600" dirty="0" smtClean="0">
                <a:cs typeface="Times New Roman" panose="02020603050405020304" pitchFamily="18" charset="0"/>
              </a:rPr>
              <a:t> </a:t>
            </a:r>
            <a:r>
              <a:rPr lang="en-US" sz="1600" dirty="0" err="1" smtClean="0">
                <a:cs typeface="Times New Roman" panose="02020603050405020304" pitchFamily="18" charset="0"/>
              </a:rPr>
              <a:t>kredi</a:t>
            </a:r>
            <a:r>
              <a:rPr lang="en-US" sz="1600" dirty="0" smtClean="0">
                <a:cs typeface="Times New Roman" panose="02020603050405020304" pitchFamily="18" charset="0"/>
              </a:rPr>
              <a:t> </a:t>
            </a:r>
            <a:r>
              <a:rPr lang="en-US" sz="1600" dirty="0" err="1" smtClean="0">
                <a:cs typeface="Times New Roman" panose="02020603050405020304" pitchFamily="18" charset="0"/>
              </a:rPr>
              <a:t>kartı</a:t>
            </a:r>
            <a:r>
              <a:rPr lang="en-US" sz="1600" dirty="0" smtClean="0">
                <a:cs typeface="Times New Roman" panose="02020603050405020304" pitchFamily="18" charset="0"/>
              </a:rPr>
              <a:t> </a:t>
            </a:r>
            <a:r>
              <a:rPr lang="en-US" sz="1600" dirty="0" err="1" smtClean="0">
                <a:cs typeface="Times New Roman" panose="02020603050405020304" pitchFamily="18" charset="0"/>
              </a:rPr>
              <a:t>hizmeti</a:t>
            </a:r>
            <a:r>
              <a:rPr lang="en-US" sz="1600" dirty="0" smtClean="0">
                <a:cs typeface="Times New Roman" panose="02020603050405020304" pitchFamily="18" charset="0"/>
              </a:rPr>
              <a:t> </a:t>
            </a:r>
            <a:r>
              <a:rPr lang="en-US" sz="1600" dirty="0" err="1" smtClean="0">
                <a:cs typeface="Times New Roman" panose="02020603050405020304" pitchFamily="18" charset="0"/>
              </a:rPr>
              <a:t>sunduğu</a:t>
            </a:r>
            <a:r>
              <a:rPr lang="en-US" sz="1600" dirty="0" smtClean="0">
                <a:cs typeface="Times New Roman" panose="02020603050405020304" pitchFamily="18" charset="0"/>
              </a:rPr>
              <a:t> </a:t>
            </a:r>
            <a:r>
              <a:rPr lang="en-US" sz="1600" dirty="0" err="1" smtClean="0">
                <a:cs typeface="Times New Roman" panose="02020603050405020304" pitchFamily="18" charset="0"/>
              </a:rPr>
              <a:t>göz</a:t>
            </a:r>
            <a:r>
              <a:rPr lang="en-US" sz="1600" dirty="0" smtClean="0">
                <a:cs typeface="Times New Roman" panose="02020603050405020304" pitchFamily="18" charset="0"/>
              </a:rPr>
              <a:t> </a:t>
            </a:r>
            <a:r>
              <a:rPr lang="en-US" sz="1600" dirty="0" err="1" smtClean="0">
                <a:cs typeface="Times New Roman" panose="02020603050405020304" pitchFamily="18" charset="0"/>
              </a:rPr>
              <a:t>önüne</a:t>
            </a:r>
            <a:r>
              <a:rPr lang="en-US" sz="1600" dirty="0" smtClean="0">
                <a:cs typeface="Times New Roman" panose="02020603050405020304" pitchFamily="18" charset="0"/>
              </a:rPr>
              <a:t> </a:t>
            </a:r>
            <a:r>
              <a:rPr lang="en-US" sz="1600" dirty="0" err="1" smtClean="0">
                <a:cs typeface="Times New Roman" panose="02020603050405020304" pitchFamily="18" charset="0"/>
              </a:rPr>
              <a:t>alındığında</a:t>
            </a:r>
            <a:r>
              <a:rPr lang="en-US" sz="1600" dirty="0" smtClean="0">
                <a:cs typeface="Times New Roman" panose="02020603050405020304" pitchFamily="18" charset="0"/>
              </a:rPr>
              <a:t> </a:t>
            </a:r>
            <a:r>
              <a:rPr lang="en-US" sz="1600" dirty="0" err="1" smtClean="0">
                <a:cs typeface="Times New Roman" panose="02020603050405020304" pitchFamily="18" charset="0"/>
              </a:rPr>
              <a:t>kredi</a:t>
            </a:r>
            <a:r>
              <a:rPr lang="en-US" sz="1600" dirty="0" smtClean="0">
                <a:cs typeface="Times New Roman" panose="02020603050405020304" pitchFamily="18" charset="0"/>
              </a:rPr>
              <a:t> </a:t>
            </a:r>
            <a:r>
              <a:rPr lang="en-US" sz="1600" dirty="0" err="1" smtClean="0">
                <a:cs typeface="Times New Roman" panose="02020603050405020304" pitchFamily="18" charset="0"/>
              </a:rPr>
              <a:t>kartı</a:t>
            </a:r>
            <a:r>
              <a:rPr lang="en-US" sz="1600" dirty="0" smtClean="0">
                <a:cs typeface="Times New Roman" panose="02020603050405020304" pitchFamily="18" charset="0"/>
              </a:rPr>
              <a:t> </a:t>
            </a:r>
            <a:r>
              <a:rPr lang="en-US" sz="1600" dirty="0" err="1" smtClean="0">
                <a:cs typeface="Times New Roman" panose="02020603050405020304" pitchFamily="18" charset="0"/>
              </a:rPr>
              <a:t>kullanımının</a:t>
            </a:r>
            <a:r>
              <a:rPr lang="en-US" sz="1600" dirty="0" smtClean="0">
                <a:cs typeface="Times New Roman" panose="02020603050405020304" pitchFamily="18" charset="0"/>
              </a:rPr>
              <a:t> </a:t>
            </a:r>
            <a:r>
              <a:rPr lang="en-US" sz="1600" dirty="0" err="1" smtClean="0">
                <a:cs typeface="Times New Roman" panose="02020603050405020304" pitchFamily="18" charset="0"/>
              </a:rPr>
              <a:t>gelecekte</a:t>
            </a:r>
            <a:r>
              <a:rPr lang="en-US" sz="1600" dirty="0" smtClean="0">
                <a:cs typeface="Times New Roman" panose="02020603050405020304" pitchFamily="18" charset="0"/>
              </a:rPr>
              <a:t> </a:t>
            </a:r>
            <a:r>
              <a:rPr lang="en-US" sz="1600" dirty="0" err="1" smtClean="0">
                <a:cs typeface="Times New Roman" panose="02020603050405020304" pitchFamily="18" charset="0"/>
              </a:rPr>
              <a:t>artış</a:t>
            </a:r>
            <a:r>
              <a:rPr lang="en-US" sz="1600" dirty="0" smtClean="0">
                <a:cs typeface="Times New Roman" panose="02020603050405020304" pitchFamily="18" charset="0"/>
              </a:rPr>
              <a:t> </a:t>
            </a:r>
            <a:r>
              <a:rPr lang="en-US" sz="1600" dirty="0" err="1" smtClean="0">
                <a:cs typeface="Times New Roman" panose="02020603050405020304" pitchFamily="18" charset="0"/>
              </a:rPr>
              <a:t>göstermesi</a:t>
            </a:r>
            <a:r>
              <a:rPr lang="en-US" sz="1600" dirty="0" smtClean="0">
                <a:cs typeface="Times New Roman" panose="02020603050405020304" pitchFamily="18" charset="0"/>
              </a:rPr>
              <a:t> </a:t>
            </a:r>
            <a:r>
              <a:rPr lang="en-US" sz="1600" dirty="0" err="1" smtClean="0">
                <a:cs typeface="Times New Roman" panose="02020603050405020304" pitchFamily="18" charset="0"/>
              </a:rPr>
              <a:t>beklenmektedir</a:t>
            </a:r>
            <a:r>
              <a:rPr lang="en-US" sz="1600" dirty="0" smtClean="0">
                <a:cs typeface="Times New Roman" panose="02020603050405020304" pitchFamily="18" charset="0"/>
              </a:rPr>
              <a:t>. </a:t>
            </a:r>
          </a:p>
          <a:p>
            <a:pPr marL="0" indent="0">
              <a:buNone/>
            </a:pPr>
            <a:endParaRPr lang="en-US" sz="1600" dirty="0" smtClean="0">
              <a:cs typeface="Times New Roman" panose="02020603050405020304" pitchFamily="18" charset="0"/>
            </a:endParaRPr>
          </a:p>
          <a:p>
            <a:pPr marL="0" indent="0">
              <a:buNone/>
            </a:pPr>
            <a:r>
              <a:rPr lang="en-US" sz="1600" dirty="0" err="1" smtClean="0">
                <a:cs typeface="Times New Roman" panose="02020603050405020304" pitchFamily="18" charset="0"/>
              </a:rPr>
              <a:t>Şehir</a:t>
            </a:r>
            <a:r>
              <a:rPr lang="en-US" sz="1600" dirty="0" smtClean="0">
                <a:cs typeface="Times New Roman" panose="02020603050405020304" pitchFamily="18" charset="0"/>
              </a:rPr>
              <a:t> </a:t>
            </a:r>
            <a:r>
              <a:rPr lang="en-US" sz="1600" dirty="0" err="1" smtClean="0">
                <a:cs typeface="Times New Roman" panose="02020603050405020304" pitchFamily="18" charset="0"/>
              </a:rPr>
              <a:t>içindeki</a:t>
            </a:r>
            <a:r>
              <a:rPr lang="en-US" sz="1600" dirty="0" smtClean="0">
                <a:cs typeface="Times New Roman" panose="02020603050405020304" pitchFamily="18" charset="0"/>
              </a:rPr>
              <a:t> supermarket </a:t>
            </a:r>
            <a:r>
              <a:rPr lang="en-US" sz="1600" dirty="0" err="1" smtClean="0">
                <a:cs typeface="Times New Roman" panose="02020603050405020304" pitchFamily="18" charset="0"/>
              </a:rPr>
              <a:t>ve</a:t>
            </a:r>
            <a:r>
              <a:rPr lang="en-US" sz="1600" dirty="0" smtClean="0">
                <a:cs typeface="Times New Roman" panose="02020603050405020304" pitchFamily="18" charset="0"/>
              </a:rPr>
              <a:t> </a:t>
            </a:r>
            <a:r>
              <a:rPr lang="en-US" sz="1600" dirty="0" err="1" smtClean="0">
                <a:cs typeface="Times New Roman" panose="02020603050405020304" pitchFamily="18" charset="0"/>
              </a:rPr>
              <a:t>mağazalarda</a:t>
            </a:r>
            <a:r>
              <a:rPr lang="en-US" sz="1600" dirty="0" smtClean="0">
                <a:cs typeface="Times New Roman" panose="02020603050405020304" pitchFamily="18" charset="0"/>
              </a:rPr>
              <a:t> </a:t>
            </a:r>
            <a:r>
              <a:rPr lang="en-US" sz="1600" dirty="0" err="1" smtClean="0">
                <a:cs typeface="Times New Roman" panose="02020603050405020304" pitchFamily="18" charset="0"/>
              </a:rPr>
              <a:t>genellikle</a:t>
            </a:r>
            <a:r>
              <a:rPr lang="en-US" sz="1600" dirty="0" smtClean="0">
                <a:cs typeface="Times New Roman" panose="02020603050405020304" pitchFamily="18" charset="0"/>
              </a:rPr>
              <a:t> </a:t>
            </a:r>
            <a:r>
              <a:rPr lang="en-US" sz="1600" dirty="0" err="1" smtClean="0">
                <a:cs typeface="Times New Roman" panose="02020603050405020304" pitchFamily="18" charset="0"/>
              </a:rPr>
              <a:t>kredi</a:t>
            </a:r>
            <a:r>
              <a:rPr lang="en-US" sz="1600" dirty="0" smtClean="0">
                <a:cs typeface="Times New Roman" panose="02020603050405020304" pitchFamily="18" charset="0"/>
              </a:rPr>
              <a:t> </a:t>
            </a:r>
            <a:r>
              <a:rPr lang="en-US" sz="1600" dirty="0" err="1" smtClean="0">
                <a:cs typeface="Times New Roman" panose="02020603050405020304" pitchFamily="18" charset="0"/>
              </a:rPr>
              <a:t>kartı</a:t>
            </a:r>
            <a:r>
              <a:rPr lang="en-US" sz="1600" dirty="0" smtClean="0">
                <a:cs typeface="Times New Roman" panose="02020603050405020304" pitchFamily="18" charset="0"/>
              </a:rPr>
              <a:t> </a:t>
            </a:r>
            <a:r>
              <a:rPr lang="en-US" sz="1600" dirty="0" err="1" smtClean="0">
                <a:cs typeface="Times New Roman" panose="02020603050405020304" pitchFamily="18" charset="0"/>
              </a:rPr>
              <a:t>imkanı</a:t>
            </a:r>
            <a:r>
              <a:rPr lang="en-US" sz="1600" dirty="0" smtClean="0">
                <a:cs typeface="Times New Roman" panose="02020603050405020304" pitchFamily="18" charset="0"/>
              </a:rPr>
              <a:t> </a:t>
            </a:r>
            <a:r>
              <a:rPr lang="en-US" sz="1600" dirty="0" err="1" smtClean="0">
                <a:cs typeface="Times New Roman" panose="02020603050405020304" pitchFamily="18" charset="0"/>
              </a:rPr>
              <a:t>bulunmaktadır</a:t>
            </a:r>
            <a:r>
              <a:rPr lang="en-US" sz="1600" dirty="0" smtClean="0">
                <a:cs typeface="Times New Roman" panose="02020603050405020304" pitchFamily="18" charset="0"/>
              </a:rPr>
              <a:t> </a:t>
            </a:r>
            <a:r>
              <a:rPr lang="en-US" sz="1600" dirty="0" err="1" smtClean="0">
                <a:cs typeface="Times New Roman" panose="02020603050405020304" pitchFamily="18" charset="0"/>
              </a:rPr>
              <a:t>ancak</a:t>
            </a:r>
            <a:r>
              <a:rPr lang="en-US" sz="1600" dirty="0" smtClean="0">
                <a:cs typeface="Times New Roman" panose="02020603050405020304" pitchFamily="18" charset="0"/>
              </a:rPr>
              <a:t> </a:t>
            </a:r>
            <a:r>
              <a:rPr lang="en-US" sz="1600" dirty="0" err="1" smtClean="0">
                <a:cs typeface="Times New Roman" panose="02020603050405020304" pitchFamily="18" charset="0"/>
              </a:rPr>
              <a:t>kasaba</a:t>
            </a:r>
            <a:r>
              <a:rPr lang="en-US" sz="1600" dirty="0" smtClean="0">
                <a:cs typeface="Times New Roman" panose="02020603050405020304" pitchFamily="18" charset="0"/>
              </a:rPr>
              <a:t> </a:t>
            </a:r>
            <a:r>
              <a:rPr lang="en-US" sz="1600" dirty="0" err="1" smtClean="0">
                <a:cs typeface="Times New Roman" panose="02020603050405020304" pitchFamily="18" charset="0"/>
              </a:rPr>
              <a:t>ve</a:t>
            </a:r>
            <a:r>
              <a:rPr lang="en-US" sz="1600" dirty="0" smtClean="0">
                <a:cs typeface="Times New Roman" panose="02020603050405020304" pitchFamily="18" charset="0"/>
              </a:rPr>
              <a:t> </a:t>
            </a:r>
            <a:r>
              <a:rPr lang="en-US" sz="1600" dirty="0" err="1" smtClean="0">
                <a:cs typeface="Times New Roman" panose="02020603050405020304" pitchFamily="18" charset="0"/>
              </a:rPr>
              <a:t>kırsal</a:t>
            </a:r>
            <a:r>
              <a:rPr lang="en-US" sz="1600" dirty="0" smtClean="0">
                <a:cs typeface="Times New Roman" panose="02020603050405020304" pitchFamily="18" charset="0"/>
              </a:rPr>
              <a:t> </a:t>
            </a:r>
            <a:r>
              <a:rPr lang="en-US" sz="1600" dirty="0" err="1" smtClean="0">
                <a:cs typeface="Times New Roman" panose="02020603050405020304" pitchFamily="18" charset="0"/>
              </a:rPr>
              <a:t>alanlarda</a:t>
            </a:r>
            <a:r>
              <a:rPr lang="en-US" sz="1600" dirty="0" smtClean="0">
                <a:cs typeface="Times New Roman" panose="02020603050405020304" pitchFamily="18" charset="0"/>
              </a:rPr>
              <a:t> </a:t>
            </a:r>
            <a:r>
              <a:rPr lang="en-US" sz="1600" dirty="0" err="1" smtClean="0">
                <a:cs typeface="Times New Roman" panose="02020603050405020304" pitchFamily="18" charset="0"/>
              </a:rPr>
              <a:t>kredi</a:t>
            </a:r>
            <a:r>
              <a:rPr lang="en-US" sz="1600" dirty="0" smtClean="0">
                <a:cs typeface="Times New Roman" panose="02020603050405020304" pitchFamily="18" charset="0"/>
              </a:rPr>
              <a:t> </a:t>
            </a:r>
            <a:r>
              <a:rPr lang="en-US" sz="1600" dirty="0" err="1" smtClean="0">
                <a:cs typeface="Times New Roman" panose="02020603050405020304" pitchFamily="18" charset="0"/>
              </a:rPr>
              <a:t>kartı</a:t>
            </a:r>
            <a:r>
              <a:rPr lang="en-US" sz="1600" dirty="0" smtClean="0">
                <a:cs typeface="Times New Roman" panose="02020603050405020304" pitchFamily="18" charset="0"/>
              </a:rPr>
              <a:t> </a:t>
            </a:r>
            <a:r>
              <a:rPr lang="en-US" sz="1600" dirty="0" err="1" smtClean="0">
                <a:cs typeface="Times New Roman" panose="02020603050405020304" pitchFamily="18" charset="0"/>
              </a:rPr>
              <a:t>kullanımına</a:t>
            </a:r>
            <a:r>
              <a:rPr lang="en-US" sz="1600" dirty="0" smtClean="0">
                <a:cs typeface="Times New Roman" panose="02020603050405020304" pitchFamily="18" charset="0"/>
              </a:rPr>
              <a:t> </a:t>
            </a:r>
            <a:r>
              <a:rPr lang="en-US" sz="1600" dirty="0" err="1" smtClean="0">
                <a:cs typeface="Times New Roman" panose="02020603050405020304" pitchFamily="18" charset="0"/>
              </a:rPr>
              <a:t>pek</a:t>
            </a:r>
            <a:r>
              <a:rPr lang="en-US" sz="1600" dirty="0" smtClean="0">
                <a:cs typeface="Times New Roman" panose="02020603050405020304" pitchFamily="18" charset="0"/>
              </a:rPr>
              <a:t> </a:t>
            </a:r>
            <a:r>
              <a:rPr lang="en-US" sz="1600" dirty="0" err="1" smtClean="0">
                <a:cs typeface="Times New Roman" panose="02020603050405020304" pitchFamily="18" charset="0"/>
              </a:rPr>
              <a:t>rastlanmamaktadır</a:t>
            </a:r>
            <a:r>
              <a:rPr lang="en-US" sz="1600" dirty="0" smtClean="0">
                <a:cs typeface="Times New Roman" panose="02020603050405020304" pitchFamily="18" charset="0"/>
              </a:rPr>
              <a:t>. </a:t>
            </a:r>
            <a:r>
              <a:rPr lang="en-US" sz="1600" dirty="0" err="1" smtClean="0">
                <a:cs typeface="Times New Roman" panose="02020603050405020304" pitchFamily="18" charset="0"/>
              </a:rPr>
              <a:t>Çok</a:t>
            </a:r>
            <a:r>
              <a:rPr lang="en-US" sz="1600" dirty="0" smtClean="0">
                <a:cs typeface="Times New Roman" panose="02020603050405020304" pitchFamily="18" charset="0"/>
              </a:rPr>
              <a:t> </a:t>
            </a:r>
            <a:r>
              <a:rPr lang="en-US" sz="1600" dirty="0" err="1" smtClean="0">
                <a:cs typeface="Times New Roman" panose="02020603050405020304" pitchFamily="18" charset="0"/>
              </a:rPr>
              <a:t>az</a:t>
            </a:r>
            <a:r>
              <a:rPr lang="en-US" sz="1600" dirty="0" smtClean="0">
                <a:cs typeface="Times New Roman" panose="02020603050405020304" pitchFamily="18" charset="0"/>
              </a:rPr>
              <a:t> </a:t>
            </a:r>
            <a:r>
              <a:rPr lang="en-US" sz="1600" dirty="0" err="1" smtClean="0">
                <a:cs typeface="Times New Roman" panose="02020603050405020304" pitchFamily="18" charset="0"/>
              </a:rPr>
              <a:t>mobil</a:t>
            </a:r>
            <a:r>
              <a:rPr lang="en-US" sz="1600" dirty="0" smtClean="0">
                <a:cs typeface="Times New Roman" panose="02020603050405020304" pitchFamily="18" charset="0"/>
              </a:rPr>
              <a:t> </a:t>
            </a:r>
            <a:r>
              <a:rPr lang="en-US" sz="1600" dirty="0" err="1" smtClean="0">
                <a:cs typeface="Times New Roman" panose="02020603050405020304" pitchFamily="18" charset="0"/>
              </a:rPr>
              <a:t>bankacılık</a:t>
            </a:r>
            <a:r>
              <a:rPr lang="en-US" sz="1600" dirty="0" smtClean="0">
                <a:cs typeface="Times New Roman" panose="02020603050405020304" pitchFamily="18" charset="0"/>
              </a:rPr>
              <a:t> </a:t>
            </a:r>
            <a:r>
              <a:rPr lang="en-US" sz="1600" dirty="0" err="1" smtClean="0">
                <a:cs typeface="Times New Roman" panose="02020603050405020304" pitchFamily="18" charset="0"/>
              </a:rPr>
              <a:t>hizmeti</a:t>
            </a:r>
            <a:r>
              <a:rPr lang="en-US" sz="1600" dirty="0" smtClean="0">
                <a:cs typeface="Times New Roman" panose="02020603050405020304" pitchFamily="18" charset="0"/>
              </a:rPr>
              <a:t> </a:t>
            </a:r>
            <a:r>
              <a:rPr lang="en-US" sz="1600" dirty="0" err="1" smtClean="0">
                <a:cs typeface="Times New Roman" panose="02020603050405020304" pitchFamily="18" charset="0"/>
              </a:rPr>
              <a:t>aktif</a:t>
            </a:r>
            <a:r>
              <a:rPr lang="en-US" sz="1600" dirty="0" smtClean="0">
                <a:cs typeface="Times New Roman" panose="02020603050405020304" pitchFamily="18" charset="0"/>
              </a:rPr>
              <a:t> </a:t>
            </a:r>
            <a:r>
              <a:rPr lang="en-US" sz="1600" dirty="0" err="1" smtClean="0">
                <a:cs typeface="Times New Roman" panose="02020603050405020304" pitchFamily="18" charset="0"/>
              </a:rPr>
              <a:t>olarak</a:t>
            </a:r>
            <a:r>
              <a:rPr lang="en-US" sz="1600" dirty="0" smtClean="0">
                <a:cs typeface="Times New Roman" panose="02020603050405020304" pitchFamily="18" charset="0"/>
              </a:rPr>
              <a:t> </a:t>
            </a:r>
            <a:r>
              <a:rPr lang="en-US" sz="1600" dirty="0" err="1" smtClean="0">
                <a:cs typeface="Times New Roman" panose="02020603050405020304" pitchFamily="18" charset="0"/>
              </a:rPr>
              <a:t>kullanılmaktadır</a:t>
            </a:r>
            <a:r>
              <a:rPr lang="en-US" sz="1600" dirty="0" smtClean="0">
                <a:cs typeface="Times New Roman" panose="02020603050405020304" pitchFamily="18" charset="0"/>
              </a:rPr>
              <a:t>. Bu </a:t>
            </a:r>
            <a:r>
              <a:rPr lang="en-US" sz="1600" dirty="0" err="1" smtClean="0">
                <a:cs typeface="Times New Roman" panose="02020603050405020304" pitchFamily="18" charset="0"/>
              </a:rPr>
              <a:t>işlemler</a:t>
            </a:r>
            <a:r>
              <a:rPr lang="en-US" sz="1600" dirty="0" smtClean="0">
                <a:cs typeface="Times New Roman" panose="02020603050405020304" pitchFamily="18" charset="0"/>
              </a:rPr>
              <a:t> </a:t>
            </a:r>
            <a:r>
              <a:rPr lang="en-US" sz="1600" dirty="0" err="1" smtClean="0">
                <a:cs typeface="Times New Roman" panose="02020603050405020304" pitchFamily="18" charset="0"/>
              </a:rPr>
              <a:t>genelde</a:t>
            </a:r>
            <a:r>
              <a:rPr lang="en-US" sz="1600" dirty="0" smtClean="0">
                <a:cs typeface="Times New Roman" panose="02020603050405020304" pitchFamily="18" charset="0"/>
              </a:rPr>
              <a:t> para </a:t>
            </a:r>
            <a:r>
              <a:rPr lang="en-US" sz="1600" dirty="0" err="1" smtClean="0">
                <a:cs typeface="Times New Roman" panose="02020603050405020304" pitchFamily="18" charset="0"/>
              </a:rPr>
              <a:t>transferi</a:t>
            </a:r>
            <a:r>
              <a:rPr lang="en-US" sz="1600" dirty="0" smtClean="0">
                <a:cs typeface="Times New Roman" panose="02020603050405020304" pitchFamily="18" charset="0"/>
              </a:rPr>
              <a:t> </a:t>
            </a:r>
            <a:r>
              <a:rPr lang="en-US" sz="1600" dirty="0" err="1" smtClean="0">
                <a:cs typeface="Times New Roman" panose="02020603050405020304" pitchFamily="18" charset="0"/>
              </a:rPr>
              <a:t>olup</a:t>
            </a:r>
            <a:r>
              <a:rPr lang="en-US" sz="1600" dirty="0" smtClean="0">
                <a:cs typeface="Times New Roman" panose="02020603050405020304" pitchFamily="18" charset="0"/>
              </a:rPr>
              <a:t>, satın </a:t>
            </a:r>
            <a:r>
              <a:rPr lang="en-US" sz="1600" dirty="0" err="1" smtClean="0">
                <a:cs typeface="Times New Roman" panose="02020603050405020304" pitchFamily="18" charset="0"/>
              </a:rPr>
              <a:t>almalarda</a:t>
            </a:r>
            <a:r>
              <a:rPr lang="en-US" sz="1600" dirty="0" smtClean="0">
                <a:cs typeface="Times New Roman" panose="02020603050405020304" pitchFamily="18" charset="0"/>
              </a:rPr>
              <a:t> da </a:t>
            </a:r>
            <a:r>
              <a:rPr lang="en-US" sz="1600" dirty="0" err="1" smtClean="0">
                <a:cs typeface="Times New Roman" panose="02020603050405020304" pitchFamily="18" charset="0"/>
              </a:rPr>
              <a:t>mobil</a:t>
            </a:r>
            <a:r>
              <a:rPr lang="en-US" sz="1600" dirty="0" smtClean="0">
                <a:cs typeface="Times New Roman" panose="02020603050405020304" pitchFamily="18" charset="0"/>
              </a:rPr>
              <a:t> </a:t>
            </a:r>
            <a:r>
              <a:rPr lang="en-US" sz="1600" dirty="0" err="1" smtClean="0">
                <a:cs typeface="Times New Roman" panose="02020603050405020304" pitchFamily="18" charset="0"/>
              </a:rPr>
              <a:t>ödemeye</a:t>
            </a:r>
            <a:r>
              <a:rPr lang="en-US" sz="1600" dirty="0" smtClean="0">
                <a:cs typeface="Times New Roman" panose="02020603050405020304" pitchFamily="18" charset="0"/>
              </a:rPr>
              <a:t> </a:t>
            </a:r>
            <a:r>
              <a:rPr lang="en-US" sz="1600" dirty="0" err="1" smtClean="0">
                <a:cs typeface="Times New Roman" panose="02020603050405020304" pitchFamily="18" charset="0"/>
              </a:rPr>
              <a:t>geçme</a:t>
            </a:r>
            <a:r>
              <a:rPr lang="en-US" sz="1600" dirty="0" smtClean="0">
                <a:cs typeface="Times New Roman" panose="02020603050405020304" pitchFamily="18" charset="0"/>
              </a:rPr>
              <a:t> </a:t>
            </a:r>
            <a:r>
              <a:rPr lang="en-US" sz="1600" dirty="0" err="1" smtClean="0">
                <a:cs typeface="Times New Roman" panose="02020603050405020304" pitchFamily="18" charset="0"/>
              </a:rPr>
              <a:t>çalışmaları</a:t>
            </a:r>
            <a:r>
              <a:rPr lang="en-US" sz="1600" dirty="0" smtClean="0">
                <a:cs typeface="Times New Roman" panose="02020603050405020304" pitchFamily="18" charset="0"/>
              </a:rPr>
              <a:t> </a:t>
            </a:r>
            <a:r>
              <a:rPr lang="en-US" sz="1600" dirty="0" err="1" smtClean="0">
                <a:cs typeface="Times New Roman" panose="02020603050405020304" pitchFamily="18" charset="0"/>
              </a:rPr>
              <a:t>vardır</a:t>
            </a:r>
            <a:r>
              <a:rPr lang="en-US" sz="1600" dirty="0" smtClean="0">
                <a:cs typeface="Times New Roman" panose="02020603050405020304" pitchFamily="18" charset="0"/>
              </a:rPr>
              <a:t>. </a:t>
            </a:r>
            <a:r>
              <a:rPr lang="en-US" sz="1600" dirty="0" err="1" smtClean="0">
                <a:cs typeface="Times New Roman" panose="02020603050405020304" pitchFamily="18" charset="0"/>
              </a:rPr>
              <a:t>Çek</a:t>
            </a:r>
            <a:r>
              <a:rPr lang="en-US" sz="1600" dirty="0" smtClean="0">
                <a:cs typeface="Times New Roman" panose="02020603050405020304" pitchFamily="18" charset="0"/>
              </a:rPr>
              <a:t>, </a:t>
            </a:r>
            <a:r>
              <a:rPr lang="en-US" sz="1600" dirty="0" err="1" smtClean="0">
                <a:cs typeface="Times New Roman" panose="02020603050405020304" pitchFamily="18" charset="0"/>
              </a:rPr>
              <a:t>daha</a:t>
            </a:r>
            <a:r>
              <a:rPr lang="en-US" sz="1600" dirty="0" smtClean="0">
                <a:cs typeface="Times New Roman" panose="02020603050405020304" pitchFamily="18" charset="0"/>
              </a:rPr>
              <a:t> </a:t>
            </a:r>
            <a:r>
              <a:rPr lang="en-US" sz="1600" dirty="0" err="1" smtClean="0">
                <a:cs typeface="Times New Roman" panose="02020603050405020304" pitchFamily="18" charset="0"/>
              </a:rPr>
              <a:t>çok</a:t>
            </a:r>
            <a:r>
              <a:rPr lang="en-US" sz="1600" dirty="0" smtClean="0">
                <a:cs typeface="Times New Roman" panose="02020603050405020304" pitchFamily="18" charset="0"/>
              </a:rPr>
              <a:t> </a:t>
            </a:r>
            <a:r>
              <a:rPr lang="en-US" sz="1600" dirty="0" err="1" smtClean="0">
                <a:cs typeface="Times New Roman" panose="02020603050405020304" pitchFamily="18" charset="0"/>
              </a:rPr>
              <a:t>kamu</a:t>
            </a:r>
            <a:r>
              <a:rPr lang="en-US" sz="1600" dirty="0" smtClean="0">
                <a:cs typeface="Times New Roman" panose="02020603050405020304" pitchFamily="18" charset="0"/>
              </a:rPr>
              <a:t> </a:t>
            </a:r>
            <a:r>
              <a:rPr lang="en-US" sz="1600" dirty="0" err="1" smtClean="0">
                <a:cs typeface="Times New Roman" panose="02020603050405020304" pitchFamily="18" charset="0"/>
              </a:rPr>
              <a:t>işlerinde</a:t>
            </a:r>
            <a:r>
              <a:rPr lang="en-US" sz="1600" dirty="0" smtClean="0">
                <a:cs typeface="Times New Roman" panose="02020603050405020304" pitchFamily="18" charset="0"/>
              </a:rPr>
              <a:t> </a:t>
            </a:r>
            <a:r>
              <a:rPr lang="en-US" sz="1600" dirty="0" err="1" smtClean="0">
                <a:cs typeface="Times New Roman" panose="02020603050405020304" pitchFamily="18" charset="0"/>
              </a:rPr>
              <a:t>ve</a:t>
            </a:r>
            <a:r>
              <a:rPr lang="en-US" sz="1600" dirty="0" smtClean="0">
                <a:cs typeface="Times New Roman" panose="02020603050405020304" pitchFamily="18" charset="0"/>
              </a:rPr>
              <a:t> satın </a:t>
            </a:r>
            <a:r>
              <a:rPr lang="en-US" sz="1600" dirty="0" err="1" smtClean="0">
                <a:cs typeface="Times New Roman" panose="02020603050405020304" pitchFamily="18" charset="0"/>
              </a:rPr>
              <a:t>almalarla</a:t>
            </a:r>
            <a:r>
              <a:rPr lang="en-US" sz="1600" dirty="0" smtClean="0">
                <a:cs typeface="Times New Roman" panose="02020603050405020304" pitchFamily="18" charset="0"/>
              </a:rPr>
              <a:t> </a:t>
            </a:r>
            <a:r>
              <a:rPr lang="en-US" sz="1600" dirty="0" err="1" smtClean="0">
                <a:cs typeface="Times New Roman" panose="02020603050405020304" pitchFamily="18" charset="0"/>
              </a:rPr>
              <a:t>ilgili</a:t>
            </a:r>
            <a:r>
              <a:rPr lang="en-US" sz="1600" dirty="0" smtClean="0">
                <a:cs typeface="Times New Roman" panose="02020603050405020304" pitchFamily="18" charset="0"/>
              </a:rPr>
              <a:t> </a:t>
            </a:r>
            <a:r>
              <a:rPr lang="en-US" sz="1600" dirty="0" err="1" smtClean="0">
                <a:cs typeface="Times New Roman" panose="02020603050405020304" pitchFamily="18" charset="0"/>
              </a:rPr>
              <a:t>ödemelerde</a:t>
            </a:r>
            <a:r>
              <a:rPr lang="en-US" sz="1600" dirty="0" smtClean="0">
                <a:cs typeface="Times New Roman" panose="02020603050405020304" pitchFamily="18" charset="0"/>
              </a:rPr>
              <a:t> </a:t>
            </a:r>
            <a:r>
              <a:rPr lang="en-US" sz="1600" dirty="0" err="1" smtClean="0">
                <a:cs typeface="Times New Roman" panose="02020603050405020304" pitchFamily="18" charset="0"/>
              </a:rPr>
              <a:t>kullanılmaktadır</a:t>
            </a:r>
            <a:r>
              <a:rPr lang="en-US" sz="1600" dirty="0" smtClean="0">
                <a:cs typeface="Times New Roman" panose="02020603050405020304" pitchFamily="18" charset="0"/>
              </a:rPr>
              <a:t>.</a:t>
            </a:r>
            <a:endParaRPr lang="en-US" sz="2000" dirty="0">
              <a:cs typeface="Times New Roman" panose="02020603050405020304" pitchFamily="18" charset="0"/>
            </a:endParaRPr>
          </a:p>
        </p:txBody>
      </p:sp>
    </p:spTree>
    <p:extLst>
      <p:ext uri="{BB962C8B-B14F-4D97-AF65-F5344CB8AC3E}">
        <p14:creationId xmlns:p14="http://schemas.microsoft.com/office/powerpoint/2010/main" val="2144085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a:t>Ülke Ekonomis</a:t>
            </a:r>
            <a:r>
              <a:rPr lang="en-US" dirty="0" err="1"/>
              <a:t>i</a:t>
            </a:r>
            <a:r>
              <a:rPr lang="tr-TR" dirty="0"/>
              <a:t> ve Dış Ticareti</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tr-TR" b="1" dirty="0"/>
              <a:t>Toplam Milli Gelir</a:t>
            </a:r>
            <a:r>
              <a:rPr kumimoji="0" lang="tr-TR" b="1" u="none" strike="noStrike" kern="1200" cap="none" spc="0" normalizeH="0" baseline="0" noProof="0" dirty="0">
                <a:ln>
                  <a:noFill/>
                </a:ln>
                <a:solidFill>
                  <a:srgbClr val="292934"/>
                </a:solidFill>
                <a:effectLst/>
                <a:uLnTx/>
                <a:uFillTx/>
                <a:latin typeface="Arial"/>
              </a:rPr>
              <a:t> (</a:t>
            </a:r>
            <a:r>
              <a:rPr kumimoji="0" lang="en-US" b="1" u="none" strike="noStrike" kern="1200" cap="none" spc="0" normalizeH="0" baseline="0" noProof="0" dirty="0">
                <a:ln>
                  <a:noFill/>
                </a:ln>
                <a:solidFill>
                  <a:srgbClr val="292934"/>
                </a:solidFill>
                <a:effectLst/>
                <a:uLnTx/>
                <a:uFillTx/>
                <a:latin typeface="Arial"/>
              </a:rPr>
              <a:t>2019</a:t>
            </a:r>
            <a:r>
              <a:rPr kumimoji="0" lang="tr-TR" b="1" u="none" strike="noStrike" kern="1200" cap="none" spc="0" normalizeH="0" baseline="0" noProof="0" dirty="0">
                <a:ln>
                  <a:noFill/>
                </a:ln>
                <a:solidFill>
                  <a:srgbClr val="292934"/>
                </a:solidFill>
                <a:effectLst/>
                <a:uLnTx/>
                <a:uFillTx/>
                <a:latin typeface="Arial"/>
              </a:rPr>
              <a:t>)</a:t>
            </a:r>
            <a:r>
              <a:rPr lang="en-US" b="1" dirty="0"/>
              <a:t>: </a:t>
            </a:r>
            <a:r>
              <a:rPr lang="en-US" i="1" dirty="0"/>
              <a:t>302.57 </a:t>
            </a:r>
            <a:r>
              <a:rPr lang="en-US" i="1" dirty="0" err="1"/>
              <a:t>Milyar</a:t>
            </a:r>
            <a:r>
              <a:rPr lang="en-US" i="1" dirty="0"/>
              <a:t> </a:t>
            </a:r>
            <a:r>
              <a:rPr kumimoji="0" lang="en-US" b="0" i="1" u="none" strike="noStrike" kern="1200" cap="none" spc="0" normalizeH="0" baseline="0" noProof="0" dirty="0">
                <a:ln>
                  <a:noFill/>
                </a:ln>
                <a:solidFill>
                  <a:srgbClr val="292934"/>
                </a:solidFill>
                <a:effectLst/>
                <a:uLnTx/>
                <a:uFillTx/>
                <a:latin typeface="Arial"/>
              </a:rPr>
              <a:t>$</a:t>
            </a:r>
            <a:r>
              <a:rPr lang="en-US" i="1" dirty="0"/>
              <a:t> (</a:t>
            </a:r>
            <a:r>
              <a:rPr lang="en-US" i="1" dirty="0" err="1"/>
              <a:t>Dünya</a:t>
            </a:r>
            <a:r>
              <a:rPr lang="en-US" i="1" dirty="0"/>
              <a:t> </a:t>
            </a:r>
            <a:r>
              <a:rPr lang="en-US" i="1" dirty="0" err="1"/>
              <a:t>Bankası</a:t>
            </a:r>
            <a:r>
              <a:rPr lang="en-US" i="1" dirty="0"/>
              <a:t>)</a:t>
            </a:r>
          </a:p>
          <a:p>
            <a:pPr marL="0" indent="0">
              <a:buNone/>
            </a:pPr>
            <a:r>
              <a:rPr lang="tr-TR" b="1" dirty="0"/>
              <a:t>Kişi Başı Düşen Gelir</a:t>
            </a:r>
            <a:r>
              <a:rPr lang="en-US" b="1" dirty="0"/>
              <a:t> </a:t>
            </a:r>
            <a:r>
              <a:rPr kumimoji="0" lang="tr-TR" b="1" i="0" u="none" strike="noStrike" kern="1200" cap="none" spc="0" normalizeH="0" baseline="0" noProof="0" dirty="0">
                <a:ln>
                  <a:noFill/>
                </a:ln>
                <a:solidFill>
                  <a:srgbClr val="292934"/>
                </a:solidFill>
                <a:effectLst/>
                <a:uLnTx/>
                <a:uFillTx/>
                <a:latin typeface="Arial"/>
              </a:rPr>
              <a:t>(</a:t>
            </a:r>
            <a:r>
              <a:rPr kumimoji="0" lang="en-US" b="1" i="0" u="none" strike="noStrike" kern="1200" cap="none" spc="0" normalizeH="0" baseline="0" noProof="0" dirty="0">
                <a:ln>
                  <a:noFill/>
                </a:ln>
                <a:solidFill>
                  <a:srgbClr val="292934"/>
                </a:solidFill>
                <a:effectLst/>
                <a:uLnTx/>
                <a:uFillTx/>
                <a:latin typeface="Arial"/>
              </a:rPr>
              <a:t>2019</a:t>
            </a:r>
            <a:r>
              <a:rPr kumimoji="0" lang="tr-TR" b="1" i="0" u="none" strike="noStrike" kern="1200" cap="none" spc="0" normalizeH="0" baseline="0" noProof="0" dirty="0">
                <a:ln>
                  <a:noFill/>
                </a:ln>
                <a:solidFill>
                  <a:srgbClr val="292934"/>
                </a:solidFill>
                <a:effectLst/>
                <a:uLnTx/>
                <a:uFillTx/>
                <a:latin typeface="Arial"/>
              </a:rPr>
              <a:t>)</a:t>
            </a:r>
            <a:r>
              <a:rPr lang="en-US" b="1" dirty="0"/>
              <a:t>: </a:t>
            </a:r>
            <a:r>
              <a:rPr lang="en-US" i="1" dirty="0"/>
              <a:t>1,940 </a:t>
            </a:r>
            <a:r>
              <a:rPr kumimoji="0" lang="en-US" b="0" i="1" u="none" strike="noStrike" kern="1200" cap="none" spc="0" normalizeH="0" baseline="0" noProof="0" dirty="0">
                <a:ln>
                  <a:noFill/>
                </a:ln>
                <a:solidFill>
                  <a:srgbClr val="292934"/>
                </a:solidFill>
                <a:effectLst/>
                <a:uLnTx/>
                <a:uFillTx/>
                <a:latin typeface="Arial"/>
              </a:rPr>
              <a:t>$ </a:t>
            </a:r>
            <a:r>
              <a:rPr lang="en-US" i="1" dirty="0"/>
              <a:t>(</a:t>
            </a:r>
            <a:r>
              <a:rPr lang="en-US" i="1" dirty="0" err="1"/>
              <a:t>Dünya</a:t>
            </a:r>
            <a:r>
              <a:rPr lang="en-US" i="1" dirty="0"/>
              <a:t> </a:t>
            </a:r>
            <a:r>
              <a:rPr lang="en-US" i="1" dirty="0" err="1"/>
              <a:t>Bankası</a:t>
            </a:r>
            <a:r>
              <a:rPr lang="en-US" i="1" dirty="0"/>
              <a:t>)</a:t>
            </a:r>
          </a:p>
          <a:p>
            <a:pPr marL="0" indent="0">
              <a:buNone/>
            </a:pPr>
            <a:r>
              <a:rPr lang="tr-TR" b="1" dirty="0"/>
              <a:t>Büyüme Oranı</a:t>
            </a:r>
            <a:r>
              <a:rPr lang="en-US" b="1" dirty="0"/>
              <a:t> </a:t>
            </a:r>
            <a:r>
              <a:rPr kumimoji="0" lang="tr-TR" b="1" i="0" u="none" strike="noStrike" kern="1200" cap="none" spc="0" normalizeH="0" baseline="0" noProof="0" dirty="0">
                <a:ln>
                  <a:noFill/>
                </a:ln>
                <a:solidFill>
                  <a:srgbClr val="292934"/>
                </a:solidFill>
                <a:effectLst/>
                <a:uLnTx/>
                <a:uFillTx/>
                <a:latin typeface="Arial"/>
              </a:rPr>
              <a:t>(</a:t>
            </a:r>
            <a:r>
              <a:rPr kumimoji="0" lang="en-US" b="1" i="0" u="none" strike="noStrike" kern="1200" cap="none" spc="0" normalizeH="0" baseline="0" noProof="0" dirty="0">
                <a:ln>
                  <a:noFill/>
                </a:ln>
                <a:solidFill>
                  <a:srgbClr val="292934"/>
                </a:solidFill>
                <a:effectLst/>
                <a:uLnTx/>
                <a:uFillTx/>
                <a:latin typeface="Arial"/>
              </a:rPr>
              <a:t>2019</a:t>
            </a:r>
            <a:r>
              <a:rPr kumimoji="0" lang="tr-TR" b="1" i="0" u="none" strike="noStrike" kern="1200" cap="none" spc="0" normalizeH="0" baseline="0" noProof="0" dirty="0">
                <a:ln>
                  <a:noFill/>
                </a:ln>
                <a:solidFill>
                  <a:srgbClr val="292934"/>
                </a:solidFill>
                <a:effectLst/>
                <a:uLnTx/>
                <a:uFillTx/>
                <a:latin typeface="Arial"/>
              </a:rPr>
              <a:t>)</a:t>
            </a:r>
            <a:r>
              <a:rPr lang="en-US" b="1" dirty="0"/>
              <a:t>: </a:t>
            </a:r>
            <a:r>
              <a:rPr kumimoji="0" lang="en-US" b="0" i="1" u="none" strike="noStrike" kern="1200" cap="none" spc="0" normalizeH="0" baseline="0" noProof="0" dirty="0">
                <a:ln>
                  <a:noFill/>
                </a:ln>
                <a:solidFill>
                  <a:srgbClr val="292934"/>
                </a:solidFill>
                <a:effectLst/>
                <a:uLnTx/>
                <a:uFillTx/>
                <a:latin typeface="Arial"/>
              </a:rPr>
              <a:t>% </a:t>
            </a:r>
            <a:r>
              <a:rPr lang="en-US" i="1" dirty="0"/>
              <a:t>8.15 (</a:t>
            </a:r>
            <a:r>
              <a:rPr lang="en-US" i="1" dirty="0" err="1"/>
              <a:t>Dünya</a:t>
            </a:r>
            <a:r>
              <a:rPr lang="en-US" i="1" dirty="0"/>
              <a:t> </a:t>
            </a:r>
            <a:r>
              <a:rPr lang="en-US" i="1" dirty="0" err="1"/>
              <a:t>Bankası</a:t>
            </a:r>
            <a:r>
              <a:rPr lang="en-US" i="1" dirty="0"/>
              <a:t>) </a:t>
            </a:r>
          </a:p>
          <a:p>
            <a:pPr marL="0" indent="0">
              <a:buNone/>
            </a:pPr>
            <a:r>
              <a:rPr lang="tr-TR" b="1" dirty="0"/>
              <a:t>Enflasyon</a:t>
            </a:r>
            <a:r>
              <a:rPr kumimoji="0" lang="tr-TR" b="1" i="0" u="none" strike="noStrike" kern="1200" cap="none" spc="0" normalizeH="0" baseline="0" noProof="0" dirty="0">
                <a:ln>
                  <a:noFill/>
                </a:ln>
                <a:solidFill>
                  <a:srgbClr val="292934"/>
                </a:solidFill>
                <a:effectLst/>
                <a:uLnTx/>
                <a:uFillTx/>
                <a:latin typeface="Arial"/>
              </a:rPr>
              <a:t> (</a:t>
            </a:r>
            <a:r>
              <a:rPr kumimoji="0" lang="en-US" b="1" i="0" u="none" strike="noStrike" kern="1200" cap="none" spc="0" normalizeH="0" baseline="0" noProof="0" dirty="0">
                <a:ln>
                  <a:noFill/>
                </a:ln>
                <a:solidFill>
                  <a:srgbClr val="292934"/>
                </a:solidFill>
                <a:effectLst/>
                <a:uLnTx/>
                <a:uFillTx/>
                <a:latin typeface="Arial"/>
              </a:rPr>
              <a:t>2019</a:t>
            </a:r>
            <a:r>
              <a:rPr kumimoji="0" lang="tr-TR" b="1" i="0" u="none" strike="noStrike" kern="1200" cap="none" spc="0" normalizeH="0" baseline="0" noProof="0" dirty="0">
                <a:ln>
                  <a:noFill/>
                </a:ln>
                <a:solidFill>
                  <a:srgbClr val="292934"/>
                </a:solidFill>
                <a:effectLst/>
                <a:uLnTx/>
                <a:uFillTx/>
                <a:latin typeface="Arial"/>
              </a:rPr>
              <a:t>)</a:t>
            </a:r>
            <a:r>
              <a:rPr lang="en-US" b="1" dirty="0"/>
              <a:t>: </a:t>
            </a:r>
            <a:r>
              <a:rPr kumimoji="0" lang="en-US" b="0" i="1" u="none" strike="noStrike" kern="1200" cap="none" spc="0" normalizeH="0" baseline="0" noProof="0" dirty="0">
                <a:ln>
                  <a:noFill/>
                </a:ln>
                <a:solidFill>
                  <a:srgbClr val="292934"/>
                </a:solidFill>
                <a:effectLst/>
                <a:uLnTx/>
                <a:uFillTx/>
                <a:latin typeface="Arial"/>
              </a:rPr>
              <a:t>% </a:t>
            </a:r>
            <a:r>
              <a:rPr lang="en-US" i="1" dirty="0"/>
              <a:t>5.59 (</a:t>
            </a:r>
            <a:r>
              <a:rPr lang="en-US" i="1" dirty="0" err="1"/>
              <a:t>Dünya</a:t>
            </a:r>
            <a:r>
              <a:rPr lang="en-US" i="1" dirty="0"/>
              <a:t> </a:t>
            </a:r>
            <a:r>
              <a:rPr lang="en-US" i="1" dirty="0" err="1"/>
              <a:t>Bankası</a:t>
            </a:r>
            <a:r>
              <a:rPr lang="en-US" i="1" dirty="0"/>
              <a:t>) </a:t>
            </a:r>
          </a:p>
          <a:p>
            <a:pPr marL="0" indent="0">
              <a:buNone/>
            </a:pPr>
            <a:r>
              <a:rPr lang="en-US" b="1" dirty="0"/>
              <a:t>2020</a:t>
            </a:r>
            <a:r>
              <a:rPr lang="tr-TR" b="1" dirty="0"/>
              <a:t> Yılı Büyüme Tahmini</a:t>
            </a:r>
            <a:r>
              <a:rPr lang="en-US" b="1" dirty="0"/>
              <a:t>: </a:t>
            </a:r>
            <a:r>
              <a:rPr kumimoji="0" lang="en-US" b="0" i="1" u="none" strike="noStrike" kern="1200" cap="none" spc="0" normalizeH="0" baseline="0" noProof="0" dirty="0">
                <a:ln>
                  <a:noFill/>
                </a:ln>
                <a:solidFill>
                  <a:srgbClr val="292934"/>
                </a:solidFill>
                <a:effectLst/>
                <a:uLnTx/>
                <a:uFillTx/>
                <a:latin typeface="Arial"/>
              </a:rPr>
              <a:t>% </a:t>
            </a:r>
            <a:r>
              <a:rPr lang="en-US" i="1" dirty="0"/>
              <a:t>1.6 (</a:t>
            </a:r>
            <a:r>
              <a:rPr lang="en-US" i="1" dirty="0" err="1"/>
              <a:t>Dünya</a:t>
            </a:r>
            <a:r>
              <a:rPr lang="en-US" i="1" dirty="0"/>
              <a:t> </a:t>
            </a:r>
            <a:r>
              <a:rPr lang="en-US" i="1" dirty="0" err="1"/>
              <a:t>Bankası</a:t>
            </a:r>
            <a:r>
              <a:rPr lang="en-US" i="1" dirty="0"/>
              <a:t>) </a:t>
            </a:r>
          </a:p>
          <a:p>
            <a:pPr marL="0" indent="0">
              <a:buNone/>
            </a:pPr>
            <a:r>
              <a:rPr lang="en-US" b="1" dirty="0"/>
              <a:t>T</a:t>
            </a:r>
            <a:r>
              <a:rPr lang="tr-TR" b="1" dirty="0"/>
              <a:t>oplam İhracat</a:t>
            </a:r>
            <a:r>
              <a:rPr lang="en-US" b="1" dirty="0"/>
              <a:t> </a:t>
            </a:r>
            <a:r>
              <a:rPr lang="tr-TR" b="1" dirty="0"/>
              <a:t>(</a:t>
            </a:r>
            <a:r>
              <a:rPr lang="en-US" b="1" dirty="0"/>
              <a:t>2019</a:t>
            </a:r>
            <a:r>
              <a:rPr lang="tr-TR" b="1" dirty="0"/>
              <a:t>)</a:t>
            </a:r>
            <a:r>
              <a:rPr lang="en-US" b="1" dirty="0"/>
              <a:t>: </a:t>
            </a:r>
            <a:r>
              <a:rPr lang="en-US" i="1" dirty="0"/>
              <a:t>40.82 </a:t>
            </a:r>
            <a:r>
              <a:rPr lang="tr-TR" i="1" dirty="0"/>
              <a:t>Milyar</a:t>
            </a:r>
            <a:r>
              <a:rPr lang="en-US" i="1" dirty="0"/>
              <a:t> </a:t>
            </a:r>
            <a:r>
              <a:rPr kumimoji="0" lang="en-US" b="0" i="1" u="none" strike="noStrike" kern="1200" cap="none" spc="0" normalizeH="0" baseline="0" noProof="0" dirty="0">
                <a:ln>
                  <a:noFill/>
                </a:ln>
                <a:solidFill>
                  <a:srgbClr val="292934"/>
                </a:solidFill>
                <a:effectLst/>
                <a:uLnTx/>
                <a:uFillTx/>
                <a:latin typeface="Arial"/>
              </a:rPr>
              <a:t>$</a:t>
            </a:r>
            <a:endParaRPr lang="en-US" i="1" dirty="0"/>
          </a:p>
          <a:p>
            <a:pPr marL="0" indent="0">
              <a:buNone/>
            </a:pPr>
            <a:r>
              <a:rPr lang="en-US" b="1" dirty="0"/>
              <a:t>To</a:t>
            </a:r>
            <a:r>
              <a:rPr lang="tr-TR" b="1" dirty="0"/>
              <a:t>plam İthalat (</a:t>
            </a:r>
            <a:r>
              <a:rPr lang="en-US" b="1" dirty="0"/>
              <a:t>2019</a:t>
            </a:r>
            <a:r>
              <a:rPr lang="tr-TR" b="1" dirty="0"/>
              <a:t>)</a:t>
            </a:r>
            <a:r>
              <a:rPr lang="en-US" b="1" dirty="0"/>
              <a:t>: </a:t>
            </a:r>
            <a:r>
              <a:rPr lang="en-US" i="1" dirty="0"/>
              <a:t>68.85 </a:t>
            </a:r>
            <a:r>
              <a:rPr lang="tr-TR" i="1" dirty="0"/>
              <a:t>Milyar</a:t>
            </a:r>
            <a:r>
              <a:rPr lang="en-US" i="1" dirty="0"/>
              <a:t> </a:t>
            </a:r>
            <a:r>
              <a:rPr kumimoji="0" lang="en-US" b="0" i="1" u="none" strike="noStrike" kern="1200" cap="none" spc="0" normalizeH="0" baseline="0" noProof="0" dirty="0">
                <a:ln>
                  <a:noFill/>
                </a:ln>
                <a:solidFill>
                  <a:srgbClr val="292934"/>
                </a:solidFill>
                <a:effectLst/>
                <a:uLnTx/>
                <a:uFillTx/>
                <a:latin typeface="Arial"/>
              </a:rPr>
              <a:t>$</a:t>
            </a:r>
            <a:endParaRPr lang="en-US" i="1" dirty="0"/>
          </a:p>
          <a:p>
            <a:pPr marL="0" indent="0">
              <a:buNone/>
            </a:pPr>
            <a:r>
              <a:rPr lang="tr-TR" b="1" dirty="0"/>
              <a:t>En Çok İthalat Yapılan Ülke</a:t>
            </a:r>
            <a:r>
              <a:rPr lang="en-US" b="1" dirty="0"/>
              <a:t>: </a:t>
            </a:r>
            <a:r>
              <a:rPr lang="tr-TR" i="1" dirty="0"/>
              <a:t>Çin, Hindistan</a:t>
            </a:r>
            <a:endParaRPr lang="en-US" i="1" dirty="0"/>
          </a:p>
          <a:p>
            <a:pPr marL="0" indent="0">
              <a:buNone/>
            </a:pPr>
            <a:r>
              <a:rPr lang="en-US" b="1" dirty="0" err="1"/>
              <a:t>En</a:t>
            </a:r>
            <a:r>
              <a:rPr lang="en-US" b="1" dirty="0"/>
              <a:t> </a:t>
            </a:r>
            <a:r>
              <a:rPr lang="en-US" b="1" dirty="0" err="1"/>
              <a:t>Çok</a:t>
            </a:r>
            <a:r>
              <a:rPr lang="en-US" b="1" dirty="0"/>
              <a:t> </a:t>
            </a:r>
            <a:r>
              <a:rPr lang="en-US" b="1" dirty="0" err="1"/>
              <a:t>İthalat</a:t>
            </a:r>
            <a:r>
              <a:rPr lang="en-US" b="1" dirty="0"/>
              <a:t> </a:t>
            </a:r>
            <a:r>
              <a:rPr lang="en-US" b="1" dirty="0" err="1"/>
              <a:t>Yapılan</a:t>
            </a:r>
            <a:r>
              <a:rPr lang="en-US" b="1" dirty="0"/>
              <a:t> </a:t>
            </a:r>
            <a:r>
              <a:rPr lang="en-US" b="1" dirty="0" err="1"/>
              <a:t>Ülke</a:t>
            </a:r>
            <a:r>
              <a:rPr lang="en-US" b="1" dirty="0"/>
              <a:t>:</a:t>
            </a:r>
            <a:r>
              <a:rPr lang="en-US" dirty="0"/>
              <a:t> </a:t>
            </a:r>
            <a:r>
              <a:rPr lang="tr-TR" i="1" dirty="0"/>
              <a:t>AB, ABD</a:t>
            </a:r>
          </a:p>
          <a:p>
            <a:pPr marL="0" indent="0">
              <a:buNone/>
            </a:pPr>
            <a:r>
              <a:rPr lang="tr-TR" b="1" dirty="0"/>
              <a:t>Temerrüde Düşen Banka Kredisi Oranı</a:t>
            </a:r>
            <a:r>
              <a:rPr lang="en-US" b="1" dirty="0"/>
              <a:t>: </a:t>
            </a:r>
            <a:r>
              <a:rPr kumimoji="0" lang="en-US" b="0" i="1" u="none" strike="noStrike" kern="1200" cap="none" spc="0" normalizeH="0" baseline="0" noProof="0" dirty="0">
                <a:ln>
                  <a:noFill/>
                </a:ln>
                <a:solidFill>
                  <a:srgbClr val="292934"/>
                </a:solidFill>
                <a:effectLst/>
                <a:uLnTx/>
                <a:uFillTx/>
                <a:latin typeface="Arial"/>
              </a:rPr>
              <a:t>% </a:t>
            </a:r>
            <a:r>
              <a:rPr lang="en-US" i="1" dirty="0"/>
              <a:t>11.4 (</a:t>
            </a:r>
            <a:r>
              <a:rPr lang="en-US" i="1" dirty="0" err="1"/>
              <a:t>Dünya</a:t>
            </a:r>
            <a:r>
              <a:rPr lang="en-US" i="1" dirty="0"/>
              <a:t> </a:t>
            </a:r>
            <a:r>
              <a:rPr lang="en-US" i="1" dirty="0" err="1"/>
              <a:t>Bankası</a:t>
            </a:r>
            <a:r>
              <a:rPr lang="en-US" i="1" dirty="0"/>
              <a:t>) </a:t>
            </a:r>
          </a:p>
          <a:p>
            <a:pPr marL="0" indent="0">
              <a:buNone/>
            </a:pPr>
            <a:endParaRPr lang="en-US" dirty="0"/>
          </a:p>
        </p:txBody>
      </p:sp>
    </p:spTree>
    <p:extLst>
      <p:ext uri="{BB962C8B-B14F-4D97-AF65-F5344CB8AC3E}">
        <p14:creationId xmlns:p14="http://schemas.microsoft.com/office/powerpoint/2010/main" val="7081652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534400" cy="1447800"/>
          </a:xfrm>
        </p:spPr>
        <p:txBody>
          <a:bodyPr>
            <a:normAutofit/>
          </a:bodyPr>
          <a:lstStyle/>
          <a:p>
            <a:r>
              <a:rPr lang="en-US" dirty="0" err="1"/>
              <a:t>Pasaport</a:t>
            </a:r>
            <a:r>
              <a:rPr lang="en-US" dirty="0"/>
              <a:t> </a:t>
            </a:r>
            <a:r>
              <a:rPr lang="en-US" dirty="0" err="1"/>
              <a:t>ve</a:t>
            </a:r>
            <a:r>
              <a:rPr lang="en-US" dirty="0"/>
              <a:t> </a:t>
            </a:r>
            <a:r>
              <a:rPr lang="en-US" dirty="0" err="1"/>
              <a:t>Vize</a:t>
            </a:r>
            <a:r>
              <a:rPr lang="en-US" dirty="0"/>
              <a:t> </a:t>
            </a:r>
            <a:r>
              <a:rPr lang="en-US" dirty="0" err="1"/>
              <a:t>Uygulamaları</a:t>
            </a:r>
            <a:r>
              <a:rPr lang="en-US" dirty="0"/>
              <a:t/>
            </a:r>
            <a:br>
              <a:rPr lang="en-US" dirty="0"/>
            </a:br>
            <a:endParaRPr lang="en-US" dirty="0"/>
          </a:p>
        </p:txBody>
      </p:sp>
      <p:sp>
        <p:nvSpPr>
          <p:cNvPr id="3" name="Content Placeholder 2"/>
          <p:cNvSpPr>
            <a:spLocks noGrp="1"/>
          </p:cNvSpPr>
          <p:nvPr>
            <p:ph idx="1"/>
          </p:nvPr>
        </p:nvSpPr>
        <p:spPr>
          <a:xfrm>
            <a:off x="76200" y="1371600"/>
            <a:ext cx="8610600" cy="5105400"/>
          </a:xfrm>
        </p:spPr>
        <p:txBody>
          <a:bodyPr>
            <a:normAutofit/>
          </a:bodyPr>
          <a:lstStyle/>
          <a:p>
            <a:pPr marL="0" indent="0">
              <a:buNone/>
            </a:pPr>
            <a:endParaRPr lang="en-US" sz="1600" dirty="0"/>
          </a:p>
          <a:p>
            <a:pPr marL="0" indent="0">
              <a:buNone/>
            </a:pPr>
            <a:r>
              <a:rPr lang="en-US" sz="1600" dirty="0"/>
              <a:t>Bangladeş'e </a:t>
            </a:r>
            <a:r>
              <a:rPr lang="en-US" sz="1600" dirty="0" err="1"/>
              <a:t>giriş</a:t>
            </a:r>
            <a:r>
              <a:rPr lang="en-US" sz="1600" dirty="0"/>
              <a:t> </a:t>
            </a:r>
            <a:r>
              <a:rPr lang="en-US" sz="1600" dirty="0" err="1"/>
              <a:t>için</a:t>
            </a:r>
            <a:r>
              <a:rPr lang="en-US" sz="1600" dirty="0"/>
              <a:t> </a:t>
            </a:r>
            <a:r>
              <a:rPr lang="en-US" sz="1600" dirty="0" err="1"/>
              <a:t>geçerli</a:t>
            </a:r>
            <a:r>
              <a:rPr lang="en-US" sz="1600" dirty="0"/>
              <a:t> </a:t>
            </a:r>
            <a:r>
              <a:rPr lang="en-US" sz="1600" dirty="0" err="1"/>
              <a:t>bir</a:t>
            </a:r>
            <a:r>
              <a:rPr lang="en-US" sz="1600" dirty="0"/>
              <a:t> </a:t>
            </a:r>
            <a:r>
              <a:rPr lang="en-US" sz="1600" dirty="0" err="1"/>
              <a:t>pasaport</a:t>
            </a:r>
            <a:r>
              <a:rPr lang="en-US" sz="1600" dirty="0"/>
              <a:t> </a:t>
            </a:r>
            <a:r>
              <a:rPr lang="en-US" sz="1600" dirty="0" err="1"/>
              <a:t>ve</a:t>
            </a:r>
            <a:r>
              <a:rPr lang="en-US" sz="1600" dirty="0"/>
              <a:t> </a:t>
            </a:r>
            <a:r>
              <a:rPr lang="en-US" sz="1600" dirty="0" err="1"/>
              <a:t>geçerli</a:t>
            </a:r>
            <a:r>
              <a:rPr lang="en-US" sz="1600" dirty="0"/>
              <a:t> </a:t>
            </a:r>
            <a:r>
              <a:rPr lang="en-US" sz="1600" dirty="0" err="1"/>
              <a:t>bir</a:t>
            </a:r>
            <a:r>
              <a:rPr lang="en-US" sz="1600" dirty="0"/>
              <a:t> </a:t>
            </a:r>
            <a:r>
              <a:rPr lang="en-US" sz="1600" dirty="0" err="1"/>
              <a:t>vize</a:t>
            </a:r>
            <a:r>
              <a:rPr lang="en-US" sz="1600" dirty="0"/>
              <a:t> </a:t>
            </a:r>
            <a:r>
              <a:rPr lang="en-US" sz="1600" dirty="0" err="1"/>
              <a:t>gerekmektedir</a:t>
            </a:r>
            <a:r>
              <a:rPr lang="en-US" sz="1600" dirty="0"/>
              <a:t>. Bangladeş </a:t>
            </a:r>
            <a:r>
              <a:rPr lang="en-US" sz="1600" dirty="0" err="1"/>
              <a:t>vizesi</a:t>
            </a:r>
            <a:r>
              <a:rPr lang="en-US" sz="1600" dirty="0"/>
              <a:t>, </a:t>
            </a:r>
            <a:r>
              <a:rPr lang="en-US" sz="1600" dirty="0" err="1"/>
              <a:t>vizenin</a:t>
            </a:r>
            <a:r>
              <a:rPr lang="en-US" sz="1600" dirty="0"/>
              <a:t> </a:t>
            </a:r>
            <a:r>
              <a:rPr lang="en-US" sz="1600" dirty="0" err="1"/>
              <a:t>türüne</a:t>
            </a:r>
            <a:r>
              <a:rPr lang="en-US" sz="1600" dirty="0"/>
              <a:t> </a:t>
            </a:r>
            <a:r>
              <a:rPr lang="en-US" sz="1600" dirty="0" err="1"/>
              <a:t>göre</a:t>
            </a:r>
            <a:r>
              <a:rPr lang="en-US" sz="1600" dirty="0"/>
              <a:t> </a:t>
            </a:r>
            <a:r>
              <a:rPr lang="en-US" sz="1600" dirty="0" err="1"/>
              <a:t>gerekli</a:t>
            </a:r>
            <a:r>
              <a:rPr lang="en-US" sz="1600" dirty="0"/>
              <a:t> </a:t>
            </a:r>
            <a:r>
              <a:rPr lang="en-US" sz="1600" dirty="0" err="1"/>
              <a:t>olan</a:t>
            </a:r>
            <a:r>
              <a:rPr lang="en-US" sz="1600" dirty="0"/>
              <a:t> </a:t>
            </a:r>
            <a:r>
              <a:rPr lang="en-US" sz="1600" dirty="0" err="1"/>
              <a:t>belgelerin</a:t>
            </a:r>
            <a:r>
              <a:rPr lang="en-US" sz="1600" dirty="0"/>
              <a:t> </a:t>
            </a:r>
            <a:r>
              <a:rPr lang="en-US" sz="1600" dirty="0" err="1"/>
              <a:t>sunulmasıyla</a:t>
            </a:r>
            <a:r>
              <a:rPr lang="en-US" sz="1600" dirty="0"/>
              <a:t> </a:t>
            </a:r>
            <a:r>
              <a:rPr lang="en-US" sz="1600" dirty="0" err="1"/>
              <a:t>Bangladeş’in</a:t>
            </a:r>
            <a:r>
              <a:rPr lang="en-US" sz="1600" dirty="0"/>
              <a:t> yurt </a:t>
            </a:r>
            <a:r>
              <a:rPr lang="en-US" sz="1600" dirty="0" err="1"/>
              <a:t>dışında</a:t>
            </a:r>
            <a:r>
              <a:rPr lang="en-US" sz="1600" dirty="0"/>
              <a:t> </a:t>
            </a:r>
            <a:r>
              <a:rPr lang="en-US" sz="1600" dirty="0" err="1"/>
              <a:t>görev</a:t>
            </a:r>
            <a:r>
              <a:rPr lang="en-US" sz="1600" dirty="0"/>
              <a:t> </a:t>
            </a:r>
            <a:r>
              <a:rPr lang="en-US" sz="1600" dirty="0" err="1"/>
              <a:t>yapan</a:t>
            </a:r>
            <a:r>
              <a:rPr lang="en-US" sz="1600" dirty="0"/>
              <a:t> </a:t>
            </a:r>
            <a:r>
              <a:rPr lang="en-US" sz="1600" dirty="0" err="1"/>
              <a:t>diplomatik</a:t>
            </a:r>
            <a:r>
              <a:rPr lang="en-US" sz="1600" dirty="0"/>
              <a:t> </a:t>
            </a:r>
            <a:r>
              <a:rPr lang="en-US" sz="1600" dirty="0" err="1"/>
              <a:t>misyonlarından</a:t>
            </a:r>
            <a:r>
              <a:rPr lang="en-US" sz="1600" dirty="0"/>
              <a:t> </a:t>
            </a:r>
            <a:r>
              <a:rPr lang="en-US" sz="1600" dirty="0" err="1"/>
              <a:t>alınabilmektedir</a:t>
            </a:r>
            <a:r>
              <a:rPr lang="en-US" sz="1600" dirty="0"/>
              <a:t>. </a:t>
            </a:r>
            <a:r>
              <a:rPr lang="en-US" sz="1600" dirty="0" err="1"/>
              <a:t>Turistik</a:t>
            </a:r>
            <a:r>
              <a:rPr lang="en-US" sz="1600" dirty="0"/>
              <a:t> </a:t>
            </a:r>
            <a:r>
              <a:rPr lang="en-US" sz="1600" dirty="0" err="1"/>
              <a:t>ve</a:t>
            </a:r>
            <a:r>
              <a:rPr lang="en-US" sz="1600" dirty="0"/>
              <a:t> </a:t>
            </a:r>
            <a:r>
              <a:rPr lang="en-US" sz="1600" dirty="0" err="1"/>
              <a:t>ticari</a:t>
            </a:r>
            <a:r>
              <a:rPr lang="en-US" sz="1600" dirty="0"/>
              <a:t> </a:t>
            </a:r>
            <a:r>
              <a:rPr lang="en-US" sz="1600" dirty="0" err="1"/>
              <a:t>vizeler</a:t>
            </a:r>
            <a:r>
              <a:rPr lang="en-US" sz="1600" dirty="0"/>
              <a:t> </a:t>
            </a:r>
            <a:r>
              <a:rPr lang="en-US" sz="1600" dirty="0" err="1"/>
              <a:t>Bangladeşin</a:t>
            </a:r>
            <a:r>
              <a:rPr lang="en-US" sz="1600" dirty="0"/>
              <a:t> yurt </a:t>
            </a:r>
            <a:r>
              <a:rPr lang="en-US" sz="1600" dirty="0" err="1"/>
              <a:t>dışı</a:t>
            </a:r>
            <a:r>
              <a:rPr lang="en-US" sz="1600" dirty="0"/>
              <a:t> </a:t>
            </a:r>
            <a:r>
              <a:rPr lang="en-US" sz="1600" dirty="0" err="1"/>
              <a:t>misyonları</a:t>
            </a:r>
            <a:r>
              <a:rPr lang="en-US" sz="1600" dirty="0"/>
              <a:t> </a:t>
            </a:r>
            <a:r>
              <a:rPr lang="en-US" sz="1600" dirty="0" err="1"/>
              <a:t>tarafından</a:t>
            </a:r>
            <a:r>
              <a:rPr lang="en-US" sz="1600" dirty="0"/>
              <a:t> </a:t>
            </a:r>
            <a:r>
              <a:rPr lang="en-US" sz="1600" dirty="0" err="1"/>
              <a:t>verilmektedir</a:t>
            </a:r>
            <a:r>
              <a:rPr lang="en-US" sz="1600" dirty="0"/>
              <a:t> </a:t>
            </a:r>
            <a:r>
              <a:rPr lang="en-US" sz="1600" dirty="0" err="1"/>
              <a:t>ancak</a:t>
            </a:r>
            <a:r>
              <a:rPr lang="en-US" sz="1600" dirty="0"/>
              <a:t> </a:t>
            </a:r>
            <a:r>
              <a:rPr lang="en-US" sz="1600" dirty="0" err="1"/>
              <a:t>çalışma</a:t>
            </a:r>
            <a:r>
              <a:rPr lang="en-US" sz="1600" dirty="0"/>
              <a:t> </a:t>
            </a:r>
            <a:r>
              <a:rPr lang="en-US" sz="1600" dirty="0" err="1"/>
              <a:t>vizesi</a:t>
            </a:r>
            <a:r>
              <a:rPr lang="en-US" sz="1600" dirty="0"/>
              <a:t> Bangladesh Investment Development Authority (BIDA) </a:t>
            </a:r>
            <a:r>
              <a:rPr lang="en-US" sz="1600" dirty="0" err="1"/>
              <a:t>iznini</a:t>
            </a:r>
            <a:r>
              <a:rPr lang="en-US" sz="1600" dirty="0"/>
              <a:t> </a:t>
            </a:r>
            <a:r>
              <a:rPr lang="en-US" sz="1600" dirty="0" err="1"/>
              <a:t>gerektirmektedir</a:t>
            </a:r>
            <a:r>
              <a:rPr lang="en-US" sz="1600" dirty="0"/>
              <a:t>. </a:t>
            </a:r>
          </a:p>
          <a:p>
            <a:pPr marL="0" indent="0">
              <a:buNone/>
            </a:pPr>
            <a:endParaRPr lang="en-US" sz="1600" dirty="0"/>
          </a:p>
          <a:p>
            <a:pPr marL="0" indent="0">
              <a:buNone/>
            </a:pPr>
            <a:r>
              <a:rPr lang="en-US" sz="1600" dirty="0" err="1"/>
              <a:t>Aşağıdaki</a:t>
            </a:r>
            <a:r>
              <a:rPr lang="en-US" sz="1600" dirty="0"/>
              <a:t> </a:t>
            </a:r>
            <a:r>
              <a:rPr lang="en-US" sz="1600" dirty="0" err="1"/>
              <a:t>linkte</a:t>
            </a:r>
            <a:r>
              <a:rPr lang="en-US" sz="1600" dirty="0"/>
              <a:t> </a:t>
            </a:r>
            <a:r>
              <a:rPr lang="en-US" sz="1600" dirty="0" err="1"/>
              <a:t>vize</a:t>
            </a:r>
            <a:r>
              <a:rPr lang="en-US" sz="1600" dirty="0"/>
              <a:t> </a:t>
            </a:r>
            <a:r>
              <a:rPr lang="en-US" sz="1600" dirty="0" err="1"/>
              <a:t>türleri</a:t>
            </a:r>
            <a:r>
              <a:rPr lang="en-US" sz="1600" dirty="0"/>
              <a:t> </a:t>
            </a:r>
            <a:r>
              <a:rPr lang="en-US" sz="1600" dirty="0" err="1"/>
              <a:t>ve</a:t>
            </a:r>
            <a:r>
              <a:rPr lang="en-US" sz="1600" dirty="0"/>
              <a:t> </a:t>
            </a:r>
            <a:r>
              <a:rPr lang="en-US" sz="1600" dirty="0" err="1"/>
              <a:t>gerekli</a:t>
            </a:r>
            <a:r>
              <a:rPr lang="en-US" sz="1600" dirty="0"/>
              <a:t> </a:t>
            </a:r>
            <a:r>
              <a:rPr lang="en-US" sz="1600" dirty="0" err="1"/>
              <a:t>belgelere</a:t>
            </a:r>
            <a:r>
              <a:rPr lang="en-US" sz="1600" dirty="0"/>
              <a:t> </a:t>
            </a:r>
            <a:r>
              <a:rPr lang="en-US" sz="1600" dirty="0" err="1"/>
              <a:t>ilişkin</a:t>
            </a:r>
            <a:r>
              <a:rPr lang="en-US" sz="1600" dirty="0"/>
              <a:t> </a:t>
            </a:r>
            <a:r>
              <a:rPr lang="en-US" sz="1600" dirty="0" err="1"/>
              <a:t>bilgilere</a:t>
            </a:r>
            <a:r>
              <a:rPr lang="en-US" sz="1600" dirty="0"/>
              <a:t> </a:t>
            </a:r>
            <a:r>
              <a:rPr lang="en-US" sz="1600" dirty="0" err="1"/>
              <a:t>ulaşılabilmektedir</a:t>
            </a:r>
            <a:r>
              <a:rPr lang="en-US" sz="1600" dirty="0"/>
              <a:t>:</a:t>
            </a:r>
          </a:p>
          <a:p>
            <a:pPr marL="0" indent="0">
              <a:buNone/>
            </a:pPr>
            <a:r>
              <a:rPr lang="en-US" sz="1600" dirty="0">
                <a:hlinkClick r:id="rId2"/>
              </a:rPr>
              <a:t>http://bida.gov.bd/?page_id=4802</a:t>
            </a:r>
            <a:endParaRPr lang="en-US" sz="1600" dirty="0"/>
          </a:p>
          <a:p>
            <a:pPr marL="0" indent="0">
              <a:buNone/>
            </a:pPr>
            <a:endParaRPr lang="en-US" sz="1600" dirty="0"/>
          </a:p>
          <a:p>
            <a:pPr marL="0" indent="0">
              <a:buNone/>
            </a:pPr>
            <a:r>
              <a:rPr lang="en-US" sz="1600" dirty="0" err="1"/>
              <a:t>Bangladeş’te</a:t>
            </a:r>
            <a:r>
              <a:rPr lang="en-US" sz="1600" dirty="0"/>
              <a:t> </a:t>
            </a:r>
            <a:r>
              <a:rPr lang="en-US" sz="1600" dirty="0" err="1"/>
              <a:t>ayrıca</a:t>
            </a:r>
            <a:r>
              <a:rPr lang="en-US" sz="1600" dirty="0"/>
              <a:t> </a:t>
            </a:r>
            <a:r>
              <a:rPr lang="en-US" sz="1600" dirty="0" err="1"/>
              <a:t>havaalanında</a:t>
            </a:r>
            <a:r>
              <a:rPr lang="en-US" sz="1600" dirty="0"/>
              <a:t> </a:t>
            </a:r>
            <a:r>
              <a:rPr lang="en-US" sz="1600" dirty="0" err="1"/>
              <a:t>vize</a:t>
            </a:r>
            <a:r>
              <a:rPr lang="en-US" sz="1600" dirty="0"/>
              <a:t> </a:t>
            </a:r>
            <a:r>
              <a:rPr lang="en-US" sz="1600" dirty="0" err="1"/>
              <a:t>uygulaması</a:t>
            </a:r>
            <a:r>
              <a:rPr lang="en-US" sz="1600" dirty="0"/>
              <a:t> </a:t>
            </a:r>
            <a:r>
              <a:rPr lang="en-US" sz="1600" dirty="0" err="1"/>
              <a:t>bulunmaktadır</a:t>
            </a:r>
            <a:r>
              <a:rPr lang="en-US" sz="1600" dirty="0"/>
              <a:t>: </a:t>
            </a:r>
            <a:r>
              <a:rPr lang="en-US" sz="1600" dirty="0">
                <a:hlinkClick r:id="rId3"/>
              </a:rPr>
              <a:t>https://www.bangladeshembassy.de/visa-on-arrival-voa/</a:t>
            </a:r>
            <a:endParaRPr lang="en-US" sz="1600" dirty="0"/>
          </a:p>
          <a:p>
            <a:pPr marL="0" indent="0">
              <a:buNone/>
            </a:pPr>
            <a:r>
              <a:rPr lang="en-US" sz="1600" dirty="0"/>
              <a:t> </a:t>
            </a:r>
          </a:p>
          <a:p>
            <a:pPr marL="0" indent="0">
              <a:buNone/>
            </a:pPr>
            <a:r>
              <a:rPr lang="en-US" sz="1600" dirty="0" err="1"/>
              <a:t>Vize</a:t>
            </a:r>
            <a:r>
              <a:rPr lang="en-US" sz="1600" dirty="0"/>
              <a:t> </a:t>
            </a:r>
            <a:r>
              <a:rPr lang="en-US" sz="1600" dirty="0" err="1"/>
              <a:t>ücretleriyle</a:t>
            </a:r>
            <a:r>
              <a:rPr lang="en-US" sz="1600" dirty="0"/>
              <a:t> </a:t>
            </a:r>
            <a:r>
              <a:rPr lang="en-US" sz="1600" dirty="0" err="1"/>
              <a:t>ilgili</a:t>
            </a:r>
            <a:r>
              <a:rPr lang="en-US" sz="1600" dirty="0"/>
              <a:t> </a:t>
            </a:r>
            <a:r>
              <a:rPr lang="en-US" sz="1600" dirty="0" err="1"/>
              <a:t>bilgiler</a:t>
            </a:r>
            <a:r>
              <a:rPr lang="en-US" sz="1600" dirty="0"/>
              <a:t>: </a:t>
            </a:r>
          </a:p>
          <a:p>
            <a:pPr marL="0" indent="0">
              <a:buNone/>
            </a:pPr>
            <a:r>
              <a:rPr lang="en-US" sz="1600" dirty="0">
                <a:hlinkClick r:id="rId4"/>
              </a:rPr>
              <a:t>http://www.bdembassyusa.org/uploads/forms/RofVFFN.pdf</a:t>
            </a:r>
            <a:endParaRPr lang="en-US" sz="1600" dirty="0"/>
          </a:p>
          <a:p>
            <a:pPr marL="0" indent="0">
              <a:buNone/>
            </a:pPr>
            <a:endParaRPr lang="en-US" sz="2000" dirty="0">
              <a:cs typeface="Times New Roman" panose="02020603050405020304" pitchFamily="18" charset="0"/>
            </a:endParaRPr>
          </a:p>
        </p:txBody>
      </p:sp>
    </p:spTree>
    <p:extLst>
      <p:ext uri="{BB962C8B-B14F-4D97-AF65-F5344CB8AC3E}">
        <p14:creationId xmlns:p14="http://schemas.microsoft.com/office/powerpoint/2010/main" val="2338744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534400" cy="838200"/>
          </a:xfrm>
        </p:spPr>
        <p:txBody>
          <a:bodyPr>
            <a:normAutofit fontScale="90000"/>
          </a:bodyPr>
          <a:lstStyle/>
          <a:p>
            <a:r>
              <a:rPr lang="en-US" dirty="0" err="1"/>
              <a:t>Resmi</a:t>
            </a:r>
            <a:r>
              <a:rPr lang="en-US" dirty="0"/>
              <a:t> </a:t>
            </a:r>
            <a:r>
              <a:rPr lang="en-US" dirty="0" err="1"/>
              <a:t>Tatiller</a:t>
            </a:r>
            <a:r>
              <a:rPr lang="en-US" dirty="0"/>
              <a:t/>
            </a:r>
            <a:br>
              <a:rPr lang="en-US" dirty="0"/>
            </a:br>
            <a:endParaRPr lang="en-US" dirty="0"/>
          </a:p>
        </p:txBody>
      </p:sp>
      <p:sp>
        <p:nvSpPr>
          <p:cNvPr id="4" name="Rectangle 1">
            <a:extLst>
              <a:ext uri="{FF2B5EF4-FFF2-40B4-BE49-F238E27FC236}">
                <a16:creationId xmlns="" xmlns:a16="http://schemas.microsoft.com/office/drawing/2014/main" id="{99F6890B-2213-467C-8D88-8AE39E1A24BB}"/>
              </a:ext>
            </a:extLst>
          </p:cNvPr>
          <p:cNvSpPr>
            <a:spLocks noGrp="1" noChangeArrowheads="1"/>
          </p:cNvSpPr>
          <p:nvPr>
            <p:ph idx="1"/>
          </p:nvPr>
        </p:nvSpPr>
        <p:spPr bwMode="auto">
          <a:xfrm>
            <a:off x="1840935" y="6109900"/>
            <a:ext cx="47169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800" b="0" i="0" dirty="0">
                <a:effectLst/>
                <a:latin typeface="Calibri" panose="020F0502020204030204" pitchFamily="34" charset="0"/>
                <a:hlinkClick r:id="rId2"/>
              </a:rPr>
              <a:t>https://www.bb.org.bd/mediaroom/holiday.php</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1">
            <a:extLst>
              <a:ext uri="{FF2B5EF4-FFF2-40B4-BE49-F238E27FC236}">
                <a16:creationId xmlns="" xmlns:a16="http://schemas.microsoft.com/office/drawing/2014/main" id="{25E4AB1A-3F56-4FDE-AF53-8FB6D5E05CB7}"/>
              </a:ext>
            </a:extLst>
          </p:cNvPr>
          <p:cNvSpPr>
            <a:spLocks noChangeArrowheads="1"/>
          </p:cNvSpPr>
          <p:nvPr/>
        </p:nvSpPr>
        <p:spPr bwMode="auto">
          <a:xfrm>
            <a:off x="1479533" y="-71576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 xmlns:a16="http://schemas.microsoft.com/office/drawing/2014/main" id="{21AC2520-F890-4B0F-A321-EE9B31B0A186}"/>
              </a:ext>
            </a:extLst>
          </p:cNvPr>
          <p:cNvGraphicFramePr/>
          <p:nvPr>
            <p:extLst>
              <p:ext uri="{D42A27DB-BD31-4B8C-83A1-F6EECF244321}">
                <p14:modId xmlns:p14="http://schemas.microsoft.com/office/powerpoint/2010/main" val="3525271194"/>
              </p:ext>
            </p:extLst>
          </p:nvPr>
        </p:nvGraphicFramePr>
        <p:xfrm>
          <a:off x="3657600" y="838200"/>
          <a:ext cx="4787867" cy="4969280"/>
        </p:xfrm>
        <a:graphic>
          <a:graphicData uri="http://schemas.openxmlformats.org/drawingml/2006/table">
            <a:tbl>
              <a:tblPr/>
              <a:tblGrid>
                <a:gridCol w="2756275">
                  <a:extLst>
                    <a:ext uri="{9D8B030D-6E8A-4147-A177-3AD203B41FA5}">
                      <a16:colId xmlns="" xmlns:a16="http://schemas.microsoft.com/office/drawing/2014/main" val="2479887954"/>
                    </a:ext>
                  </a:extLst>
                </a:gridCol>
                <a:gridCol w="1387429">
                  <a:extLst>
                    <a:ext uri="{9D8B030D-6E8A-4147-A177-3AD203B41FA5}">
                      <a16:colId xmlns="" xmlns:a16="http://schemas.microsoft.com/office/drawing/2014/main" val="1309918536"/>
                    </a:ext>
                  </a:extLst>
                </a:gridCol>
                <a:gridCol w="644163">
                  <a:extLst>
                    <a:ext uri="{9D8B030D-6E8A-4147-A177-3AD203B41FA5}">
                      <a16:colId xmlns="" xmlns:a16="http://schemas.microsoft.com/office/drawing/2014/main" val="1270241507"/>
                    </a:ext>
                  </a:extLst>
                </a:gridCol>
              </a:tblGrid>
              <a:tr h="195444">
                <a:tc>
                  <a:txBody>
                    <a:bodyPr/>
                    <a:lstStyle/>
                    <a:p>
                      <a:pPr algn="ctr" fontAlgn="ctr">
                        <a:spcBef>
                          <a:spcPts val="0"/>
                        </a:spcBef>
                        <a:spcAft>
                          <a:spcPts val="0"/>
                        </a:spcAft>
                      </a:pPr>
                      <a:r>
                        <a:rPr lang="en-US" sz="1000" b="0" i="0" u="none" strike="noStrike">
                          <a:effectLst/>
                          <a:latin typeface="Arial" panose="020B0604020202020204" pitchFamily="34" charset="0"/>
                        </a:rPr>
                        <a:t>Tatil</a:t>
                      </a:r>
                      <a:endParaRPr lang="en-US" sz="1500" b="0" i="0" u="none" strike="noStrike">
                        <a:effectLst/>
                        <a:latin typeface="Arial" panose="020B0604020202020204" pitchFamily="34" charset="0"/>
                      </a:endParaRPr>
                    </a:p>
                  </a:txBody>
                  <a:tcPr marL="38779" marR="38779" marT="23267" marB="23267"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E6E6E6"/>
                    </a:solidFill>
                  </a:tcPr>
                </a:tc>
                <a:tc>
                  <a:txBody>
                    <a:bodyPr/>
                    <a:lstStyle/>
                    <a:p>
                      <a:pPr algn="ctr" fontAlgn="ctr">
                        <a:spcBef>
                          <a:spcPts val="0"/>
                        </a:spcBef>
                        <a:spcAft>
                          <a:spcPts val="0"/>
                        </a:spcAft>
                      </a:pPr>
                      <a:r>
                        <a:rPr lang="en-US" sz="1000" b="0" i="0" u="none" strike="noStrike">
                          <a:effectLst/>
                          <a:latin typeface="Arial" panose="020B0604020202020204" pitchFamily="34" charset="0"/>
                        </a:rPr>
                        <a:t>Tarih</a:t>
                      </a:r>
                      <a:endParaRPr lang="en-US" sz="1500" b="0" i="0" u="none" strike="noStrike">
                        <a:effectLst/>
                        <a:latin typeface="Arial" panose="020B0604020202020204" pitchFamily="34" charset="0"/>
                      </a:endParaRPr>
                    </a:p>
                  </a:txBody>
                  <a:tcPr marL="38779" marR="38779" marT="23267" marB="23267"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E6E6E6"/>
                    </a:solidFill>
                  </a:tcPr>
                </a:tc>
                <a:tc>
                  <a:txBody>
                    <a:bodyPr/>
                    <a:lstStyle/>
                    <a:p>
                      <a:pPr algn="ctr" fontAlgn="ctr">
                        <a:spcBef>
                          <a:spcPts val="0"/>
                        </a:spcBef>
                        <a:spcAft>
                          <a:spcPts val="0"/>
                        </a:spcAft>
                      </a:pPr>
                      <a:r>
                        <a:rPr lang="en-US" sz="1000" b="0" i="0" u="none" strike="noStrike">
                          <a:effectLst/>
                          <a:latin typeface="Arial" panose="020B0604020202020204" pitchFamily="34" charset="0"/>
                        </a:rPr>
                        <a:t>Gün</a:t>
                      </a:r>
                      <a:endParaRPr lang="en-US" sz="1500" b="0" i="0" u="none" strike="noStrike">
                        <a:effectLst/>
                        <a:latin typeface="Arial" panose="020B0604020202020204" pitchFamily="34" charset="0"/>
                      </a:endParaRPr>
                    </a:p>
                  </a:txBody>
                  <a:tcPr marL="38779" marR="38779" marT="23267" marB="23267" anchor="ctr">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rgbClr val="E6E6E6"/>
                    </a:solidFill>
                  </a:tcPr>
                </a:tc>
                <a:extLst>
                  <a:ext uri="{0D108BD9-81ED-4DB2-BD59-A6C34878D82A}">
                    <a16:rowId xmlns="" xmlns:a16="http://schemas.microsoft.com/office/drawing/2014/main" val="2393163326"/>
                  </a:ext>
                </a:extLst>
              </a:tr>
              <a:tr h="195444">
                <a:tc>
                  <a:txBody>
                    <a:bodyPr/>
                    <a:lstStyle/>
                    <a:p>
                      <a:pPr algn="l" fontAlgn="t">
                        <a:spcBef>
                          <a:spcPts val="0"/>
                        </a:spcBef>
                        <a:spcAft>
                          <a:spcPts val="0"/>
                        </a:spcAft>
                      </a:pPr>
                      <a:r>
                        <a:rPr lang="en-US" sz="1000" b="0" i="0" u="none" strike="noStrike">
                          <a:effectLst/>
                          <a:latin typeface="Arial" panose="020B0604020202020204" pitchFamily="34" charset="0"/>
                        </a:rPr>
                        <a:t>Uluslararası Anadili Günü</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a:noFill/>
                    </a:lnB>
                  </a:tcPr>
                </a:tc>
                <a:tc>
                  <a:txBody>
                    <a:bodyPr/>
                    <a:lstStyle/>
                    <a:p>
                      <a:pPr algn="l" fontAlgn="t">
                        <a:spcBef>
                          <a:spcPts val="0"/>
                        </a:spcBef>
                        <a:spcAft>
                          <a:spcPts val="0"/>
                        </a:spcAft>
                      </a:pPr>
                      <a:r>
                        <a:rPr lang="en-US" sz="1000" b="0" i="0" u="none" strike="noStrike">
                          <a:effectLst/>
                          <a:latin typeface="Arial" panose="020B0604020202020204" pitchFamily="34" charset="0"/>
                        </a:rPr>
                        <a:t>21 Şubat</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a:noFill/>
                    </a:lnB>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a:noFill/>
                    </a:lnB>
                  </a:tcPr>
                </a:tc>
                <a:extLst>
                  <a:ext uri="{0D108BD9-81ED-4DB2-BD59-A6C34878D82A}">
                    <a16:rowId xmlns="" xmlns:a16="http://schemas.microsoft.com/office/drawing/2014/main" val="3064069507"/>
                  </a:ext>
                </a:extLst>
              </a:tr>
              <a:tr h="344354">
                <a:tc>
                  <a:txBody>
                    <a:bodyPr/>
                    <a:lstStyle/>
                    <a:p>
                      <a:pPr algn="l" fontAlgn="t">
                        <a:spcBef>
                          <a:spcPts val="0"/>
                        </a:spcBef>
                        <a:spcAft>
                          <a:spcPts val="0"/>
                        </a:spcAft>
                      </a:pPr>
                      <a:r>
                        <a:rPr lang="en-US" sz="1000" b="0" i="0" u="none" strike="noStrike">
                          <a:effectLst/>
                          <a:latin typeface="Arial" panose="020B0604020202020204" pitchFamily="34" charset="0"/>
                        </a:rPr>
                        <a:t>Ülkenin Kurucu Babası Bangabandhu Sheikh Mujibur Rahman’ın Doğum Günü</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l" fontAlgn="t">
                        <a:spcBef>
                          <a:spcPts val="0"/>
                        </a:spcBef>
                        <a:spcAft>
                          <a:spcPts val="0"/>
                        </a:spcAft>
                      </a:pPr>
                      <a:r>
                        <a:rPr lang="en-US" sz="1000" b="0" i="0" u="none" strike="noStrike">
                          <a:effectLst/>
                          <a:latin typeface="Arial" panose="020B0604020202020204" pitchFamily="34" charset="0"/>
                        </a:rPr>
                        <a:t>17 Mart</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extLst>
                  <a:ext uri="{0D108BD9-81ED-4DB2-BD59-A6C34878D82A}">
                    <a16:rowId xmlns="" xmlns:a16="http://schemas.microsoft.com/office/drawing/2014/main" val="2454283668"/>
                  </a:ext>
                </a:extLst>
              </a:tr>
              <a:tr h="195444">
                <a:tc>
                  <a:txBody>
                    <a:bodyPr/>
                    <a:lstStyle/>
                    <a:p>
                      <a:pPr algn="l" fontAlgn="t">
                        <a:spcBef>
                          <a:spcPts val="0"/>
                        </a:spcBef>
                        <a:spcAft>
                          <a:spcPts val="0"/>
                        </a:spcAft>
                      </a:pPr>
                      <a:r>
                        <a:rPr lang="en-US" sz="1000" b="0" i="0" u="none" strike="noStrike">
                          <a:effectLst/>
                          <a:latin typeface="Arial" panose="020B0604020202020204" pitchFamily="34" charset="0"/>
                        </a:rPr>
                        <a:t>Ulusal Bağımsızlık Günü</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l" fontAlgn="t">
                        <a:spcBef>
                          <a:spcPts val="0"/>
                        </a:spcBef>
                        <a:spcAft>
                          <a:spcPts val="0"/>
                        </a:spcAft>
                      </a:pPr>
                      <a:r>
                        <a:rPr lang="en-US" sz="1000" b="0" i="0" u="none" strike="noStrike">
                          <a:effectLst/>
                          <a:latin typeface="Arial" panose="020B0604020202020204" pitchFamily="34" charset="0"/>
                        </a:rPr>
                        <a:t>26 Mart</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extLst>
                  <a:ext uri="{0D108BD9-81ED-4DB2-BD59-A6C34878D82A}">
                    <a16:rowId xmlns="" xmlns:a16="http://schemas.microsoft.com/office/drawing/2014/main" val="2130984226"/>
                  </a:ext>
                </a:extLst>
              </a:tr>
              <a:tr h="269899">
                <a:tc>
                  <a:txBody>
                    <a:bodyPr/>
                    <a:lstStyle/>
                    <a:p>
                      <a:pPr algn="l" fontAlgn="t">
                        <a:spcBef>
                          <a:spcPts val="0"/>
                        </a:spcBef>
                        <a:spcAft>
                          <a:spcPts val="0"/>
                        </a:spcAft>
                      </a:pPr>
                      <a:r>
                        <a:rPr lang="en-US" sz="1000" b="0" i="0" u="none" strike="noStrike">
                          <a:effectLst/>
                          <a:latin typeface="Arial" panose="020B0604020202020204" pitchFamily="34" charset="0"/>
                        </a:rPr>
                        <a:t>Berat Kandili</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l" fontAlgn="t">
                        <a:spcBef>
                          <a:spcPts val="0"/>
                        </a:spcBef>
                        <a:spcAft>
                          <a:spcPts val="0"/>
                        </a:spcAft>
                      </a:pP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extLst>
                  <a:ext uri="{0D108BD9-81ED-4DB2-BD59-A6C34878D82A}">
                    <a16:rowId xmlns="" xmlns:a16="http://schemas.microsoft.com/office/drawing/2014/main" val="3080769833"/>
                  </a:ext>
                </a:extLst>
              </a:tr>
              <a:tr h="195444">
                <a:tc>
                  <a:txBody>
                    <a:bodyPr/>
                    <a:lstStyle/>
                    <a:p>
                      <a:pPr algn="l" fontAlgn="t">
                        <a:spcBef>
                          <a:spcPts val="0"/>
                        </a:spcBef>
                        <a:spcAft>
                          <a:spcPts val="0"/>
                        </a:spcAft>
                      </a:pPr>
                      <a:r>
                        <a:rPr lang="en-US" sz="1000" b="0" i="0" u="none" strike="noStrike">
                          <a:effectLst/>
                          <a:latin typeface="Arial" panose="020B0604020202020204" pitchFamily="34" charset="0"/>
                        </a:rPr>
                        <a:t>Bengal Yeni Yılı</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l" fontAlgn="t">
                        <a:spcBef>
                          <a:spcPts val="0"/>
                        </a:spcBef>
                        <a:spcAft>
                          <a:spcPts val="0"/>
                        </a:spcAft>
                      </a:pPr>
                      <a:r>
                        <a:rPr lang="en-US" sz="1000" b="0" i="0" u="none" strike="noStrike">
                          <a:effectLst/>
                          <a:latin typeface="Arial" panose="020B0604020202020204" pitchFamily="34" charset="0"/>
                        </a:rPr>
                        <a:t>14 Nisan</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extLst>
                  <a:ext uri="{0D108BD9-81ED-4DB2-BD59-A6C34878D82A}">
                    <a16:rowId xmlns="" xmlns:a16="http://schemas.microsoft.com/office/drawing/2014/main" val="3813233867"/>
                  </a:ext>
                </a:extLst>
              </a:tr>
              <a:tr h="195444">
                <a:tc>
                  <a:txBody>
                    <a:bodyPr/>
                    <a:lstStyle/>
                    <a:p>
                      <a:pPr algn="l" fontAlgn="t">
                        <a:spcBef>
                          <a:spcPts val="0"/>
                        </a:spcBef>
                        <a:spcAft>
                          <a:spcPts val="0"/>
                        </a:spcAft>
                      </a:pPr>
                      <a:r>
                        <a:rPr lang="en-US" sz="1000" b="0" i="0" u="none" strike="noStrike">
                          <a:effectLst/>
                          <a:latin typeface="Arial" panose="020B0604020202020204" pitchFamily="34" charset="0"/>
                        </a:rPr>
                        <a:t>İşçi Bayramı</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l" fontAlgn="t">
                        <a:spcBef>
                          <a:spcPts val="0"/>
                        </a:spcBef>
                        <a:spcAft>
                          <a:spcPts val="0"/>
                        </a:spcAft>
                      </a:pPr>
                      <a:r>
                        <a:rPr lang="en-US" sz="1000" b="0" i="0" u="none" strike="noStrike">
                          <a:effectLst/>
                          <a:latin typeface="Arial" panose="020B0604020202020204" pitchFamily="34" charset="0"/>
                        </a:rPr>
                        <a:t>1 Mayıs</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extLst>
                  <a:ext uri="{0D108BD9-81ED-4DB2-BD59-A6C34878D82A}">
                    <a16:rowId xmlns="" xmlns:a16="http://schemas.microsoft.com/office/drawing/2014/main" val="3223268576"/>
                  </a:ext>
                </a:extLst>
              </a:tr>
              <a:tr h="269899">
                <a:tc>
                  <a:txBody>
                    <a:bodyPr/>
                    <a:lstStyle/>
                    <a:p>
                      <a:pPr algn="l" fontAlgn="t">
                        <a:spcBef>
                          <a:spcPts val="0"/>
                        </a:spcBef>
                        <a:spcAft>
                          <a:spcPts val="0"/>
                        </a:spcAft>
                      </a:pPr>
                      <a:r>
                        <a:rPr lang="en-US" sz="1000" b="0" i="0" u="none" strike="noStrike">
                          <a:effectLst/>
                          <a:latin typeface="Arial" panose="020B0604020202020204" pitchFamily="34" charset="0"/>
                        </a:rPr>
                        <a:t>Buddha’nın Doğum Günü</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l" fontAlgn="t">
                        <a:spcBef>
                          <a:spcPts val="0"/>
                        </a:spcBef>
                        <a:spcAft>
                          <a:spcPts val="0"/>
                        </a:spcAft>
                      </a:pP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extLst>
                  <a:ext uri="{0D108BD9-81ED-4DB2-BD59-A6C34878D82A}">
                    <a16:rowId xmlns="" xmlns:a16="http://schemas.microsoft.com/office/drawing/2014/main" val="3386900043"/>
                  </a:ext>
                </a:extLst>
              </a:tr>
              <a:tr h="269899">
                <a:tc>
                  <a:txBody>
                    <a:bodyPr/>
                    <a:lstStyle/>
                    <a:p>
                      <a:pPr algn="l" fontAlgn="t">
                        <a:spcBef>
                          <a:spcPts val="0"/>
                        </a:spcBef>
                        <a:spcAft>
                          <a:spcPts val="0"/>
                        </a:spcAft>
                      </a:pPr>
                      <a:r>
                        <a:rPr lang="en-US" sz="1000" b="0" i="0" u="none" strike="noStrike">
                          <a:effectLst/>
                          <a:latin typeface="Arial" panose="020B0604020202020204" pitchFamily="34" charset="0"/>
                        </a:rPr>
                        <a:t>Kadir Gecesi</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l" fontAlgn="t">
                        <a:spcBef>
                          <a:spcPts val="0"/>
                        </a:spcBef>
                        <a:spcAft>
                          <a:spcPts val="0"/>
                        </a:spcAft>
                      </a:pP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extLst>
                  <a:ext uri="{0D108BD9-81ED-4DB2-BD59-A6C34878D82A}">
                    <a16:rowId xmlns="" xmlns:a16="http://schemas.microsoft.com/office/drawing/2014/main" val="3304911471"/>
                  </a:ext>
                </a:extLst>
              </a:tr>
              <a:tr h="269899">
                <a:tc>
                  <a:txBody>
                    <a:bodyPr/>
                    <a:lstStyle/>
                    <a:p>
                      <a:pPr algn="l" fontAlgn="t">
                        <a:spcBef>
                          <a:spcPts val="0"/>
                        </a:spcBef>
                        <a:spcAft>
                          <a:spcPts val="0"/>
                        </a:spcAft>
                      </a:pPr>
                      <a:r>
                        <a:rPr lang="en-US" sz="1000" b="0" i="0" u="none" strike="noStrike" dirty="0">
                          <a:effectLst/>
                          <a:latin typeface="Arial" panose="020B0604020202020204" pitchFamily="34" charset="0"/>
                        </a:rPr>
                        <a:t>Ramazan </a:t>
                      </a:r>
                      <a:r>
                        <a:rPr lang="en-US" sz="1000" b="0" i="0" u="none" strike="noStrike" dirty="0" err="1">
                          <a:effectLst/>
                          <a:latin typeface="Arial" panose="020B0604020202020204" pitchFamily="34" charset="0"/>
                        </a:rPr>
                        <a:t>Bayramı</a:t>
                      </a:r>
                      <a:endParaRPr lang="en-US" sz="1500" b="0" i="0" u="none" strike="noStrike" dirty="0">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l" fontAlgn="t">
                        <a:spcBef>
                          <a:spcPts val="0"/>
                        </a:spcBef>
                        <a:spcAft>
                          <a:spcPts val="0"/>
                        </a:spcAft>
                      </a:pP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ctr" fontAlgn="t">
                        <a:spcBef>
                          <a:spcPts val="0"/>
                        </a:spcBef>
                        <a:spcAft>
                          <a:spcPts val="0"/>
                        </a:spcAft>
                      </a:pPr>
                      <a:r>
                        <a:rPr lang="en-US" sz="1000" b="0" i="0" u="none" strike="noStrike">
                          <a:effectLst/>
                          <a:latin typeface="Arial" panose="020B0604020202020204" pitchFamily="34" charset="0"/>
                        </a:rPr>
                        <a:t>3</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extLst>
                  <a:ext uri="{0D108BD9-81ED-4DB2-BD59-A6C34878D82A}">
                    <a16:rowId xmlns="" xmlns:a16="http://schemas.microsoft.com/office/drawing/2014/main" val="2166787822"/>
                  </a:ext>
                </a:extLst>
              </a:tr>
              <a:tr h="195444">
                <a:tc>
                  <a:txBody>
                    <a:bodyPr/>
                    <a:lstStyle/>
                    <a:p>
                      <a:pPr algn="l" fontAlgn="t">
                        <a:spcBef>
                          <a:spcPts val="0"/>
                        </a:spcBef>
                        <a:spcAft>
                          <a:spcPts val="0"/>
                        </a:spcAft>
                      </a:pPr>
                      <a:r>
                        <a:rPr lang="en-US" sz="1000" b="0" i="0" u="none" strike="noStrike">
                          <a:effectLst/>
                          <a:latin typeface="Arial" panose="020B0604020202020204" pitchFamily="34" charset="0"/>
                        </a:rPr>
                        <a:t>Bankaların Resmi Tatil Günü</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l" fontAlgn="t">
                        <a:spcBef>
                          <a:spcPts val="0"/>
                        </a:spcBef>
                        <a:spcAft>
                          <a:spcPts val="0"/>
                        </a:spcAft>
                      </a:pPr>
                      <a:r>
                        <a:rPr lang="en-US" sz="1000" b="0" i="0" u="none" strike="noStrike">
                          <a:effectLst/>
                          <a:latin typeface="Arial" panose="020B0604020202020204" pitchFamily="34" charset="0"/>
                        </a:rPr>
                        <a:t>1 Temmuz</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extLst>
                  <a:ext uri="{0D108BD9-81ED-4DB2-BD59-A6C34878D82A}">
                    <a16:rowId xmlns="" xmlns:a16="http://schemas.microsoft.com/office/drawing/2014/main" val="4015016736"/>
                  </a:ext>
                </a:extLst>
              </a:tr>
              <a:tr h="269899">
                <a:tc>
                  <a:txBody>
                    <a:bodyPr/>
                    <a:lstStyle/>
                    <a:p>
                      <a:pPr algn="l" fontAlgn="t">
                        <a:spcBef>
                          <a:spcPts val="0"/>
                        </a:spcBef>
                        <a:spcAft>
                          <a:spcPts val="0"/>
                        </a:spcAft>
                      </a:pPr>
                      <a:r>
                        <a:rPr lang="en-US" sz="1000" b="0" i="0" u="none" strike="noStrike">
                          <a:effectLst/>
                          <a:latin typeface="Arial" panose="020B0604020202020204" pitchFamily="34" charset="0"/>
                        </a:rPr>
                        <a:t>Kurban Bayramı</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l" fontAlgn="t">
                        <a:spcBef>
                          <a:spcPts val="0"/>
                        </a:spcBef>
                        <a:spcAft>
                          <a:spcPts val="0"/>
                        </a:spcAft>
                      </a:pP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ctr" fontAlgn="t">
                        <a:spcBef>
                          <a:spcPts val="0"/>
                        </a:spcBef>
                        <a:spcAft>
                          <a:spcPts val="0"/>
                        </a:spcAft>
                      </a:pPr>
                      <a:r>
                        <a:rPr lang="en-US" sz="1000" b="0" i="0" u="none" strike="noStrike">
                          <a:effectLst/>
                          <a:latin typeface="Arial" panose="020B0604020202020204" pitchFamily="34" charset="0"/>
                        </a:rPr>
                        <a:t>3</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extLst>
                  <a:ext uri="{0D108BD9-81ED-4DB2-BD59-A6C34878D82A}">
                    <a16:rowId xmlns="" xmlns:a16="http://schemas.microsoft.com/office/drawing/2014/main" val="1118925265"/>
                  </a:ext>
                </a:extLst>
              </a:tr>
              <a:tr h="195444">
                <a:tc>
                  <a:txBody>
                    <a:bodyPr/>
                    <a:lstStyle/>
                    <a:p>
                      <a:pPr algn="l" fontAlgn="t">
                        <a:spcBef>
                          <a:spcPts val="0"/>
                        </a:spcBef>
                        <a:spcAft>
                          <a:spcPts val="0"/>
                        </a:spcAft>
                      </a:pPr>
                      <a:r>
                        <a:rPr lang="en-US" sz="1000" b="0" i="0" u="none" strike="noStrike">
                          <a:effectLst/>
                          <a:latin typeface="Arial" panose="020B0604020202020204" pitchFamily="34" charset="0"/>
                        </a:rPr>
                        <a:t>Krishna Janmashtami (Hindu Dini Günü)</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l" fontAlgn="t">
                        <a:spcBef>
                          <a:spcPts val="0"/>
                        </a:spcBef>
                        <a:spcAft>
                          <a:spcPts val="0"/>
                        </a:spcAft>
                      </a:pPr>
                      <a:r>
                        <a:rPr lang="en-US" sz="1000" b="0" i="0" u="none" strike="noStrike">
                          <a:effectLst/>
                          <a:latin typeface="Arial" panose="020B0604020202020204" pitchFamily="34" charset="0"/>
                        </a:rPr>
                        <a:t>11 Ağustos</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extLst>
                  <a:ext uri="{0D108BD9-81ED-4DB2-BD59-A6C34878D82A}">
                    <a16:rowId xmlns="" xmlns:a16="http://schemas.microsoft.com/office/drawing/2014/main" val="1425748330"/>
                  </a:ext>
                </a:extLst>
              </a:tr>
              <a:tr h="493264">
                <a:tc>
                  <a:txBody>
                    <a:bodyPr/>
                    <a:lstStyle/>
                    <a:p>
                      <a:pPr algn="l" fontAlgn="t">
                        <a:spcBef>
                          <a:spcPts val="0"/>
                        </a:spcBef>
                        <a:spcAft>
                          <a:spcPts val="0"/>
                        </a:spcAft>
                      </a:pPr>
                      <a:r>
                        <a:rPr lang="en-US" sz="1000" b="0" i="0" u="none" strike="noStrike" dirty="0" err="1">
                          <a:effectLst/>
                          <a:latin typeface="Arial" panose="020B0604020202020204" pitchFamily="34" charset="0"/>
                        </a:rPr>
                        <a:t>Ulusal</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Matem</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Günü</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Ülkenin</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Kurucu</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Babası</a:t>
                      </a:r>
                      <a:r>
                        <a:rPr lang="en-US" sz="1000" b="0" i="0" u="none" strike="noStrike" dirty="0">
                          <a:effectLst/>
                          <a:latin typeface="Arial" panose="020B0604020202020204" pitchFamily="34" charset="0"/>
                        </a:rPr>
                        <a:t> Bangabandhu Sheikh Mujibur </a:t>
                      </a:r>
                      <a:r>
                        <a:rPr lang="en-US" sz="1000" b="0" i="0" u="none" strike="noStrike" dirty="0" err="1">
                          <a:effectLst/>
                          <a:latin typeface="Arial" panose="020B0604020202020204" pitchFamily="34" charset="0"/>
                        </a:rPr>
                        <a:t>Rahman’ın</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Ölüm</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Günü</a:t>
                      </a:r>
                      <a:r>
                        <a:rPr lang="en-US" sz="1000" b="0" i="0" u="none" strike="noStrike" dirty="0">
                          <a:effectLst/>
                          <a:latin typeface="Arial" panose="020B0604020202020204" pitchFamily="34" charset="0"/>
                        </a:rPr>
                        <a:t>)</a:t>
                      </a:r>
                      <a:endParaRPr lang="en-US" sz="1500" b="0" i="0" u="none" strike="noStrike" dirty="0">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l" fontAlgn="t">
                        <a:spcBef>
                          <a:spcPts val="0"/>
                        </a:spcBef>
                        <a:spcAft>
                          <a:spcPts val="0"/>
                        </a:spcAft>
                      </a:pPr>
                      <a:r>
                        <a:rPr lang="en-US" sz="1000" b="0" i="0" u="none" strike="noStrike">
                          <a:effectLst/>
                          <a:latin typeface="Arial" panose="020B0604020202020204" pitchFamily="34" charset="0"/>
                        </a:rPr>
                        <a:t>15 Ağustos</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extLst>
                  <a:ext uri="{0D108BD9-81ED-4DB2-BD59-A6C34878D82A}">
                    <a16:rowId xmlns="" xmlns:a16="http://schemas.microsoft.com/office/drawing/2014/main" val="173122873"/>
                  </a:ext>
                </a:extLst>
              </a:tr>
              <a:tr h="269899">
                <a:tc>
                  <a:txBody>
                    <a:bodyPr/>
                    <a:lstStyle/>
                    <a:p>
                      <a:pPr algn="l" fontAlgn="t">
                        <a:spcBef>
                          <a:spcPts val="0"/>
                        </a:spcBef>
                        <a:spcAft>
                          <a:spcPts val="0"/>
                        </a:spcAft>
                      </a:pPr>
                      <a:r>
                        <a:rPr lang="en-US" sz="1000" b="0" i="0" u="none" strike="noStrike" dirty="0" err="1">
                          <a:effectLst/>
                          <a:latin typeface="Arial" panose="020B0604020202020204" pitchFamily="34" charset="0"/>
                        </a:rPr>
                        <a:t>Aşure</a:t>
                      </a:r>
                      <a:r>
                        <a:rPr lang="en-US" sz="1000" b="0" i="0" u="none" strike="noStrike" dirty="0">
                          <a:effectLst/>
                          <a:latin typeface="Arial" panose="020B0604020202020204" pitchFamily="34" charset="0"/>
                        </a:rPr>
                        <a:t> </a:t>
                      </a:r>
                      <a:r>
                        <a:rPr lang="en-US" sz="1000" b="0" i="0" u="none" strike="noStrike" dirty="0" err="1">
                          <a:effectLst/>
                          <a:latin typeface="Arial" panose="020B0604020202020204" pitchFamily="34" charset="0"/>
                        </a:rPr>
                        <a:t>Günü</a:t>
                      </a:r>
                      <a:endParaRPr lang="en-US" sz="1500" b="0" i="0" u="none" strike="noStrike" dirty="0">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l" fontAlgn="t">
                        <a:spcBef>
                          <a:spcPts val="0"/>
                        </a:spcBef>
                        <a:spcAft>
                          <a:spcPts val="0"/>
                        </a:spcAft>
                      </a:pP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extLst>
                  <a:ext uri="{0D108BD9-81ED-4DB2-BD59-A6C34878D82A}">
                    <a16:rowId xmlns="" xmlns:a16="http://schemas.microsoft.com/office/drawing/2014/main" val="3815882098"/>
                  </a:ext>
                </a:extLst>
              </a:tr>
              <a:tr h="195444">
                <a:tc>
                  <a:txBody>
                    <a:bodyPr/>
                    <a:lstStyle/>
                    <a:p>
                      <a:pPr algn="l" fontAlgn="t">
                        <a:spcBef>
                          <a:spcPts val="0"/>
                        </a:spcBef>
                        <a:spcAft>
                          <a:spcPts val="0"/>
                        </a:spcAft>
                      </a:pPr>
                      <a:r>
                        <a:rPr lang="en-US" sz="1000" b="0" i="0" u="none" strike="noStrike">
                          <a:effectLst/>
                          <a:latin typeface="Arial" panose="020B0604020202020204" pitchFamily="34" charset="0"/>
                        </a:rPr>
                        <a:t>Durga Puja (Hindu Dini Günü)</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l" fontAlgn="t">
                        <a:spcBef>
                          <a:spcPts val="0"/>
                        </a:spcBef>
                        <a:spcAft>
                          <a:spcPts val="0"/>
                        </a:spcAft>
                      </a:pPr>
                      <a:r>
                        <a:rPr lang="en-US" sz="1000" b="0" i="0" u="none" strike="noStrike">
                          <a:effectLst/>
                          <a:latin typeface="Arial" panose="020B0604020202020204" pitchFamily="34" charset="0"/>
                        </a:rPr>
                        <a:t>26 Ekim</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ctr" fontAlgn="t">
                        <a:spcBef>
                          <a:spcPts val="0"/>
                        </a:spcBef>
                        <a:spcAft>
                          <a:spcPts val="0"/>
                        </a:spcAft>
                      </a:pPr>
                      <a:r>
                        <a:rPr lang="en-US" sz="1000" b="0" i="0" u="none" strike="noStrike" dirty="0">
                          <a:effectLst/>
                          <a:latin typeface="Arial" panose="020B0604020202020204" pitchFamily="34" charset="0"/>
                        </a:rPr>
                        <a:t>1</a:t>
                      </a:r>
                      <a:endParaRPr lang="en-US" sz="1500" b="0" i="0" u="none" strike="noStrike" dirty="0">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extLst>
                  <a:ext uri="{0D108BD9-81ED-4DB2-BD59-A6C34878D82A}">
                    <a16:rowId xmlns="" xmlns:a16="http://schemas.microsoft.com/office/drawing/2014/main" val="2925565130"/>
                  </a:ext>
                </a:extLst>
              </a:tr>
              <a:tr h="269899">
                <a:tc>
                  <a:txBody>
                    <a:bodyPr/>
                    <a:lstStyle/>
                    <a:p>
                      <a:pPr algn="l" fontAlgn="t">
                        <a:spcBef>
                          <a:spcPts val="0"/>
                        </a:spcBef>
                        <a:spcAft>
                          <a:spcPts val="0"/>
                        </a:spcAft>
                      </a:pPr>
                      <a:r>
                        <a:rPr lang="en-US" sz="1000" b="0" i="0" u="none" strike="noStrike">
                          <a:effectLst/>
                          <a:latin typeface="Arial" panose="020B0604020202020204" pitchFamily="34" charset="0"/>
                        </a:rPr>
                        <a:t>Mevlid Kandili</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l" fontAlgn="t">
                        <a:spcBef>
                          <a:spcPts val="0"/>
                        </a:spcBef>
                        <a:spcAft>
                          <a:spcPts val="0"/>
                        </a:spcAft>
                      </a:pP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extLst>
                  <a:ext uri="{0D108BD9-81ED-4DB2-BD59-A6C34878D82A}">
                    <a16:rowId xmlns="" xmlns:a16="http://schemas.microsoft.com/office/drawing/2014/main" val="888642897"/>
                  </a:ext>
                </a:extLst>
              </a:tr>
              <a:tr h="195444">
                <a:tc>
                  <a:txBody>
                    <a:bodyPr/>
                    <a:lstStyle/>
                    <a:p>
                      <a:pPr algn="l" fontAlgn="t">
                        <a:spcBef>
                          <a:spcPts val="0"/>
                        </a:spcBef>
                        <a:spcAft>
                          <a:spcPts val="0"/>
                        </a:spcAft>
                      </a:pPr>
                      <a:r>
                        <a:rPr lang="en-US" sz="1000" b="0" i="0" u="none" strike="noStrike">
                          <a:effectLst/>
                          <a:latin typeface="Arial" panose="020B0604020202020204" pitchFamily="34" charset="0"/>
                        </a:rPr>
                        <a:t>Zafer Bayramı</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l" fontAlgn="t">
                        <a:spcBef>
                          <a:spcPts val="0"/>
                        </a:spcBef>
                        <a:spcAft>
                          <a:spcPts val="0"/>
                        </a:spcAft>
                      </a:pPr>
                      <a:r>
                        <a:rPr lang="en-US" sz="1000" b="0" i="0" u="none" strike="noStrike">
                          <a:effectLst/>
                          <a:latin typeface="Arial" panose="020B0604020202020204" pitchFamily="34" charset="0"/>
                        </a:rPr>
                        <a:t>16 Aralık</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extLst>
                  <a:ext uri="{0D108BD9-81ED-4DB2-BD59-A6C34878D82A}">
                    <a16:rowId xmlns="" xmlns:a16="http://schemas.microsoft.com/office/drawing/2014/main" val="2266209380"/>
                  </a:ext>
                </a:extLst>
              </a:tr>
              <a:tr h="195444">
                <a:tc>
                  <a:txBody>
                    <a:bodyPr/>
                    <a:lstStyle/>
                    <a:p>
                      <a:pPr algn="l" fontAlgn="t">
                        <a:spcBef>
                          <a:spcPts val="0"/>
                        </a:spcBef>
                        <a:spcAft>
                          <a:spcPts val="0"/>
                        </a:spcAft>
                      </a:pPr>
                      <a:r>
                        <a:rPr lang="en-US" sz="1000" b="0" i="0" u="none" strike="noStrike">
                          <a:effectLst/>
                          <a:latin typeface="Arial" panose="020B0604020202020204" pitchFamily="34" charset="0"/>
                        </a:rPr>
                        <a:t>Noel</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l" fontAlgn="t">
                        <a:spcBef>
                          <a:spcPts val="0"/>
                        </a:spcBef>
                        <a:spcAft>
                          <a:spcPts val="0"/>
                        </a:spcAft>
                      </a:pPr>
                      <a:r>
                        <a:rPr lang="en-US" sz="1000" b="0" i="0" u="none" strike="noStrike">
                          <a:effectLst/>
                          <a:latin typeface="Arial" panose="020B0604020202020204" pitchFamily="34" charset="0"/>
                        </a:rPr>
                        <a:t>25 Aralık</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tc>
                  <a:txBody>
                    <a:bodyPr/>
                    <a:lstStyle/>
                    <a:p>
                      <a:pPr algn="ctr" fontAlgn="t">
                        <a:spcBef>
                          <a:spcPts val="0"/>
                        </a:spcBef>
                        <a:spcAft>
                          <a:spcPts val="0"/>
                        </a:spcAft>
                      </a:pPr>
                      <a:r>
                        <a:rPr lang="en-US" sz="1000" b="0" i="0" u="none" strike="noStrike">
                          <a:effectLst/>
                          <a:latin typeface="Arial" panose="020B0604020202020204" pitchFamily="34" charset="0"/>
                        </a:rPr>
                        <a:t>1</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tcPr>
                </a:tc>
                <a:extLst>
                  <a:ext uri="{0D108BD9-81ED-4DB2-BD59-A6C34878D82A}">
                    <a16:rowId xmlns="" xmlns:a16="http://schemas.microsoft.com/office/drawing/2014/main" val="2789606577"/>
                  </a:ext>
                </a:extLst>
              </a:tr>
              <a:tr h="195444">
                <a:tc>
                  <a:txBody>
                    <a:bodyPr/>
                    <a:lstStyle/>
                    <a:p>
                      <a:pPr algn="l" fontAlgn="t">
                        <a:spcBef>
                          <a:spcPts val="0"/>
                        </a:spcBef>
                        <a:spcAft>
                          <a:spcPts val="0"/>
                        </a:spcAft>
                      </a:pPr>
                      <a:r>
                        <a:rPr lang="en-US" sz="1000" b="0" i="0" u="none" strike="noStrike">
                          <a:effectLst/>
                          <a:latin typeface="Arial" panose="020B0604020202020204" pitchFamily="34" charset="0"/>
                        </a:rPr>
                        <a:t>Bankaların Resmi Tatil Günü</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l" fontAlgn="t">
                        <a:spcBef>
                          <a:spcPts val="0"/>
                        </a:spcBef>
                        <a:spcAft>
                          <a:spcPts val="0"/>
                        </a:spcAft>
                      </a:pPr>
                      <a:r>
                        <a:rPr lang="en-US" sz="1000" b="0" i="0" u="none" strike="noStrike">
                          <a:effectLst/>
                          <a:latin typeface="Arial" panose="020B0604020202020204" pitchFamily="34" charset="0"/>
                        </a:rPr>
                        <a:t>31 Aralık</a:t>
                      </a:r>
                      <a:endParaRPr lang="en-US" sz="1500" b="0" i="0" u="none" strike="noStrike">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tc>
                  <a:txBody>
                    <a:bodyPr/>
                    <a:lstStyle/>
                    <a:p>
                      <a:pPr algn="ctr" fontAlgn="t">
                        <a:spcBef>
                          <a:spcPts val="0"/>
                        </a:spcBef>
                        <a:spcAft>
                          <a:spcPts val="0"/>
                        </a:spcAft>
                      </a:pPr>
                      <a:r>
                        <a:rPr lang="en-US" sz="1000" b="0" i="0" u="none" strike="noStrike" dirty="0">
                          <a:effectLst/>
                          <a:latin typeface="Arial" panose="020B0604020202020204" pitchFamily="34" charset="0"/>
                        </a:rPr>
                        <a:t>1</a:t>
                      </a:r>
                      <a:endParaRPr lang="en-US" sz="1500" b="0" i="0" u="none" strike="noStrike" dirty="0">
                        <a:effectLst/>
                        <a:latin typeface="Arial" panose="020B0604020202020204" pitchFamily="34" charset="0"/>
                      </a:endParaRPr>
                    </a:p>
                  </a:txBody>
                  <a:tcPr marL="38779" marR="38779" marT="23267" marB="23267">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a:noFill/>
                    </a:lnT>
                    <a:lnB>
                      <a:noFill/>
                    </a:lnB>
                    <a:solidFill>
                      <a:srgbClr val="F3F3F3"/>
                    </a:solidFill>
                  </a:tcPr>
                </a:tc>
                <a:extLst>
                  <a:ext uri="{0D108BD9-81ED-4DB2-BD59-A6C34878D82A}">
                    <a16:rowId xmlns="" xmlns:a16="http://schemas.microsoft.com/office/drawing/2014/main" val="3124448362"/>
                  </a:ext>
                </a:extLst>
              </a:tr>
            </a:tbl>
          </a:graphicData>
        </a:graphic>
      </p:graphicFrame>
    </p:spTree>
    <p:extLst>
      <p:ext uri="{BB962C8B-B14F-4D97-AF65-F5344CB8AC3E}">
        <p14:creationId xmlns:p14="http://schemas.microsoft.com/office/powerpoint/2010/main" val="182023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534400" cy="838200"/>
          </a:xfrm>
        </p:spPr>
        <p:txBody>
          <a:bodyPr>
            <a:normAutofit fontScale="90000"/>
          </a:bodyPr>
          <a:lstStyle/>
          <a:p>
            <a:r>
              <a:rPr lang="en-US" dirty="0"/>
              <a:t/>
            </a:r>
            <a:br>
              <a:rPr lang="en-US" dirty="0"/>
            </a:br>
            <a:endParaRPr lang="en-US" dirty="0"/>
          </a:p>
        </p:txBody>
      </p:sp>
      <p:sp>
        <p:nvSpPr>
          <p:cNvPr id="3" name="Rectangle 1">
            <a:extLst>
              <a:ext uri="{FF2B5EF4-FFF2-40B4-BE49-F238E27FC236}">
                <a16:creationId xmlns="" xmlns:a16="http://schemas.microsoft.com/office/drawing/2014/main" id="{25E4AB1A-3F56-4FDE-AF53-8FB6D5E05CB7}"/>
              </a:ext>
            </a:extLst>
          </p:cNvPr>
          <p:cNvSpPr>
            <a:spLocks noChangeArrowheads="1"/>
          </p:cNvSpPr>
          <p:nvPr/>
        </p:nvSpPr>
        <p:spPr bwMode="auto">
          <a:xfrm>
            <a:off x="1479533" y="-71576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Content Placeholder 4"/>
          <p:cNvSpPr>
            <a:spLocks noGrp="1"/>
          </p:cNvSpPr>
          <p:nvPr>
            <p:ph idx="1"/>
          </p:nvPr>
        </p:nvSpPr>
        <p:spPr/>
        <p:txBody>
          <a:bodyPr/>
          <a:lstStyle/>
          <a:p>
            <a:pPr marL="0" indent="0" algn="ctr">
              <a:buNone/>
            </a:pPr>
            <a:r>
              <a:rPr lang="tr-TR" dirty="0" smtClean="0">
                <a:solidFill>
                  <a:srgbClr val="FF0000"/>
                </a:solidFill>
              </a:rPr>
              <a:t>Teşekkürler...</a:t>
            </a:r>
          </a:p>
          <a:p>
            <a:pPr marL="0" indent="0" algn="ctr">
              <a:buNone/>
            </a:pPr>
            <a:endParaRPr lang="tr-TR" dirty="0">
              <a:solidFill>
                <a:srgbClr val="FF0000"/>
              </a:solidFill>
            </a:endParaRPr>
          </a:p>
          <a:p>
            <a:pPr marL="0" indent="0" algn="ctr">
              <a:buNone/>
            </a:pPr>
            <a:endParaRPr lang="tr-TR" dirty="0">
              <a:solidFill>
                <a:srgbClr val="FF0000"/>
              </a:solidFill>
            </a:endParaRPr>
          </a:p>
        </p:txBody>
      </p:sp>
      <p:pic>
        <p:nvPicPr>
          <p:cNvPr id="1026" name="Picture 2" descr="C:\Users\DELL\Desktop\bengal lpg ltd\29db6f0b-47b7-4a3e-914c-145a4ceda8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319471"/>
            <a:ext cx="5946449" cy="3524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4448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 –Bangladeş Ticari İlişkiler</a:t>
            </a:r>
            <a:endParaRPr lang="en-US" dirty="0"/>
          </a:p>
        </p:txBody>
      </p:sp>
      <p:sp>
        <p:nvSpPr>
          <p:cNvPr id="3" name="Content Placeholder 2"/>
          <p:cNvSpPr>
            <a:spLocks noGrp="1"/>
          </p:cNvSpPr>
          <p:nvPr>
            <p:ph idx="1"/>
          </p:nvPr>
        </p:nvSpPr>
        <p:spPr/>
        <p:txBody>
          <a:bodyPr/>
          <a:lstStyle/>
          <a:p>
            <a:pPr marL="0" indent="0">
              <a:buNone/>
            </a:pPr>
            <a:r>
              <a:rPr lang="en-US" sz="3600" b="1" dirty="0"/>
              <a:t>2019: </a:t>
            </a:r>
          </a:p>
          <a:p>
            <a:pPr marL="0" indent="0">
              <a:buNone/>
            </a:pPr>
            <a:r>
              <a:rPr lang="tr-TR" dirty="0"/>
              <a:t>İ</a:t>
            </a:r>
            <a:r>
              <a:rPr lang="en-US" dirty="0" err="1"/>
              <a:t>thalat</a:t>
            </a:r>
            <a:r>
              <a:rPr lang="en-US" dirty="0"/>
              <a:t> 508 </a:t>
            </a:r>
            <a:r>
              <a:rPr lang="en-US" dirty="0" err="1"/>
              <a:t>Milyon</a:t>
            </a:r>
            <a:r>
              <a:rPr lang="en-US" dirty="0"/>
              <a:t> </a:t>
            </a:r>
            <a:r>
              <a:rPr lang="en-US" dirty="0" err="1"/>
              <a:t>Dolar</a:t>
            </a:r>
            <a:endParaRPr lang="en-US" dirty="0"/>
          </a:p>
          <a:p>
            <a:pPr marL="0" indent="0">
              <a:buNone/>
            </a:pPr>
            <a:r>
              <a:rPr lang="tr-TR" dirty="0" err="1"/>
              <a:t>İ</a:t>
            </a:r>
            <a:r>
              <a:rPr lang="en-US" dirty="0" err="1"/>
              <a:t>hracat</a:t>
            </a:r>
            <a:r>
              <a:rPr lang="en-US" dirty="0"/>
              <a:t> 427 </a:t>
            </a:r>
            <a:r>
              <a:rPr lang="en-US" dirty="0" err="1"/>
              <a:t>Milyon</a:t>
            </a:r>
            <a:r>
              <a:rPr lang="en-US" dirty="0"/>
              <a:t> </a:t>
            </a:r>
            <a:r>
              <a:rPr lang="en-US" dirty="0" err="1"/>
              <a:t>Dolar</a:t>
            </a:r>
            <a:r>
              <a:rPr lang="en-US" dirty="0"/>
              <a:t> </a:t>
            </a:r>
          </a:p>
          <a:p>
            <a:pPr marL="0" indent="0">
              <a:buNone/>
            </a:pPr>
            <a:r>
              <a:rPr lang="en-US" dirty="0"/>
              <a:t>Ticaret </a:t>
            </a:r>
            <a:r>
              <a:rPr lang="en-US" dirty="0" err="1"/>
              <a:t>Hacmi</a:t>
            </a:r>
            <a:r>
              <a:rPr lang="en-US" dirty="0"/>
              <a:t>: 935 </a:t>
            </a:r>
            <a:r>
              <a:rPr lang="en-US" dirty="0" err="1"/>
              <a:t>Milyon</a:t>
            </a:r>
            <a:r>
              <a:rPr lang="en-US" dirty="0"/>
              <a:t> </a:t>
            </a:r>
            <a:r>
              <a:rPr lang="en-US" dirty="0" err="1"/>
              <a:t>Dolar</a:t>
            </a:r>
            <a:endParaRPr lang="en-US" dirty="0"/>
          </a:p>
          <a:p>
            <a:pPr marL="0" indent="0">
              <a:buNone/>
            </a:pPr>
            <a:endParaRPr lang="en-US" dirty="0"/>
          </a:p>
          <a:p>
            <a:pPr marL="0" indent="0">
              <a:buNone/>
            </a:pPr>
            <a:r>
              <a:rPr lang="en-US" sz="3600" b="1" dirty="0"/>
              <a:t>2020 (ilk 8 ay)</a:t>
            </a:r>
          </a:p>
          <a:p>
            <a:pPr marL="0" marR="0" lvl="0" indent="0" algn="l" defTabSz="914400" rtl="0" eaLnBrk="1" fontAlgn="auto" latinLnBrk="0" hangingPunct="1">
              <a:lnSpc>
                <a:spcPct val="100000"/>
              </a:lnSpc>
              <a:spcBef>
                <a:spcPct val="20000"/>
              </a:spcBef>
              <a:spcAft>
                <a:spcPts val="0"/>
              </a:spcAft>
              <a:buClr>
                <a:srgbClr val="93A299"/>
              </a:buClr>
              <a:buSzPct val="85000"/>
              <a:buFont typeface="Arial" pitchFamily="34" charset="0"/>
              <a:buNone/>
              <a:tabLst/>
              <a:defRPr/>
            </a:pPr>
            <a:r>
              <a:rPr kumimoji="0" lang="tr-TR" sz="2400" b="0" i="0" u="none" strike="noStrike" kern="1200" cap="none" spc="0" normalizeH="0" baseline="0" noProof="0" dirty="0">
                <a:ln>
                  <a:noFill/>
                </a:ln>
                <a:solidFill>
                  <a:srgbClr val="292934"/>
                </a:solidFill>
                <a:effectLst/>
                <a:uLnTx/>
                <a:uFillTx/>
                <a:latin typeface="Arial"/>
                <a:ea typeface="+mn-ea"/>
                <a:cs typeface="+mn-cs"/>
              </a:rPr>
              <a:t>İ</a:t>
            </a:r>
            <a:r>
              <a:rPr kumimoji="0" lang="en-US" sz="2400" b="0" i="0" u="none" strike="noStrike" kern="1200" cap="none" spc="0" normalizeH="0" baseline="0" noProof="0" dirty="0" err="1">
                <a:ln>
                  <a:noFill/>
                </a:ln>
                <a:solidFill>
                  <a:srgbClr val="292934"/>
                </a:solidFill>
                <a:effectLst/>
                <a:uLnTx/>
                <a:uFillTx/>
                <a:latin typeface="Arial"/>
                <a:ea typeface="+mn-ea"/>
                <a:cs typeface="+mn-cs"/>
              </a:rPr>
              <a:t>thalat</a:t>
            </a:r>
            <a:r>
              <a:rPr kumimoji="0" lang="en-US" sz="2400" b="0" i="0" u="none" strike="noStrike" kern="1200" cap="none" spc="0" normalizeH="0" baseline="0" noProof="0" dirty="0">
                <a:ln>
                  <a:noFill/>
                </a:ln>
                <a:solidFill>
                  <a:srgbClr val="292934"/>
                </a:solidFill>
                <a:effectLst/>
                <a:uLnTx/>
                <a:uFillTx/>
                <a:latin typeface="Arial"/>
                <a:ea typeface="+mn-ea"/>
                <a:cs typeface="+mn-cs"/>
              </a:rPr>
              <a:t> 373 </a:t>
            </a:r>
            <a:r>
              <a:rPr kumimoji="0" lang="en-US" sz="2400" b="0" i="0" u="none" strike="noStrike" kern="1200" cap="none" spc="0" normalizeH="0" baseline="0" noProof="0" dirty="0" err="1">
                <a:ln>
                  <a:noFill/>
                </a:ln>
                <a:solidFill>
                  <a:srgbClr val="292934"/>
                </a:solidFill>
                <a:effectLst/>
                <a:uLnTx/>
                <a:uFillTx/>
                <a:latin typeface="Arial"/>
                <a:ea typeface="+mn-ea"/>
                <a:cs typeface="+mn-cs"/>
              </a:rPr>
              <a:t>Milyon</a:t>
            </a:r>
            <a:r>
              <a:rPr kumimoji="0" lang="en-US" sz="2400" b="0" i="0" u="none" strike="noStrike" kern="1200" cap="none" spc="0" normalizeH="0" baseline="0" noProof="0" dirty="0">
                <a:ln>
                  <a:noFill/>
                </a:ln>
                <a:solidFill>
                  <a:srgbClr val="292934"/>
                </a:solidFill>
                <a:effectLst/>
                <a:uLnTx/>
                <a:uFillTx/>
                <a:latin typeface="Arial"/>
                <a:ea typeface="+mn-ea"/>
                <a:cs typeface="+mn-cs"/>
              </a:rPr>
              <a:t> </a:t>
            </a:r>
            <a:r>
              <a:rPr kumimoji="0" lang="en-US" sz="2400" b="0" i="0" u="none" strike="noStrike" kern="1200" cap="none" spc="0" normalizeH="0" baseline="0" noProof="0" dirty="0" err="1">
                <a:ln>
                  <a:noFill/>
                </a:ln>
                <a:solidFill>
                  <a:srgbClr val="292934"/>
                </a:solidFill>
                <a:effectLst/>
                <a:uLnTx/>
                <a:uFillTx/>
                <a:latin typeface="Arial"/>
                <a:ea typeface="+mn-ea"/>
                <a:cs typeface="+mn-cs"/>
              </a:rPr>
              <a:t>Dolar</a:t>
            </a:r>
            <a:endParaRPr kumimoji="0" lang="en-US" sz="2400" b="0" i="0" u="none" strike="noStrike" kern="1200" cap="none" spc="0" normalizeH="0" baseline="0" noProof="0" dirty="0">
              <a:ln>
                <a:noFill/>
              </a:ln>
              <a:solidFill>
                <a:srgbClr val="292934"/>
              </a:solidFill>
              <a:effectLst/>
              <a:uLnTx/>
              <a:uFillTx/>
              <a:latin typeface="Arial"/>
              <a:ea typeface="+mn-ea"/>
              <a:cs typeface="+mn-cs"/>
            </a:endParaRPr>
          </a:p>
          <a:p>
            <a:pPr marL="0" marR="0" lvl="0" indent="0" algn="l" defTabSz="914400" rtl="0" eaLnBrk="1" fontAlgn="auto" latinLnBrk="0" hangingPunct="1">
              <a:lnSpc>
                <a:spcPct val="100000"/>
              </a:lnSpc>
              <a:spcBef>
                <a:spcPct val="20000"/>
              </a:spcBef>
              <a:spcAft>
                <a:spcPts val="0"/>
              </a:spcAft>
              <a:buClr>
                <a:srgbClr val="93A299"/>
              </a:buClr>
              <a:buSzPct val="85000"/>
              <a:buFont typeface="Arial" pitchFamily="34" charset="0"/>
              <a:buNone/>
              <a:tabLst/>
              <a:defRPr/>
            </a:pPr>
            <a:r>
              <a:rPr kumimoji="0" lang="tr-TR" sz="2400" b="0" i="0" u="none" strike="noStrike" kern="1200" cap="none" spc="0" normalizeH="0" baseline="0" noProof="0" dirty="0">
                <a:ln>
                  <a:noFill/>
                </a:ln>
                <a:solidFill>
                  <a:srgbClr val="292934"/>
                </a:solidFill>
                <a:effectLst/>
                <a:uLnTx/>
                <a:uFillTx/>
                <a:latin typeface="Arial"/>
                <a:ea typeface="+mn-ea"/>
                <a:cs typeface="+mn-cs"/>
              </a:rPr>
              <a:t>İ</a:t>
            </a:r>
            <a:r>
              <a:rPr kumimoji="0" lang="en-US" sz="2400" b="0" i="0" u="none" strike="noStrike" kern="1200" cap="none" spc="0" normalizeH="0" baseline="0" noProof="0" dirty="0" err="1">
                <a:ln>
                  <a:noFill/>
                </a:ln>
                <a:solidFill>
                  <a:srgbClr val="292934"/>
                </a:solidFill>
                <a:effectLst/>
                <a:uLnTx/>
                <a:uFillTx/>
                <a:latin typeface="Arial"/>
                <a:ea typeface="+mn-ea"/>
                <a:cs typeface="+mn-cs"/>
              </a:rPr>
              <a:t>hracat</a:t>
            </a:r>
            <a:r>
              <a:rPr kumimoji="0" lang="en-US" sz="2400" b="0" i="0" u="none" strike="noStrike" kern="1200" cap="none" spc="0" normalizeH="0" baseline="0" noProof="0" dirty="0">
                <a:ln>
                  <a:noFill/>
                </a:ln>
                <a:solidFill>
                  <a:srgbClr val="292934"/>
                </a:solidFill>
                <a:effectLst/>
                <a:uLnTx/>
                <a:uFillTx/>
                <a:latin typeface="Arial"/>
                <a:ea typeface="+mn-ea"/>
                <a:cs typeface="+mn-cs"/>
              </a:rPr>
              <a:t> 195 </a:t>
            </a:r>
            <a:r>
              <a:rPr kumimoji="0" lang="en-US" sz="2400" b="0" i="0" u="none" strike="noStrike" kern="1200" cap="none" spc="0" normalizeH="0" baseline="0" noProof="0" dirty="0" err="1">
                <a:ln>
                  <a:noFill/>
                </a:ln>
                <a:solidFill>
                  <a:srgbClr val="292934"/>
                </a:solidFill>
                <a:effectLst/>
                <a:uLnTx/>
                <a:uFillTx/>
                <a:latin typeface="Arial"/>
                <a:ea typeface="+mn-ea"/>
                <a:cs typeface="+mn-cs"/>
              </a:rPr>
              <a:t>Milyon</a:t>
            </a:r>
            <a:r>
              <a:rPr kumimoji="0" lang="en-US" sz="2400" b="0" i="0" u="none" strike="noStrike" kern="1200" cap="none" spc="0" normalizeH="0" baseline="0" noProof="0" dirty="0">
                <a:ln>
                  <a:noFill/>
                </a:ln>
                <a:solidFill>
                  <a:srgbClr val="292934"/>
                </a:solidFill>
                <a:effectLst/>
                <a:uLnTx/>
                <a:uFillTx/>
                <a:latin typeface="Arial"/>
                <a:ea typeface="+mn-ea"/>
                <a:cs typeface="+mn-cs"/>
              </a:rPr>
              <a:t> </a:t>
            </a:r>
            <a:r>
              <a:rPr kumimoji="0" lang="en-US" sz="2400" b="0" i="0" u="none" strike="noStrike" kern="1200" cap="none" spc="0" normalizeH="0" baseline="0" noProof="0" dirty="0" err="1">
                <a:ln>
                  <a:noFill/>
                </a:ln>
                <a:solidFill>
                  <a:srgbClr val="292934"/>
                </a:solidFill>
                <a:effectLst/>
                <a:uLnTx/>
                <a:uFillTx/>
                <a:latin typeface="Arial"/>
                <a:ea typeface="+mn-ea"/>
                <a:cs typeface="+mn-cs"/>
              </a:rPr>
              <a:t>Dolar</a:t>
            </a:r>
            <a:r>
              <a:rPr kumimoji="0" lang="en-US" sz="2400" b="0" i="0" u="none" strike="noStrike" kern="1200" cap="none" spc="0" normalizeH="0" baseline="0" noProof="0" dirty="0">
                <a:ln>
                  <a:noFill/>
                </a:ln>
                <a:solidFill>
                  <a:srgbClr val="292934"/>
                </a:solidFill>
                <a:effectLst/>
                <a:uLnTx/>
                <a:uFillTx/>
                <a:latin typeface="Arial"/>
                <a:ea typeface="+mn-ea"/>
                <a:cs typeface="+mn-cs"/>
              </a:rPr>
              <a:t> </a:t>
            </a:r>
          </a:p>
          <a:p>
            <a:pPr marL="0" marR="0" lvl="0" indent="0" algn="l" defTabSz="914400" rtl="0" eaLnBrk="1" fontAlgn="auto" latinLnBrk="0" hangingPunct="1">
              <a:lnSpc>
                <a:spcPct val="100000"/>
              </a:lnSpc>
              <a:spcBef>
                <a:spcPct val="20000"/>
              </a:spcBef>
              <a:spcAft>
                <a:spcPts val="0"/>
              </a:spcAft>
              <a:buClr>
                <a:srgbClr val="93A299"/>
              </a:buClr>
              <a:buSzPct val="85000"/>
              <a:buFont typeface="Arial" pitchFamily="34" charset="0"/>
              <a:buNone/>
              <a:tabLst/>
              <a:defRPr/>
            </a:pPr>
            <a:r>
              <a:rPr kumimoji="0" lang="en-US" sz="2400" b="0" i="0" u="none" strike="noStrike" kern="1200" cap="none" spc="0" normalizeH="0" baseline="0" noProof="0" dirty="0">
                <a:ln>
                  <a:noFill/>
                </a:ln>
                <a:solidFill>
                  <a:srgbClr val="292934"/>
                </a:solidFill>
                <a:effectLst/>
                <a:uLnTx/>
                <a:uFillTx/>
                <a:latin typeface="Arial"/>
                <a:ea typeface="+mn-ea"/>
                <a:cs typeface="+mn-cs"/>
              </a:rPr>
              <a:t>Ticaret </a:t>
            </a:r>
            <a:r>
              <a:rPr kumimoji="0" lang="en-US" sz="2400" b="0" i="0" u="none" strike="noStrike" kern="1200" cap="none" spc="0" normalizeH="0" baseline="0" noProof="0" dirty="0" err="1">
                <a:ln>
                  <a:noFill/>
                </a:ln>
                <a:solidFill>
                  <a:srgbClr val="292934"/>
                </a:solidFill>
                <a:effectLst/>
                <a:uLnTx/>
                <a:uFillTx/>
                <a:latin typeface="Arial"/>
                <a:ea typeface="+mn-ea"/>
                <a:cs typeface="+mn-cs"/>
              </a:rPr>
              <a:t>Hacmi</a:t>
            </a:r>
            <a:r>
              <a:rPr kumimoji="0" lang="en-US" sz="2400" b="0" i="0" u="none" strike="noStrike" kern="1200" cap="none" spc="0" normalizeH="0" baseline="0" noProof="0" dirty="0">
                <a:ln>
                  <a:noFill/>
                </a:ln>
                <a:solidFill>
                  <a:srgbClr val="292934"/>
                </a:solidFill>
                <a:effectLst/>
                <a:uLnTx/>
                <a:uFillTx/>
                <a:latin typeface="Arial"/>
                <a:ea typeface="+mn-ea"/>
                <a:cs typeface="+mn-cs"/>
              </a:rPr>
              <a:t>: 568 </a:t>
            </a:r>
            <a:r>
              <a:rPr kumimoji="0" lang="en-US" sz="2400" b="0" i="0" u="none" strike="noStrike" kern="1200" cap="none" spc="0" normalizeH="0" baseline="0" noProof="0" dirty="0" err="1">
                <a:ln>
                  <a:noFill/>
                </a:ln>
                <a:solidFill>
                  <a:srgbClr val="292934"/>
                </a:solidFill>
                <a:effectLst/>
                <a:uLnTx/>
                <a:uFillTx/>
                <a:latin typeface="Arial"/>
                <a:ea typeface="+mn-ea"/>
                <a:cs typeface="+mn-cs"/>
              </a:rPr>
              <a:t>Milyon</a:t>
            </a:r>
            <a:r>
              <a:rPr kumimoji="0" lang="en-US" sz="2400" b="0" i="0" u="none" strike="noStrike" kern="1200" cap="none" spc="0" normalizeH="0" baseline="0" noProof="0" dirty="0">
                <a:ln>
                  <a:noFill/>
                </a:ln>
                <a:solidFill>
                  <a:srgbClr val="292934"/>
                </a:solidFill>
                <a:effectLst/>
                <a:uLnTx/>
                <a:uFillTx/>
                <a:latin typeface="Arial"/>
                <a:ea typeface="+mn-ea"/>
                <a:cs typeface="+mn-cs"/>
              </a:rPr>
              <a:t> </a:t>
            </a:r>
            <a:r>
              <a:rPr kumimoji="0" lang="en-US" sz="2400" b="0" i="0" u="none" strike="noStrike" kern="1200" cap="none" spc="0" normalizeH="0" baseline="0" noProof="0" dirty="0" err="1">
                <a:ln>
                  <a:noFill/>
                </a:ln>
                <a:solidFill>
                  <a:srgbClr val="292934"/>
                </a:solidFill>
                <a:effectLst/>
                <a:uLnTx/>
                <a:uFillTx/>
                <a:latin typeface="Arial"/>
                <a:ea typeface="+mn-ea"/>
                <a:cs typeface="+mn-cs"/>
              </a:rPr>
              <a:t>Dolar</a:t>
            </a:r>
            <a:endParaRPr kumimoji="0" lang="en-US" sz="2400" b="0" i="0" u="none" strike="noStrike" kern="1200" cap="none" spc="0" normalizeH="0" baseline="0" noProof="0" dirty="0">
              <a:ln>
                <a:noFill/>
              </a:ln>
              <a:solidFill>
                <a:srgbClr val="292934"/>
              </a:solidFill>
              <a:effectLst/>
              <a:uLnTx/>
              <a:uFillTx/>
              <a:latin typeface="Arial"/>
              <a:ea typeface="+mn-ea"/>
              <a:cs typeface="+mn-cs"/>
            </a:endParaRPr>
          </a:p>
          <a:p>
            <a:pPr marL="0" marR="0" lvl="0" indent="0" algn="r" defTabSz="914400" rtl="0" eaLnBrk="1" fontAlgn="auto" latinLnBrk="0" hangingPunct="1">
              <a:lnSpc>
                <a:spcPct val="100000"/>
              </a:lnSpc>
              <a:spcBef>
                <a:spcPct val="20000"/>
              </a:spcBef>
              <a:spcAft>
                <a:spcPts val="0"/>
              </a:spcAft>
              <a:buClr>
                <a:srgbClr val="93A299"/>
              </a:buClr>
              <a:buSzPct val="85000"/>
              <a:buFont typeface="Arial" pitchFamily="34" charset="0"/>
              <a:buNone/>
              <a:tabLst/>
              <a:defRPr/>
            </a:pPr>
            <a:r>
              <a:rPr kumimoji="0" lang="en-US" sz="1400" b="1" i="0" u="none" strike="noStrike" kern="1200" cap="none" spc="0" normalizeH="0" baseline="0" noProof="0" dirty="0" err="1">
                <a:ln>
                  <a:noFill/>
                </a:ln>
                <a:solidFill>
                  <a:srgbClr val="292934"/>
                </a:solidFill>
                <a:effectLst/>
                <a:uLnTx/>
                <a:uFillTx/>
                <a:latin typeface="Arial"/>
                <a:ea typeface="+mn-ea"/>
                <a:cs typeface="+mn-cs"/>
              </a:rPr>
              <a:t>Kaynak</a:t>
            </a:r>
            <a:r>
              <a:rPr lang="en-US" sz="1400" b="1" dirty="0">
                <a:solidFill>
                  <a:srgbClr val="292934"/>
                </a:solidFill>
                <a:latin typeface="Arial"/>
              </a:rPr>
              <a:t>: TÜİK</a:t>
            </a:r>
            <a:endParaRPr kumimoji="0" lang="en-US" sz="1400" b="1" i="0" u="none" strike="noStrike" kern="1200" cap="none" spc="0" normalizeH="0" baseline="0" noProof="0" dirty="0">
              <a:ln>
                <a:noFill/>
              </a:ln>
              <a:solidFill>
                <a:srgbClr val="292934"/>
              </a:solidFill>
              <a:effectLst/>
              <a:uLnTx/>
              <a:uFillTx/>
              <a:latin typeface="Arial"/>
              <a:ea typeface="+mn-ea"/>
              <a:cs typeface="+mn-cs"/>
            </a:endParaRPr>
          </a:p>
          <a:p>
            <a:pPr marL="0" indent="0">
              <a:buNone/>
            </a:pPr>
            <a:endParaRPr lang="en-US" sz="3600" b="1" dirty="0"/>
          </a:p>
        </p:txBody>
      </p:sp>
    </p:spTree>
    <p:extLst>
      <p:ext uri="{BB962C8B-B14F-4D97-AF65-F5344CB8AC3E}">
        <p14:creationId xmlns:p14="http://schemas.microsoft.com/office/powerpoint/2010/main" val="3534210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solidFill>
                  <a:srgbClr val="D2533C"/>
                </a:solidFill>
              </a:rPr>
              <a:t>Türkiye –Bangladeş Ticari İlişkiler</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İ</a:t>
            </a:r>
            <a:r>
              <a:rPr lang="tr-TR" b="1" dirty="0"/>
              <a:t>hrac</a:t>
            </a:r>
            <a:r>
              <a:rPr lang="en-US" b="1" dirty="0"/>
              <a:t>at</a:t>
            </a:r>
            <a:r>
              <a:rPr lang="tr-TR" b="1" dirty="0"/>
              <a:t>’ta İlk 5 Ürün (2020 ilk 8 ay)</a:t>
            </a:r>
          </a:p>
          <a:p>
            <a:pPr marL="0" indent="0">
              <a:buNone/>
            </a:pPr>
            <a:endParaRPr lang="tr-TR" sz="4000" b="1" dirty="0"/>
          </a:p>
          <a:p>
            <a:pPr marL="0" indent="0">
              <a:buNone/>
            </a:pPr>
            <a:endParaRPr lang="tr-TR" sz="4000" b="1" dirty="0"/>
          </a:p>
          <a:p>
            <a:pPr marL="0" indent="0">
              <a:buNone/>
            </a:pPr>
            <a:endParaRPr lang="tr-TR" sz="4000" b="1" dirty="0"/>
          </a:p>
          <a:p>
            <a:pPr marL="0" indent="0">
              <a:buNone/>
            </a:pPr>
            <a:endParaRPr lang="en-US" sz="4000" b="1" dirty="0"/>
          </a:p>
          <a:p>
            <a:pPr marL="0" indent="0">
              <a:buNone/>
            </a:pPr>
            <a:endParaRPr lang="en-US" sz="4000" b="1" dirty="0"/>
          </a:p>
          <a:p>
            <a:pPr marL="0" indent="0">
              <a:buNone/>
            </a:pPr>
            <a:endParaRPr lang="en-US" sz="1400" b="1" dirty="0"/>
          </a:p>
          <a:p>
            <a:pPr marL="0" indent="0">
              <a:buNone/>
            </a:pPr>
            <a:endParaRPr lang="en-US" sz="1400" b="1" dirty="0"/>
          </a:p>
          <a:p>
            <a:pPr marL="0" indent="0">
              <a:buNone/>
            </a:pPr>
            <a:endParaRPr lang="en-US" sz="1400" b="1" dirty="0"/>
          </a:p>
          <a:p>
            <a:pPr marL="0" indent="0" algn="r">
              <a:buNone/>
            </a:pPr>
            <a:r>
              <a:rPr lang="en-US" sz="1400" b="1" dirty="0"/>
              <a:t>Kaynak:TÜİK</a:t>
            </a:r>
          </a:p>
        </p:txBody>
      </p:sp>
      <p:graphicFrame>
        <p:nvGraphicFramePr>
          <p:cNvPr id="8" name="Table 7"/>
          <p:cNvGraphicFramePr>
            <a:graphicFrameLocks noGrp="1"/>
          </p:cNvGraphicFramePr>
          <p:nvPr>
            <p:extLst>
              <p:ext uri="{D42A27DB-BD31-4B8C-83A1-F6EECF244321}">
                <p14:modId xmlns:p14="http://schemas.microsoft.com/office/powerpoint/2010/main" val="2800289267"/>
              </p:ext>
            </p:extLst>
          </p:nvPr>
        </p:nvGraphicFramePr>
        <p:xfrm>
          <a:off x="2057400" y="2362200"/>
          <a:ext cx="5420430" cy="3470910"/>
        </p:xfrm>
        <a:graphic>
          <a:graphicData uri="http://schemas.openxmlformats.org/drawingml/2006/table">
            <a:tbl>
              <a:tblPr/>
              <a:tblGrid>
                <a:gridCol w="685800">
                  <a:extLst>
                    <a:ext uri="{9D8B030D-6E8A-4147-A177-3AD203B41FA5}">
                      <a16:colId xmlns="" xmlns:a16="http://schemas.microsoft.com/office/drawing/2014/main" val="20000"/>
                    </a:ext>
                  </a:extLst>
                </a:gridCol>
                <a:gridCol w="3733800">
                  <a:extLst>
                    <a:ext uri="{9D8B030D-6E8A-4147-A177-3AD203B41FA5}">
                      <a16:colId xmlns="" xmlns:a16="http://schemas.microsoft.com/office/drawing/2014/main" val="20001"/>
                    </a:ext>
                  </a:extLst>
                </a:gridCol>
                <a:gridCol w="1000830">
                  <a:extLst>
                    <a:ext uri="{9D8B030D-6E8A-4147-A177-3AD203B41FA5}">
                      <a16:colId xmlns="" xmlns:a16="http://schemas.microsoft.com/office/drawing/2014/main" val="20002"/>
                    </a:ext>
                  </a:extLst>
                </a:gridCol>
              </a:tblGrid>
              <a:tr h="190500">
                <a:tc>
                  <a:txBody>
                    <a:bodyPr/>
                    <a:lstStyle/>
                    <a:p>
                      <a:pPr algn="ctr" fontAlgn="b"/>
                      <a:r>
                        <a:rPr lang="tr-TR" sz="1600" b="0" i="0" u="none" strike="noStrike" dirty="0">
                          <a:solidFill>
                            <a:srgbClr val="000000"/>
                          </a:solidFill>
                          <a:effectLst/>
                          <a:latin typeface="Calibri"/>
                        </a:rPr>
                        <a:t>GTİP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600" b="0" i="0" u="none" strike="noStrike" dirty="0">
                          <a:solidFill>
                            <a:srgbClr val="000000"/>
                          </a:solidFill>
                          <a:effectLst/>
                          <a:latin typeface="Calibri"/>
                        </a:rPr>
                        <a:t> ÜRÜN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600" b="0" i="0" u="none" strike="noStrike" dirty="0">
                          <a:solidFill>
                            <a:srgbClr val="000000"/>
                          </a:solidFill>
                          <a:effectLst/>
                          <a:latin typeface="Calibri"/>
                        </a:rPr>
                        <a:t>MİKTAR (milyon</a:t>
                      </a:r>
                      <a:r>
                        <a:rPr lang="tr-TR" sz="1600" b="0" i="0" u="none" strike="noStrike" baseline="0" dirty="0">
                          <a:solidFill>
                            <a:srgbClr val="000000"/>
                          </a:solidFill>
                          <a:effectLst/>
                          <a:latin typeface="Calibri"/>
                        </a:rPr>
                        <a:t> dolar)</a:t>
                      </a:r>
                      <a:endParaRPr lang="tr-TR" sz="16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90500">
                <a:tc>
                  <a:txBody>
                    <a:bodyPr/>
                    <a:lstStyle/>
                    <a:p>
                      <a:pPr algn="ctr" fontAlgn="b"/>
                      <a:r>
                        <a:rPr lang="tr-TR" sz="1600" b="0" i="0" u="none" strike="noStrike" dirty="0">
                          <a:solidFill>
                            <a:srgbClr val="000000"/>
                          </a:solidFill>
                          <a:effectLst/>
                          <a:latin typeface="Calibri"/>
                        </a:rPr>
                        <a:t>5209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600" b="0" i="0" u="none" strike="noStrike" dirty="0">
                          <a:solidFill>
                            <a:srgbClr val="000000"/>
                          </a:solidFill>
                          <a:effectLst/>
                          <a:latin typeface="Calibri"/>
                        </a:rPr>
                        <a:t>Pamuklu Mensucat (dokuma %85 &lt; pamuklu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600" b="0" i="0" u="none" strike="noStrike" dirty="0">
                          <a:solidFill>
                            <a:srgbClr val="000000"/>
                          </a:solidFill>
                          <a:effectLst/>
                          <a:latin typeface="Calibri"/>
                        </a:rPr>
                        <a:t>                      13,8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90500">
                <a:tc>
                  <a:txBody>
                    <a:bodyPr/>
                    <a:lstStyle/>
                    <a:p>
                      <a:pPr algn="ctr" fontAlgn="b"/>
                      <a:r>
                        <a:rPr lang="tr-TR" sz="1600" b="0" i="0" u="none" strike="noStrike">
                          <a:solidFill>
                            <a:srgbClr val="000000"/>
                          </a:solidFill>
                          <a:effectLst/>
                          <a:latin typeface="Calibri"/>
                        </a:rPr>
                        <a:t>8437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600" b="0" i="0" u="none" strike="noStrike" dirty="0">
                          <a:solidFill>
                            <a:srgbClr val="000000"/>
                          </a:solidFill>
                          <a:effectLst/>
                          <a:latin typeface="Calibri"/>
                        </a:rPr>
                        <a:t>Tohum temizleme, ayırma, öğütme, işl. makine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600" b="0" i="0" u="none" strike="noStrike">
                          <a:solidFill>
                            <a:srgbClr val="000000"/>
                          </a:solidFill>
                          <a:effectLst/>
                          <a:latin typeface="Calibri"/>
                        </a:rPr>
                        <a:t>                      12,8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90500">
                <a:tc>
                  <a:txBody>
                    <a:bodyPr/>
                    <a:lstStyle/>
                    <a:p>
                      <a:pPr algn="ctr" fontAlgn="b"/>
                      <a:r>
                        <a:rPr lang="tr-TR" sz="1600" b="0" i="0" u="none" strike="noStrike">
                          <a:solidFill>
                            <a:srgbClr val="000000"/>
                          </a:solidFill>
                          <a:effectLst/>
                          <a:latin typeface="Calibri"/>
                        </a:rPr>
                        <a:t>5211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600" b="0" i="0" u="none" strike="noStrike" dirty="0">
                          <a:solidFill>
                            <a:srgbClr val="000000"/>
                          </a:solidFill>
                          <a:effectLst/>
                          <a:latin typeface="Calibri"/>
                        </a:rPr>
                        <a:t>Pamuklu Mensucat (dokuma, %85 &gt; pamuklu, suni-sentetik karışık, 200g/m2’den ağır)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600" b="0" i="0" u="none" strike="noStrike">
                          <a:solidFill>
                            <a:srgbClr val="000000"/>
                          </a:solidFill>
                          <a:effectLst/>
                          <a:latin typeface="Calibri"/>
                        </a:rPr>
                        <a:t>                      12,5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90500">
                <a:tc>
                  <a:txBody>
                    <a:bodyPr/>
                    <a:lstStyle/>
                    <a:p>
                      <a:pPr algn="ctr" fontAlgn="b"/>
                      <a:r>
                        <a:rPr lang="tr-TR" sz="1600" b="0" i="0" u="none" strike="noStrike">
                          <a:solidFill>
                            <a:srgbClr val="000000"/>
                          </a:solidFill>
                          <a:effectLst/>
                          <a:latin typeface="Calibri"/>
                        </a:rPr>
                        <a:t>8451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600" b="0" i="0" u="none" strike="noStrike" dirty="0">
                          <a:solidFill>
                            <a:srgbClr val="000000"/>
                          </a:solidFill>
                          <a:effectLst/>
                          <a:latin typeface="Calibri"/>
                        </a:rPr>
                        <a:t>Dokuma Maddelerini Yıkama, Kurutma, Ütüleme Makine ve Cihazları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600" b="0" i="0" u="none" strike="noStrike">
                          <a:solidFill>
                            <a:srgbClr val="000000"/>
                          </a:solidFill>
                          <a:effectLst/>
                          <a:latin typeface="Calibri"/>
                        </a:rPr>
                        <a:t>                      12,3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90500">
                <a:tc>
                  <a:txBody>
                    <a:bodyPr/>
                    <a:lstStyle/>
                    <a:p>
                      <a:pPr algn="ctr" fontAlgn="b"/>
                      <a:r>
                        <a:rPr lang="tr-TR" sz="1600" b="0" i="0" u="none" strike="noStrike" dirty="0">
                          <a:solidFill>
                            <a:srgbClr val="000000"/>
                          </a:solidFill>
                          <a:effectLst/>
                          <a:latin typeface="Calibri"/>
                        </a:rPr>
                        <a:t>3809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600" b="0" i="0" u="none" strike="noStrike">
                          <a:solidFill>
                            <a:srgbClr val="000000"/>
                          </a:solidFill>
                          <a:effectLst/>
                          <a:latin typeface="Calibri"/>
                        </a:rPr>
                        <a:t>Mensucat, Kağıt, Deri vb. için Boya, Finisaj Müstahzarları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600" b="0" i="0" u="none" strike="noStrike" dirty="0">
                          <a:solidFill>
                            <a:srgbClr val="000000"/>
                          </a:solidFill>
                          <a:effectLst/>
                          <a:latin typeface="Calibri"/>
                        </a:rPr>
                        <a:t>                        9,3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158963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solidFill>
                  <a:srgbClr val="D2533C"/>
                </a:solidFill>
              </a:rPr>
              <a:t>Türkiye –Bangladeş Ticari İlişkiler</a:t>
            </a:r>
            <a:endParaRPr lang="en-US" dirty="0"/>
          </a:p>
        </p:txBody>
      </p:sp>
      <p:sp>
        <p:nvSpPr>
          <p:cNvPr id="3" name="Content Placeholder 2"/>
          <p:cNvSpPr>
            <a:spLocks noGrp="1"/>
          </p:cNvSpPr>
          <p:nvPr>
            <p:ph idx="1"/>
          </p:nvPr>
        </p:nvSpPr>
        <p:spPr/>
        <p:txBody>
          <a:bodyPr>
            <a:normAutofit/>
          </a:bodyPr>
          <a:lstStyle/>
          <a:p>
            <a:pPr marL="0" indent="0">
              <a:buNone/>
            </a:pPr>
            <a:r>
              <a:rPr lang="en-US" b="1" dirty="0"/>
              <a:t>İ</a:t>
            </a:r>
            <a:r>
              <a:rPr lang="tr-TR" b="1" dirty="0"/>
              <a:t>thalat’ta İlk 5 Ürün (2020 ilk 8 ay)</a:t>
            </a:r>
          </a:p>
          <a:p>
            <a:pPr marL="0" indent="0">
              <a:buNone/>
            </a:pPr>
            <a:endParaRPr lang="tr-TR" sz="4000" b="1" dirty="0"/>
          </a:p>
          <a:p>
            <a:pPr marL="0" indent="0">
              <a:buNone/>
            </a:pPr>
            <a:endParaRPr lang="tr-TR" sz="4000" b="1" dirty="0"/>
          </a:p>
          <a:p>
            <a:pPr marL="0" indent="0">
              <a:buNone/>
            </a:pPr>
            <a:endParaRPr lang="tr-TR" sz="4000" b="1" dirty="0"/>
          </a:p>
          <a:p>
            <a:pPr marL="0" indent="0">
              <a:buNone/>
            </a:pPr>
            <a:endParaRPr lang="en-US" sz="4000" b="1" dirty="0"/>
          </a:p>
          <a:p>
            <a:pPr marL="0" indent="0">
              <a:buNone/>
            </a:pPr>
            <a:endParaRPr lang="en-US" sz="4000" b="1" dirty="0"/>
          </a:p>
          <a:p>
            <a:pPr marL="0" marR="0" lvl="0" indent="0" algn="r" defTabSz="914400" rtl="0" eaLnBrk="1" fontAlgn="auto" latinLnBrk="0" hangingPunct="1">
              <a:lnSpc>
                <a:spcPct val="100000"/>
              </a:lnSpc>
              <a:spcBef>
                <a:spcPct val="20000"/>
              </a:spcBef>
              <a:spcAft>
                <a:spcPts val="0"/>
              </a:spcAft>
              <a:buClr>
                <a:srgbClr val="93A299"/>
              </a:buClr>
              <a:buSzPct val="85000"/>
              <a:buFont typeface="Arial" pitchFamily="34" charset="0"/>
              <a:buNone/>
              <a:tabLst/>
              <a:defRPr/>
            </a:pPr>
            <a:endParaRPr kumimoji="0" lang="en-US" sz="1400" b="1" i="0" u="none" strike="noStrike" kern="1200" cap="none" spc="0" normalizeH="0" baseline="0" noProof="0" dirty="0">
              <a:ln>
                <a:noFill/>
              </a:ln>
              <a:solidFill>
                <a:srgbClr val="292934"/>
              </a:solidFill>
              <a:effectLst/>
              <a:uLnTx/>
              <a:uFillTx/>
              <a:latin typeface="Arial"/>
              <a:ea typeface="+mn-ea"/>
              <a:cs typeface="+mn-cs"/>
            </a:endParaRPr>
          </a:p>
          <a:p>
            <a:pPr marL="0" marR="0" lvl="0" indent="0" algn="r" defTabSz="914400" rtl="0" eaLnBrk="1" fontAlgn="auto" latinLnBrk="0" hangingPunct="1">
              <a:lnSpc>
                <a:spcPct val="100000"/>
              </a:lnSpc>
              <a:spcBef>
                <a:spcPct val="20000"/>
              </a:spcBef>
              <a:spcAft>
                <a:spcPts val="0"/>
              </a:spcAft>
              <a:buClr>
                <a:srgbClr val="93A299"/>
              </a:buClr>
              <a:buSzPct val="85000"/>
              <a:buFont typeface="Arial" pitchFamily="34" charset="0"/>
              <a:buNone/>
              <a:tabLst/>
              <a:defRPr/>
            </a:pPr>
            <a:r>
              <a:rPr kumimoji="0" lang="en-US" sz="1400" b="1" i="0" u="none" strike="noStrike" kern="1200" cap="none" spc="0" normalizeH="0" baseline="0" noProof="0" dirty="0">
                <a:ln>
                  <a:noFill/>
                </a:ln>
                <a:solidFill>
                  <a:srgbClr val="292934"/>
                </a:solidFill>
                <a:effectLst/>
                <a:uLnTx/>
                <a:uFillTx/>
                <a:latin typeface="Arial"/>
                <a:ea typeface="+mn-ea"/>
                <a:cs typeface="+mn-cs"/>
              </a:rPr>
              <a:t>Kaynak:TÜİK</a:t>
            </a:r>
          </a:p>
          <a:p>
            <a:pPr marL="0" indent="0" algn="r">
              <a:buNone/>
            </a:pPr>
            <a:endParaRPr lang="en-US" sz="4000" b="1" dirty="0"/>
          </a:p>
        </p:txBody>
      </p:sp>
      <p:graphicFrame>
        <p:nvGraphicFramePr>
          <p:cNvPr id="8" name="Table 7"/>
          <p:cNvGraphicFramePr>
            <a:graphicFrameLocks noGrp="1"/>
          </p:cNvGraphicFramePr>
          <p:nvPr>
            <p:extLst>
              <p:ext uri="{D42A27DB-BD31-4B8C-83A1-F6EECF244321}">
                <p14:modId xmlns:p14="http://schemas.microsoft.com/office/powerpoint/2010/main" val="3256996292"/>
              </p:ext>
            </p:extLst>
          </p:nvPr>
        </p:nvGraphicFramePr>
        <p:xfrm>
          <a:off x="2057400" y="2362200"/>
          <a:ext cx="5420430" cy="3227070"/>
        </p:xfrm>
        <a:graphic>
          <a:graphicData uri="http://schemas.openxmlformats.org/drawingml/2006/table">
            <a:tbl>
              <a:tblPr/>
              <a:tblGrid>
                <a:gridCol w="685800">
                  <a:extLst>
                    <a:ext uri="{9D8B030D-6E8A-4147-A177-3AD203B41FA5}">
                      <a16:colId xmlns="" xmlns:a16="http://schemas.microsoft.com/office/drawing/2014/main" val="20000"/>
                    </a:ext>
                  </a:extLst>
                </a:gridCol>
                <a:gridCol w="3733800">
                  <a:extLst>
                    <a:ext uri="{9D8B030D-6E8A-4147-A177-3AD203B41FA5}">
                      <a16:colId xmlns="" xmlns:a16="http://schemas.microsoft.com/office/drawing/2014/main" val="20001"/>
                    </a:ext>
                  </a:extLst>
                </a:gridCol>
                <a:gridCol w="1000830">
                  <a:extLst>
                    <a:ext uri="{9D8B030D-6E8A-4147-A177-3AD203B41FA5}">
                      <a16:colId xmlns="" xmlns:a16="http://schemas.microsoft.com/office/drawing/2014/main" val="20002"/>
                    </a:ext>
                  </a:extLst>
                </a:gridCol>
              </a:tblGrid>
              <a:tr h="190500">
                <a:tc>
                  <a:txBody>
                    <a:bodyPr/>
                    <a:lstStyle/>
                    <a:p>
                      <a:pPr algn="ctr" fontAlgn="b"/>
                      <a:r>
                        <a:rPr lang="tr-TR" sz="1600" b="0" i="0" u="none" strike="noStrike" dirty="0">
                          <a:solidFill>
                            <a:srgbClr val="000000"/>
                          </a:solidFill>
                          <a:effectLst/>
                          <a:latin typeface="Calibri"/>
                        </a:rPr>
                        <a:t>GTİP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600" b="0" i="0" u="none" strike="noStrike" dirty="0">
                          <a:solidFill>
                            <a:srgbClr val="000000"/>
                          </a:solidFill>
                          <a:effectLst/>
                          <a:latin typeface="Calibri"/>
                        </a:rPr>
                        <a:t> ÜRÜN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600" b="0" i="0" u="none" strike="noStrike" dirty="0">
                          <a:solidFill>
                            <a:srgbClr val="000000"/>
                          </a:solidFill>
                          <a:effectLst/>
                          <a:latin typeface="Calibri"/>
                        </a:rPr>
                        <a:t>MİKTAR (milyon</a:t>
                      </a:r>
                      <a:r>
                        <a:rPr lang="tr-TR" sz="1600" b="0" i="0" u="none" strike="noStrike" baseline="0" dirty="0">
                          <a:solidFill>
                            <a:srgbClr val="000000"/>
                          </a:solidFill>
                          <a:effectLst/>
                          <a:latin typeface="Calibri"/>
                        </a:rPr>
                        <a:t> dolar)</a:t>
                      </a:r>
                      <a:endParaRPr lang="tr-TR" sz="16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90500">
                <a:tc>
                  <a:txBody>
                    <a:bodyPr/>
                    <a:lstStyle/>
                    <a:p>
                      <a:pPr algn="ctr" fontAlgn="b"/>
                      <a:r>
                        <a:rPr lang="tr-TR" sz="1600" b="0" i="0" u="none" strike="noStrike">
                          <a:solidFill>
                            <a:srgbClr val="000000"/>
                          </a:solidFill>
                          <a:effectLst/>
                          <a:latin typeface="Calibri"/>
                        </a:rPr>
                        <a:t>5307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600" b="0" i="0" u="none" strike="noStrike">
                          <a:solidFill>
                            <a:srgbClr val="000000"/>
                          </a:solidFill>
                          <a:effectLst/>
                          <a:latin typeface="Calibri"/>
                        </a:rPr>
                        <a:t>Jüt ve bitki kabuğu liflerinden iplikler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600" b="0" i="0" u="none" strike="noStrike" dirty="0">
                          <a:solidFill>
                            <a:srgbClr val="000000"/>
                          </a:solidFill>
                          <a:effectLst/>
                          <a:latin typeface="Calibri"/>
                        </a:rPr>
                        <a:t>                   169,6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90500">
                <a:tc>
                  <a:txBody>
                    <a:bodyPr/>
                    <a:lstStyle/>
                    <a:p>
                      <a:pPr algn="ctr" fontAlgn="b"/>
                      <a:r>
                        <a:rPr lang="tr-TR" sz="1600" b="0" i="0" u="none" strike="noStrike">
                          <a:solidFill>
                            <a:srgbClr val="000000"/>
                          </a:solidFill>
                          <a:effectLst/>
                          <a:latin typeface="Calibri"/>
                        </a:rPr>
                        <a:t>6109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600" b="0" i="0" u="none" strike="noStrike" dirty="0">
                          <a:solidFill>
                            <a:srgbClr val="000000"/>
                          </a:solidFill>
                          <a:effectLst/>
                          <a:latin typeface="Calibri"/>
                        </a:rPr>
                        <a:t>Tişörtler, fanilalar, atletler, kaşkorseler ve diğer iç giyim eşyası (örme veya kroşe)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600" b="0" i="0" u="none" strike="noStrike" dirty="0">
                          <a:solidFill>
                            <a:srgbClr val="000000"/>
                          </a:solidFill>
                          <a:effectLst/>
                          <a:latin typeface="Calibri"/>
                        </a:rPr>
                        <a:t>                      24,2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90500">
                <a:tc>
                  <a:txBody>
                    <a:bodyPr/>
                    <a:lstStyle/>
                    <a:p>
                      <a:pPr algn="ctr" fontAlgn="b"/>
                      <a:r>
                        <a:rPr lang="tr-TR" sz="1600" b="0" i="0" u="none" strike="noStrike">
                          <a:solidFill>
                            <a:srgbClr val="000000"/>
                          </a:solidFill>
                          <a:effectLst/>
                          <a:latin typeface="Calibri"/>
                        </a:rPr>
                        <a:t>6203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600" b="0" i="0" u="none" strike="noStrike" dirty="0">
                          <a:solidFill>
                            <a:srgbClr val="000000"/>
                          </a:solidFill>
                          <a:effectLst/>
                          <a:latin typeface="Calibri"/>
                        </a:rPr>
                        <a:t>Erkekler ve erkek çocuk için takım elbise, takım, ceket, blazer, pantolon, tulum ve şort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600" b="0" i="0" u="none" strike="noStrike" dirty="0">
                          <a:solidFill>
                            <a:srgbClr val="000000"/>
                          </a:solidFill>
                          <a:effectLst/>
                          <a:latin typeface="Calibri"/>
                        </a:rPr>
                        <a:t>                      24,1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90500">
                <a:tc>
                  <a:txBody>
                    <a:bodyPr/>
                    <a:lstStyle/>
                    <a:p>
                      <a:pPr algn="ctr" fontAlgn="b"/>
                      <a:r>
                        <a:rPr lang="tr-TR" sz="1600" b="0" i="0" u="none" strike="noStrike">
                          <a:solidFill>
                            <a:srgbClr val="000000"/>
                          </a:solidFill>
                          <a:effectLst/>
                          <a:latin typeface="Calibri"/>
                        </a:rPr>
                        <a:t>6204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600" b="0" i="0" u="none" strike="noStrike">
                          <a:solidFill>
                            <a:srgbClr val="000000"/>
                          </a:solidFill>
                          <a:effectLst/>
                          <a:latin typeface="Calibri"/>
                        </a:rPr>
                        <a:t>Kadınlar ve kız çocuk için takım elbise, takım, ceket, blazer, elbise, etek, pantolon etek, vb,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600" b="0" i="0" u="none" strike="noStrike" dirty="0">
                          <a:solidFill>
                            <a:srgbClr val="000000"/>
                          </a:solidFill>
                          <a:effectLst/>
                          <a:latin typeface="Calibri"/>
                        </a:rPr>
                        <a:t>                      22,8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90500">
                <a:tc>
                  <a:txBody>
                    <a:bodyPr/>
                    <a:lstStyle/>
                    <a:p>
                      <a:pPr algn="ctr" fontAlgn="b"/>
                      <a:r>
                        <a:rPr lang="tr-TR" sz="1600" b="0" i="0" u="none" strike="noStrike">
                          <a:solidFill>
                            <a:srgbClr val="000000"/>
                          </a:solidFill>
                          <a:effectLst/>
                          <a:latin typeface="Calibri"/>
                        </a:rPr>
                        <a:t>6205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600" b="0" i="0" u="none" strike="noStrike">
                          <a:solidFill>
                            <a:srgbClr val="000000"/>
                          </a:solidFill>
                          <a:effectLst/>
                          <a:latin typeface="Calibri"/>
                        </a:rPr>
                        <a:t>Erkekler ve erkek çocuklar için gömlekler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600" b="0" i="0" u="none" strike="noStrike" dirty="0">
                          <a:solidFill>
                            <a:srgbClr val="000000"/>
                          </a:solidFill>
                          <a:effectLst/>
                          <a:latin typeface="Calibri"/>
                        </a:rPr>
                        <a:t>                      21,3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144157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524000"/>
          </a:xfrm>
        </p:spPr>
        <p:txBody>
          <a:bodyPr>
            <a:normAutofit fontScale="90000"/>
          </a:bodyPr>
          <a:lstStyle/>
          <a:p>
            <a:r>
              <a:rPr lang="en-US" dirty="0" err="1"/>
              <a:t>Koronavirus</a:t>
            </a:r>
            <a:r>
              <a:rPr lang="en-US" dirty="0"/>
              <a:t> </a:t>
            </a:r>
            <a:r>
              <a:rPr lang="en-US" dirty="0" err="1"/>
              <a:t>Etkileri</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304800" y="1295400"/>
            <a:ext cx="8382000" cy="5181600"/>
          </a:xfrm>
        </p:spPr>
        <p:txBody>
          <a:bodyPr>
            <a:normAutofit/>
          </a:bodyPr>
          <a:lstStyle/>
          <a:p>
            <a:pPr marL="0" marR="0" algn="just">
              <a:lnSpc>
                <a:spcPct val="115000"/>
              </a:lnSpc>
              <a:spcBef>
                <a:spcPts val="0"/>
              </a:spcBef>
              <a:spcAft>
                <a:spcPts val="1000"/>
              </a:spcAft>
            </a:pPr>
            <a:r>
              <a:rPr lang="tr-TR" sz="1800" b="1" u="sng" dirty="0">
                <a:effectLst/>
                <a:latin typeface="Times New Roman" panose="02020603050405020304" pitchFamily="18" charset="0"/>
                <a:ea typeface="Calibri" panose="020F0502020204030204" pitchFamily="34" charset="0"/>
                <a:cs typeface="Times New Roman" panose="02020603050405020304" pitchFamily="18" charset="0"/>
              </a:rPr>
              <a:t>5 Ekim 2020 tarihi itibarıyla Covid-19 verileri (Dünya Sağlık Örgütü Haftalık Raporu):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GB" sz="1800" b="1" dirty="0">
                <a:effectLst/>
                <a:latin typeface="Times New Roman" panose="02020603050405020304" pitchFamily="18" charset="0"/>
                <a:ea typeface="Calibri" panose="020F0502020204030204" pitchFamily="34" charset="0"/>
                <a:cs typeface="Times New Roman" panose="02020603050405020304" pitchFamily="18" charset="0"/>
              </a:rPr>
              <a:t>Test:</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2.001.431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GB" sz="1800" b="1" dirty="0" err="1">
                <a:effectLst/>
                <a:latin typeface="Times New Roman" panose="02020603050405020304" pitchFamily="18" charset="0"/>
                <a:ea typeface="Calibri" panose="020F0502020204030204" pitchFamily="34" charset="0"/>
                <a:cs typeface="Times New Roman" panose="02020603050405020304" pitchFamily="18" charset="0"/>
              </a:rPr>
              <a:t>Vaka</a:t>
            </a:r>
            <a:r>
              <a:rPr lang="en-GB"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370.132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GB" sz="1800" b="1" dirty="0" err="1">
                <a:effectLst/>
                <a:latin typeface="Times New Roman" panose="02020603050405020304" pitchFamily="18" charset="0"/>
                <a:ea typeface="Calibri" panose="020F0502020204030204" pitchFamily="34" charset="0"/>
                <a:cs typeface="Times New Roman" panose="02020603050405020304" pitchFamily="18" charset="0"/>
              </a:rPr>
              <a:t>İyileşen</a:t>
            </a:r>
            <a:r>
              <a:rPr lang="en-GB"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283.182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GB" sz="1800" b="1" dirty="0" err="1">
                <a:effectLst/>
                <a:latin typeface="Times New Roman" panose="02020603050405020304" pitchFamily="18" charset="0"/>
                <a:ea typeface="Calibri" panose="020F0502020204030204" pitchFamily="34" charset="0"/>
                <a:cs typeface="Times New Roman" panose="02020603050405020304" pitchFamily="18" charset="0"/>
              </a:rPr>
              <a:t>Ölüm</a:t>
            </a:r>
            <a:r>
              <a:rPr lang="en-GB"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5.375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GB" sz="1800" b="1" dirty="0" err="1">
                <a:effectLst/>
                <a:latin typeface="Times New Roman" panose="02020603050405020304" pitchFamily="18" charset="0"/>
                <a:ea typeface="Calibri" panose="020F0502020204030204" pitchFamily="34" charset="0"/>
                <a:cs typeface="Times New Roman" panose="02020603050405020304" pitchFamily="18" charset="0"/>
              </a:rPr>
              <a:t>Günlük</a:t>
            </a:r>
            <a:r>
              <a:rPr lang="en-GB"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1800" b="1" dirty="0" err="1">
                <a:effectLst/>
                <a:latin typeface="Times New Roman" panose="02020603050405020304" pitchFamily="18" charset="0"/>
                <a:ea typeface="Calibri" panose="020F0502020204030204" pitchFamily="34" charset="0"/>
                <a:cs typeface="Times New Roman" panose="02020603050405020304" pitchFamily="18" charset="0"/>
              </a:rPr>
              <a:t>ortalama</a:t>
            </a:r>
            <a:r>
              <a:rPr lang="en-GB" sz="1800" b="1" dirty="0">
                <a:effectLst/>
                <a:latin typeface="Times New Roman" panose="02020603050405020304" pitchFamily="18" charset="0"/>
                <a:ea typeface="Calibri" panose="020F0502020204030204" pitchFamily="34" charset="0"/>
                <a:cs typeface="Times New Roman" panose="02020603050405020304" pitchFamily="18" charset="0"/>
              </a:rPr>
              <a:t> yeni </a:t>
            </a:r>
            <a:r>
              <a:rPr lang="en-GB" sz="1800" b="1" dirty="0" err="1">
                <a:effectLst/>
                <a:latin typeface="Times New Roman" panose="02020603050405020304" pitchFamily="18" charset="0"/>
                <a:ea typeface="Calibri" panose="020F0502020204030204" pitchFamily="34" charset="0"/>
                <a:cs typeface="Times New Roman" panose="02020603050405020304" pitchFamily="18" charset="0"/>
              </a:rPr>
              <a:t>vaka</a:t>
            </a:r>
            <a:r>
              <a:rPr lang="en-GB"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1.442 </a:t>
            </a:r>
          </a:p>
          <a:p>
            <a:pPr marL="0" marR="0" algn="just">
              <a:lnSpc>
                <a:spcPct val="115000"/>
              </a:lnSpc>
              <a:spcBef>
                <a:spcPts val="0"/>
              </a:spcBef>
              <a:spcAft>
                <a:spcPts val="0"/>
              </a:spcAft>
            </a:pPr>
            <a:endParaRPr lang="en-GB" sz="1400"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endParaRPr lang="en-GB"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1000"/>
              </a:spcAft>
              <a:buClr>
                <a:srgbClr val="93A299"/>
              </a:buClr>
              <a:buSzPct val="85000"/>
              <a:buFont typeface="Arial" pitchFamily="34" charset="0"/>
              <a:buNone/>
              <a:tabLst/>
              <a:defRPr/>
            </a:pPr>
            <a:r>
              <a:rPr kumimoji="0" lang="tr-TR" sz="2000" b="1" i="0" u="sng" strike="noStrike" kern="1200" cap="none" spc="0" normalizeH="0" baseline="0" noProof="0" dirty="0">
                <a:ln>
                  <a:noFill/>
                </a:ln>
                <a:solidFill>
                  <a:srgbClr val="292934"/>
                </a:solidFill>
                <a:effectLst/>
                <a:uLnTx/>
                <a:uFillTx/>
                <a:latin typeface="Times New Roman" panose="02020603050405020304" pitchFamily="18" charset="0"/>
                <a:ea typeface="Calibri" panose="020F0502020204030204" pitchFamily="34" charset="0"/>
                <a:cs typeface="Times New Roman" panose="02020603050405020304" pitchFamily="18" charset="0"/>
              </a:rPr>
              <a:t>Karantina uygulaması (26 Mart – 31 Mayıs 2020)</a:t>
            </a:r>
            <a:endParaRPr kumimoji="0" lang="en-US" sz="1700" b="1" i="0" u="sng" strike="noStrike" kern="1200" cap="none" spc="0" normalizeH="0" baseline="0" noProof="0" dirty="0">
              <a:ln>
                <a:noFill/>
              </a:ln>
              <a:solidFill>
                <a:srgbClr val="292934"/>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1000"/>
              </a:spcAft>
              <a:buClr>
                <a:srgbClr val="93A299"/>
              </a:buClr>
              <a:buSzPct val="85000"/>
              <a:buFont typeface="Arial" pitchFamily="34" charset="0"/>
              <a:buNone/>
              <a:tabLst/>
              <a:defRPr/>
            </a:pPr>
            <a:r>
              <a:rPr kumimoji="0" lang="tr-TR" sz="2000" b="0" i="0" u="none" strike="noStrike" kern="1200" cap="none" spc="0" normalizeH="0" baseline="0" noProof="0" dirty="0">
                <a:ln>
                  <a:noFill/>
                </a:ln>
                <a:solidFill>
                  <a:srgbClr val="292934"/>
                </a:solidFill>
                <a:effectLst/>
                <a:uLnTx/>
                <a:uFillTx/>
                <a:latin typeface="Times New Roman" panose="02020603050405020304" pitchFamily="18" charset="0"/>
                <a:ea typeface="Calibri" panose="020F0502020204030204" pitchFamily="34" charset="0"/>
                <a:cs typeface="Times New Roman" panose="02020603050405020304" pitchFamily="18" charset="0"/>
              </a:rPr>
              <a:t>Karantina boyunca toplu taşımacılık faaliyetleri durduruldu,  bankacılık hizmetleri kısıtlı olarak (günde 2 saat) sürdürüldü ve tüm kamu kurumları ile okullar tatil edildi.</a:t>
            </a:r>
            <a:endParaRPr kumimoji="0" lang="en-US" sz="1700" b="0" i="0" u="none" strike="noStrike" kern="1200" cap="none" spc="0" normalizeH="0" baseline="0" noProof="0" dirty="0">
              <a:ln>
                <a:noFill/>
              </a:ln>
              <a:solidFill>
                <a:srgbClr val="292934"/>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400" dirty="0"/>
          </a:p>
        </p:txBody>
      </p:sp>
    </p:spTree>
    <p:extLst>
      <p:ext uri="{BB962C8B-B14F-4D97-AF65-F5344CB8AC3E}">
        <p14:creationId xmlns:p14="http://schemas.microsoft.com/office/powerpoint/2010/main" val="2554798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686800" cy="6096000"/>
          </a:xfrm>
        </p:spPr>
        <p:txBody>
          <a:bodyPr>
            <a:normAutofit lnSpcReduction="10000"/>
          </a:bodyPr>
          <a:lstStyle/>
          <a:p>
            <a:pPr marL="0" marR="0" indent="0" algn="just">
              <a:lnSpc>
                <a:spcPct val="115000"/>
              </a:lnSpc>
              <a:spcBef>
                <a:spcPts val="0"/>
              </a:spcBef>
              <a:spcAft>
                <a:spcPts val="1000"/>
              </a:spcAft>
              <a:buNone/>
            </a:pPr>
            <a:r>
              <a:rPr lang="tr-TR" sz="2400" b="1" u="sng" dirty="0">
                <a:effectLst/>
                <a:latin typeface="Times New Roman" panose="02020603050405020304" pitchFamily="18" charset="0"/>
                <a:ea typeface="Calibri" panose="020F0502020204030204" pitchFamily="34" charset="0"/>
                <a:cs typeface="Times New Roman" panose="02020603050405020304" pitchFamily="18" charset="0"/>
              </a:rPr>
              <a:t>Ekonomik destekler: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1000"/>
              </a:spcAft>
              <a:buNone/>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Koronavirüs salgınının ekonomide ve özellikle ihracatın büyük kısmını oluşturan tekstil / hazır giyim sektöründe yarattığı yıkıcı etkiyi azaltmak amacıyla, Bangladeş Hükümeti tarafından ülkenin milli hasılasının yaklaşık %3,6’sına denk gelen 12 milyar dolar tutarındaki kurtarma paketi açıklandı. Pakette esas olarak sektörde çalışanların işlerini kaybetmemeleri ve maaşlarını düzenli olarak almaları hedeflendi.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Bangladeş Başbakanı, Eylül 2020’de yapmış olduğu BM konuşmasında kurtarma paketlerinin ihracat-yoğun endüstriler, işçilerin güvenliği, küçük ve orta ölçekli işletmeler için işletme sermayesi, ihracatın arttırılması için kredi olanakları, çiftçilere yardım, istihdam yaratma kredisi, olumsuz etkilenen işletmeler için faiz indirimi gibi unsurları içerdiğini söylemiştir.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97051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686800" cy="6096000"/>
          </a:xfrm>
        </p:spPr>
        <p:txBody>
          <a:bodyPr>
            <a:normAutofit/>
          </a:bodyPr>
          <a:lstStyle/>
          <a:p>
            <a:pPr algn="just">
              <a:lnSpc>
                <a:spcPct val="115000"/>
              </a:lnSpc>
              <a:spcAft>
                <a:spcPts val="1000"/>
              </a:spcAft>
            </a:pPr>
            <a:r>
              <a:rPr lang="tr-TR" b="1" u="sng" dirty="0">
                <a:latin typeface="Times New Roman"/>
                <a:ea typeface="Calibri"/>
                <a:cs typeface="Times New Roman"/>
              </a:rPr>
              <a:t>Dış ticarette yaşanan pandemi kaynaklı gelişmeler:</a:t>
            </a:r>
          </a:p>
          <a:p>
            <a:pPr marL="0" indent="0" algn="just">
              <a:lnSpc>
                <a:spcPct val="115000"/>
              </a:lnSpc>
              <a:spcAft>
                <a:spcPts val="1000"/>
              </a:spcAft>
              <a:buNone/>
            </a:pPr>
            <a:endParaRPr lang="tr-TR" sz="2000" dirty="0">
              <a:latin typeface="Calibri"/>
              <a:ea typeface="Calibri"/>
              <a:cs typeface="Times New Roman"/>
            </a:endParaRPr>
          </a:p>
          <a:p>
            <a:pPr algn="just">
              <a:lnSpc>
                <a:spcPct val="115000"/>
              </a:lnSpc>
              <a:spcAft>
                <a:spcPts val="1000"/>
              </a:spcAft>
            </a:pPr>
            <a:r>
              <a:rPr lang="tr-TR" dirty="0">
                <a:latin typeface="Times New Roman"/>
                <a:ea typeface="Calibri"/>
                <a:cs typeface="Times New Roman"/>
              </a:rPr>
              <a:t>Hindistan, karantina esnasında toplam 68 gün boyunca Bangladeş’le olan kara sınır kapılarındaki faaliyetlerini durdurdu.</a:t>
            </a:r>
            <a:endParaRPr lang="tr-TR" sz="2000" dirty="0">
              <a:latin typeface="Calibri"/>
              <a:ea typeface="Calibri"/>
              <a:cs typeface="Times New Roman"/>
            </a:endParaRPr>
          </a:p>
          <a:p>
            <a:pPr algn="just">
              <a:lnSpc>
                <a:spcPct val="115000"/>
              </a:lnSpc>
              <a:spcAft>
                <a:spcPts val="1000"/>
              </a:spcAft>
            </a:pPr>
            <a:r>
              <a:rPr lang="tr-TR" dirty="0">
                <a:latin typeface="Times New Roman"/>
                <a:ea typeface="Calibri"/>
                <a:cs typeface="Times New Roman"/>
              </a:rPr>
              <a:t>Chittagong limanındaki işlemlerde yoğunluk nedeniyle gecikmeler yaşandı.</a:t>
            </a:r>
            <a:endParaRPr lang="tr-TR" sz="2000" dirty="0">
              <a:latin typeface="Calibri"/>
              <a:ea typeface="Calibri"/>
              <a:cs typeface="Times New Roman"/>
            </a:endParaRPr>
          </a:p>
          <a:p>
            <a:pPr algn="just">
              <a:lnSpc>
                <a:spcPct val="115000"/>
              </a:lnSpc>
              <a:spcAft>
                <a:spcPts val="1000"/>
              </a:spcAft>
            </a:pPr>
            <a:r>
              <a:rPr lang="tr-TR" dirty="0">
                <a:latin typeface="Times New Roman"/>
                <a:ea typeface="Calibri"/>
                <a:cs typeface="Times New Roman"/>
              </a:rPr>
              <a:t>Nisan ayında Bangladeş dış ticareti en dip noktasına geldi.</a:t>
            </a:r>
            <a:endParaRPr lang="tr-TR" sz="2000" dirty="0">
              <a:latin typeface="Calibri"/>
              <a:ea typeface="Calibri"/>
              <a:cs typeface="Times New Roman"/>
            </a:endParaRPr>
          </a:p>
          <a:p>
            <a:pPr algn="just">
              <a:lnSpc>
                <a:spcPct val="115000"/>
              </a:lnSpc>
              <a:spcAft>
                <a:spcPts val="1000"/>
              </a:spcAft>
            </a:pPr>
            <a:r>
              <a:rPr lang="tr-TR" dirty="0">
                <a:latin typeface="Times New Roman"/>
                <a:ea typeface="Calibri"/>
                <a:cs typeface="Times New Roman"/>
              </a:rPr>
              <a:t>ABD ve AB pazarlarının açılmasının etkisiyle Temmuz ayıyla birlikte ithalat ve ihracat rakamlarında normalleşme trendi başladı. </a:t>
            </a:r>
            <a:endParaRPr lang="tr-TR" sz="2000" dirty="0">
              <a:latin typeface="Calibri"/>
              <a:ea typeface="Calibri"/>
              <a:cs typeface="Times New Roman"/>
            </a:endParaRPr>
          </a:p>
          <a:p>
            <a:pPr marL="0" indent="0">
              <a:buNone/>
            </a:pPr>
            <a:endParaRPr lang="en-US" dirty="0"/>
          </a:p>
        </p:txBody>
      </p:sp>
    </p:spTree>
    <p:extLst>
      <p:ext uri="{BB962C8B-B14F-4D97-AF65-F5344CB8AC3E}">
        <p14:creationId xmlns:p14="http://schemas.microsoft.com/office/powerpoint/2010/main" val="853204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686800" cy="6096000"/>
          </a:xfrm>
        </p:spPr>
        <p:txBody>
          <a:bodyPr>
            <a:normAutofit fontScale="70000" lnSpcReduction="20000"/>
          </a:bodyPr>
          <a:lstStyle/>
          <a:p>
            <a:pPr marL="0" indent="0">
              <a:buNone/>
            </a:pPr>
            <a:r>
              <a:rPr lang="tr-TR" sz="2300" b="1" u="sng" dirty="0">
                <a:latin typeface="Times New Roman" panose="02020603050405020304" pitchFamily="18" charset="0"/>
                <a:cs typeface="Times New Roman" panose="02020603050405020304" pitchFamily="18" charset="0"/>
              </a:rPr>
              <a:t>Pandeminin ekonomiye etkileri:</a:t>
            </a:r>
          </a:p>
          <a:p>
            <a:pPr marL="0" indent="0">
              <a:buNone/>
            </a:pPr>
            <a:endParaRPr lang="tr-TR" sz="2300" dirty="0">
              <a:latin typeface="Times New Roman" panose="02020603050405020304" pitchFamily="18" charset="0"/>
              <a:cs typeface="Times New Roman" panose="02020603050405020304" pitchFamily="18" charset="0"/>
            </a:endParaRPr>
          </a:p>
          <a:p>
            <a:pPr algn="just"/>
            <a:r>
              <a:rPr lang="tr-TR" sz="2300" dirty="0">
                <a:latin typeface="Times New Roman" panose="02020603050405020304" pitchFamily="18" charset="0"/>
                <a:cs typeface="Times New Roman" panose="02020603050405020304" pitchFamily="18" charset="0"/>
              </a:rPr>
              <a:t>Gelişmekte olan bir ülke olan ve yıllarda ortalama %6`dan fazla büyüme oranı kaydeden Bangladeş pandemiden oldukça olumsuz şekilde etkilenmekte olup, Dünya Bankası ve diğer uluslararası kaynakların tahminlerine göre 2020 yılındaki büyüme oranının %1,6 olarak gerçekleşmesi  beklenmektedir. Pandemi, Bangladeş ekonomisinin büyümesini sağlayan hemen tüm sektörler üzerinde etkili olmuştur.</a:t>
            </a:r>
          </a:p>
          <a:p>
            <a:pPr marL="0" indent="0" algn="just">
              <a:buNone/>
            </a:pPr>
            <a:endParaRPr lang="tr-TR" sz="2300" dirty="0">
              <a:latin typeface="Times New Roman" panose="02020603050405020304" pitchFamily="18" charset="0"/>
              <a:cs typeface="Times New Roman" panose="02020603050405020304" pitchFamily="18" charset="0"/>
            </a:endParaRPr>
          </a:p>
          <a:p>
            <a:pPr algn="just"/>
            <a:r>
              <a:rPr lang="tr-TR" sz="2300" dirty="0">
                <a:latin typeface="Times New Roman" panose="02020603050405020304" pitchFamily="18" charset="0"/>
                <a:cs typeface="Times New Roman" panose="02020603050405020304" pitchFamily="18" charset="0"/>
              </a:rPr>
              <a:t>Bangladeş ekonomisi, esas olarak hazır giyim sektörü ile yurtdışında çalışmakta olan işçilerden gelen dövizlere dayanmaktadır. Yaklaşık 5 ila 6 milyar dolar tutarındaki yurtdışından yapılan hazır giyim siparişi koronavirüs salgını nedeniyle iptal edilmiştir. Ülke ihracatının %85’lik kısmını oluşturan hazır giyim alanındaki bu gelişme, salgının etkisini en derin şekilde hissettirdiği Nisan ayındaki Bangladeş toplam ihracatının bir önceki senenin Nisan ayına göre %82,9 oranında düşüşe neden olmuştur. Uzmanlar, pandeminin Bangladeş ekonomisi üzerinde 21 milyar dolarlık bir kayıp yarattığını hesaplamaktadır. Dünya Ekonomik Forumu tahminlerine göre Bangladeş’e yurtdışından gönderilen işçi dövizlerinin, 2019 yılına oranla %25’lik bir düşüşle 14 milyar dolara gerilemesi beklenmektedir. Yurtdıında çalışmakta olan 64 bin Bangladeşli pandemi nedeniyle ülkesine dönmüştür.  </a:t>
            </a:r>
          </a:p>
          <a:p>
            <a:pPr marL="0" indent="0" algn="just">
              <a:buNone/>
            </a:pPr>
            <a:endParaRPr lang="tr-TR" sz="2300" dirty="0">
              <a:latin typeface="Times New Roman" panose="02020603050405020304" pitchFamily="18" charset="0"/>
              <a:cs typeface="Times New Roman" panose="02020603050405020304" pitchFamily="18" charset="0"/>
            </a:endParaRPr>
          </a:p>
          <a:p>
            <a:pPr algn="just"/>
            <a:r>
              <a:rPr lang="tr-TR" sz="2300" dirty="0">
                <a:latin typeface="Times New Roman" panose="02020603050405020304" pitchFamily="18" charset="0"/>
                <a:cs typeface="Times New Roman" panose="02020603050405020304" pitchFamily="18" charset="0"/>
              </a:rPr>
              <a:t>Havacılık, deri, dondurulmuş gıda, elektrikli ürünler, kümes hayvanları ve turizm gibi diğer endüstriler de pandemiden büyük ölçüde etkilenmekte ve hükümetin teşvik paketinden destek talep etmektedirler. Bangladeş'in bankacılık sektörü tahsili gecikmiş kredi sorunları yaşamakta ve pandemi nedeniyle halihazırdaki bu sorunların daha da artması beklenmektedir.</a:t>
            </a:r>
          </a:p>
          <a:p>
            <a:pPr marL="0" indent="0" algn="just">
              <a:buNone/>
            </a:pPr>
            <a:endParaRPr lang="tr-TR"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South Asian Network on Economic </a:t>
            </a:r>
            <a:r>
              <a:rPr lang="en-US" sz="2300" dirty="0" err="1">
                <a:latin typeface="Times New Roman" panose="02020603050405020304" pitchFamily="18" charset="0"/>
                <a:cs typeface="Times New Roman" panose="02020603050405020304" pitchFamily="18" charset="0"/>
              </a:rPr>
              <a:t>Modelling’in</a:t>
            </a:r>
            <a:r>
              <a:rPr lang="tr-TR" sz="2300" dirty="0">
                <a:latin typeface="Times New Roman" panose="02020603050405020304" pitchFamily="18" charset="0"/>
                <a:cs typeface="Times New Roman" panose="02020603050405020304" pitchFamily="18" charset="0"/>
              </a:rPr>
              <a:t> (Sanem) hesaplamalarına göre, Covid-19 salgını nedeniyle düşük üretim ve tedarik zincirinin aksaması nedeniyle çeşitli sektörlerde yaklaşık altı milyon kişi işsiz kalmıştır. Birçok uzman, mevcut durumun devam etmesi halinde rakamın artabileceğinden endişe etmektedir.</a:t>
            </a:r>
          </a:p>
          <a:p>
            <a:pPr marL="0" indent="0">
              <a:buNone/>
            </a:pPr>
            <a:endParaRPr lang="en-US" dirty="0"/>
          </a:p>
        </p:txBody>
      </p:sp>
    </p:spTree>
    <p:extLst>
      <p:ext uri="{BB962C8B-B14F-4D97-AF65-F5344CB8AC3E}">
        <p14:creationId xmlns:p14="http://schemas.microsoft.com/office/powerpoint/2010/main" val="7262655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468</TotalTime>
  <Words>1917</Words>
  <Application>Microsoft Office PowerPoint</Application>
  <PresentationFormat>On-screen Show (4:3)</PresentationFormat>
  <Paragraphs>302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DIŞ TİCARET BULUŞMALARI Bangladeş</vt:lpstr>
      <vt:lpstr>Ülke Ekonomisi ve Dış Ticareti</vt:lpstr>
      <vt:lpstr>Türkiye –Bangladeş Ticari İlişkiler</vt:lpstr>
      <vt:lpstr>Türkiye –Bangladeş Ticari İlişkiler</vt:lpstr>
      <vt:lpstr>Türkiye –Bangladeş Ticari İlişkiler</vt:lpstr>
      <vt:lpstr>Koronavirus Etkileri  </vt:lpstr>
      <vt:lpstr>PowerPoint Presentation</vt:lpstr>
      <vt:lpstr>PowerPoint Presentation</vt:lpstr>
      <vt:lpstr>PowerPoint Presentation</vt:lpstr>
      <vt:lpstr>PowerPoint Presentation</vt:lpstr>
      <vt:lpstr>Yabancı Yatırımlar </vt:lpstr>
      <vt:lpstr>Yabancı Yatırımlar </vt:lpstr>
      <vt:lpstr>Önemli Fuarlar</vt:lpstr>
      <vt:lpstr>İhalelerin Takibi</vt:lpstr>
      <vt:lpstr>Faydalı Linkler </vt:lpstr>
      <vt:lpstr>Tüketici Tercihleri </vt:lpstr>
      <vt:lpstr>Satış Teknikleri ve Satışı Etkileyen Faktörler </vt:lpstr>
      <vt:lpstr>Ticareti Etkileyen Kültürel Faktörler </vt:lpstr>
      <vt:lpstr>Para Kullanımı </vt:lpstr>
      <vt:lpstr>Pasaport ve Vize Uygulamaları </vt:lpstr>
      <vt:lpstr>Resmi Tatiller </vt:lpstr>
      <vt:lpst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country's economy and foreign trade</dc:title>
  <dc:creator>DELL</dc:creator>
  <cp:lastModifiedBy>DELL</cp:lastModifiedBy>
  <cp:revision>77</cp:revision>
  <dcterms:created xsi:type="dcterms:W3CDTF">2006-08-16T00:00:00Z</dcterms:created>
  <dcterms:modified xsi:type="dcterms:W3CDTF">2020-10-13T10:15:56Z</dcterms:modified>
</cp:coreProperties>
</file>