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48.xml" ContentType="application/vnd.openxmlformats-officedocument.presentationml.tags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21"/>
  </p:notesMasterIdLst>
  <p:sldIdLst>
    <p:sldId id="517" r:id="rId3"/>
    <p:sldId id="461" r:id="rId4"/>
    <p:sldId id="472" r:id="rId5"/>
    <p:sldId id="464" r:id="rId6"/>
    <p:sldId id="463" r:id="rId7"/>
    <p:sldId id="473" r:id="rId8"/>
    <p:sldId id="467" r:id="rId9"/>
    <p:sldId id="509" r:id="rId10"/>
    <p:sldId id="488" r:id="rId11"/>
    <p:sldId id="489" r:id="rId12"/>
    <p:sldId id="490" r:id="rId13"/>
    <p:sldId id="491" r:id="rId14"/>
    <p:sldId id="518" r:id="rId15"/>
    <p:sldId id="519" r:id="rId16"/>
    <p:sldId id="520" r:id="rId17"/>
    <p:sldId id="497" r:id="rId18"/>
    <p:sldId id="502" r:id="rId19"/>
    <p:sldId id="516" r:id="rId20"/>
  </p:sldIdLst>
  <p:sldSz cx="12192000" cy="6858000"/>
  <p:notesSz cx="6858000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0AA"/>
    <a:srgbClr val="B0C7E2"/>
    <a:srgbClr val="4478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3" autoAdjust="0"/>
    <p:restoredTop sz="74362" autoAdjust="0"/>
  </p:normalViewPr>
  <p:slideViewPr>
    <p:cSldViewPr snapToGrid="0">
      <p:cViewPr varScale="1">
        <p:scale>
          <a:sx n="62" d="100"/>
          <a:sy n="62" d="100"/>
        </p:scale>
        <p:origin x="126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111377-7A9B-4BA1-8F0D-78E61738D85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22CA0F4-1403-49C9-B5CA-A29B3703BDF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tr-TR" sz="2400" b="1" u="none" dirty="0" smtClean="0"/>
            <a:t>Teknoloji Odaklı Sanayi Hamlesi Programı kapsamında </a:t>
          </a:r>
        </a:p>
        <a:p>
          <a:pPr algn="just" rtl="0"/>
          <a:r>
            <a:rPr lang="tr-TR" sz="2400" b="1" u="none" dirty="0" smtClean="0"/>
            <a:t>Türkiye’de orta-yüksek ve yüksek teknoloji seviyeli sektörlerdeki katma değeri yüksek ürünlerin ve </a:t>
          </a:r>
        </a:p>
        <a:p>
          <a:pPr algn="just" rtl="0"/>
          <a:r>
            <a:rPr lang="tr-TR" sz="2400" b="1" u="none" dirty="0" smtClean="0"/>
            <a:t>bu sektörlerin gelişimi için kritik önemi haiz ürünlerin üretimini artırmaya yönelik</a:t>
          </a:r>
          <a:endParaRPr lang="tr-TR" sz="2000" u="none" dirty="0">
            <a:solidFill>
              <a:srgbClr val="FFC000"/>
            </a:solidFill>
          </a:endParaRPr>
        </a:p>
      </dgm:t>
    </dgm:pt>
    <dgm:pt modelId="{9511C184-4E09-49F3-99D2-FFB5EC81AC24}" type="parTrans" cxnId="{6C678CB7-32A1-47D6-8D17-2492A6C32163}">
      <dgm:prSet/>
      <dgm:spPr/>
      <dgm:t>
        <a:bodyPr/>
        <a:lstStyle/>
        <a:p>
          <a:pPr algn="just"/>
          <a:endParaRPr lang="tr-TR"/>
        </a:p>
      </dgm:t>
    </dgm:pt>
    <dgm:pt modelId="{F11F1821-4621-4B78-8349-B370D1ED35B3}" type="sibTrans" cxnId="{6C678CB7-32A1-47D6-8D17-2492A6C32163}">
      <dgm:prSet/>
      <dgm:spPr/>
      <dgm:t>
        <a:bodyPr/>
        <a:lstStyle/>
        <a:p>
          <a:pPr algn="just"/>
          <a:endParaRPr lang="tr-TR"/>
        </a:p>
      </dgm:t>
    </dgm:pt>
    <dgm:pt modelId="{74D7606F-B2C4-491B-9212-E1E8267D618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/>
          <a:r>
            <a:rPr lang="tr-TR" sz="2400" b="1" u="none" dirty="0" smtClean="0"/>
            <a:t>KOBİ’lere ait yatırım projelerinin desteklenmesidir.</a:t>
          </a:r>
          <a:endParaRPr lang="tr-TR" sz="2800" b="1" u="none" dirty="0"/>
        </a:p>
      </dgm:t>
    </dgm:pt>
    <dgm:pt modelId="{78739B65-8A67-4F39-8ED2-F06039C430DE}" type="parTrans" cxnId="{5987CF08-E551-423C-9209-83C841C135FA}">
      <dgm:prSet/>
      <dgm:spPr/>
      <dgm:t>
        <a:bodyPr/>
        <a:lstStyle/>
        <a:p>
          <a:pPr algn="just"/>
          <a:endParaRPr lang="tr-TR"/>
        </a:p>
      </dgm:t>
    </dgm:pt>
    <dgm:pt modelId="{BC7C975F-DDFD-442D-A2EE-238F58FD749B}" type="sibTrans" cxnId="{5987CF08-E551-423C-9209-83C841C135FA}">
      <dgm:prSet/>
      <dgm:spPr/>
      <dgm:t>
        <a:bodyPr/>
        <a:lstStyle/>
        <a:p>
          <a:pPr algn="just"/>
          <a:endParaRPr lang="tr-TR"/>
        </a:p>
      </dgm:t>
    </dgm:pt>
    <dgm:pt modelId="{42B6BF81-0840-4F2E-83AF-FF4EFB2CA4EE}" type="pres">
      <dgm:prSet presAssocID="{5C111377-7A9B-4BA1-8F0D-78E61738D8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F918478-FCEF-4F06-8BB5-ECDC4C274354}" type="pres">
      <dgm:prSet presAssocID="{522CA0F4-1403-49C9-B5CA-A29B3703BDFD}" presName="node" presStyleLbl="node1" presStyleIdx="0" presStyleCnt="2" custScaleX="270546" custLinFactNeighborX="-1520" custLinFactNeighborY="5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8E140D-9CF2-4B72-BC89-D2C9FD59427E}" type="pres">
      <dgm:prSet presAssocID="{F11F1821-4621-4B78-8349-B370D1ED35B3}" presName="sibTrans" presStyleLbl="sibTrans2D1" presStyleIdx="0" presStyleCnt="1" custScaleX="176763"/>
      <dgm:spPr/>
      <dgm:t>
        <a:bodyPr/>
        <a:lstStyle/>
        <a:p>
          <a:endParaRPr lang="tr-TR"/>
        </a:p>
      </dgm:t>
    </dgm:pt>
    <dgm:pt modelId="{7F5F4D1F-C1F0-4372-AAE8-16237DC6AAB5}" type="pres">
      <dgm:prSet presAssocID="{F11F1821-4621-4B78-8349-B370D1ED35B3}" presName="connectorText" presStyleLbl="sibTrans2D1" presStyleIdx="0" presStyleCnt="1"/>
      <dgm:spPr/>
      <dgm:t>
        <a:bodyPr/>
        <a:lstStyle/>
        <a:p>
          <a:endParaRPr lang="tr-TR"/>
        </a:p>
      </dgm:t>
    </dgm:pt>
    <dgm:pt modelId="{58771618-7CB8-4D5A-B60D-FC784BBAD5DA}" type="pres">
      <dgm:prSet presAssocID="{74D7606F-B2C4-491B-9212-E1E8267D6188}" presName="node" presStyleLbl="node1" presStyleIdx="1" presStyleCnt="2" custLinFactNeighborX="-12513" custLinFactNeighborY="5901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C678CB7-32A1-47D6-8D17-2492A6C32163}" srcId="{5C111377-7A9B-4BA1-8F0D-78E61738D854}" destId="{522CA0F4-1403-49C9-B5CA-A29B3703BDFD}" srcOrd="0" destOrd="0" parTransId="{9511C184-4E09-49F3-99D2-FFB5EC81AC24}" sibTransId="{F11F1821-4621-4B78-8349-B370D1ED35B3}"/>
    <dgm:cxn modelId="{31C27920-3BFC-44D6-BC5E-4889C5936198}" type="presOf" srcId="{F11F1821-4621-4B78-8349-B370D1ED35B3}" destId="{238E140D-9CF2-4B72-BC89-D2C9FD59427E}" srcOrd="0" destOrd="0" presId="urn:microsoft.com/office/officeart/2005/8/layout/process1"/>
    <dgm:cxn modelId="{B2A6F0DC-2987-4350-ADB2-A14A8ED53154}" type="presOf" srcId="{522CA0F4-1403-49C9-B5CA-A29B3703BDFD}" destId="{9F918478-FCEF-4F06-8BB5-ECDC4C274354}" srcOrd="0" destOrd="0" presId="urn:microsoft.com/office/officeart/2005/8/layout/process1"/>
    <dgm:cxn modelId="{BC70A303-8FB4-41DD-8B31-D8A562DB0CBF}" type="presOf" srcId="{5C111377-7A9B-4BA1-8F0D-78E61738D854}" destId="{42B6BF81-0840-4F2E-83AF-FF4EFB2CA4EE}" srcOrd="0" destOrd="0" presId="urn:microsoft.com/office/officeart/2005/8/layout/process1"/>
    <dgm:cxn modelId="{496E77B4-2CC6-403A-9A58-C0E6218BB6BB}" type="presOf" srcId="{F11F1821-4621-4B78-8349-B370D1ED35B3}" destId="{7F5F4D1F-C1F0-4372-AAE8-16237DC6AAB5}" srcOrd="1" destOrd="0" presId="urn:microsoft.com/office/officeart/2005/8/layout/process1"/>
    <dgm:cxn modelId="{C923A703-28A0-42C2-9B80-64D48168664A}" type="presOf" srcId="{74D7606F-B2C4-491B-9212-E1E8267D6188}" destId="{58771618-7CB8-4D5A-B60D-FC784BBAD5DA}" srcOrd="0" destOrd="0" presId="urn:microsoft.com/office/officeart/2005/8/layout/process1"/>
    <dgm:cxn modelId="{5987CF08-E551-423C-9209-83C841C135FA}" srcId="{5C111377-7A9B-4BA1-8F0D-78E61738D854}" destId="{74D7606F-B2C4-491B-9212-E1E8267D6188}" srcOrd="1" destOrd="0" parTransId="{78739B65-8A67-4F39-8ED2-F06039C430DE}" sibTransId="{BC7C975F-DDFD-442D-A2EE-238F58FD749B}"/>
    <dgm:cxn modelId="{C69902C3-0E39-4EAB-8A6D-D2F456EB9501}" type="presParOf" srcId="{42B6BF81-0840-4F2E-83AF-FF4EFB2CA4EE}" destId="{9F918478-FCEF-4F06-8BB5-ECDC4C274354}" srcOrd="0" destOrd="0" presId="urn:microsoft.com/office/officeart/2005/8/layout/process1"/>
    <dgm:cxn modelId="{82384D67-155A-4335-92D0-7C612E5780E8}" type="presParOf" srcId="{42B6BF81-0840-4F2E-83AF-FF4EFB2CA4EE}" destId="{238E140D-9CF2-4B72-BC89-D2C9FD59427E}" srcOrd="1" destOrd="0" presId="urn:microsoft.com/office/officeart/2005/8/layout/process1"/>
    <dgm:cxn modelId="{66A7B9C5-E93D-4050-B113-46BDC3387E65}" type="presParOf" srcId="{238E140D-9CF2-4B72-BC89-D2C9FD59427E}" destId="{7F5F4D1F-C1F0-4372-AAE8-16237DC6AAB5}" srcOrd="0" destOrd="0" presId="urn:microsoft.com/office/officeart/2005/8/layout/process1"/>
    <dgm:cxn modelId="{469BFDBD-E132-47E9-B2E1-98F721AA8A75}" type="presParOf" srcId="{42B6BF81-0840-4F2E-83AF-FF4EFB2CA4EE}" destId="{58771618-7CB8-4D5A-B60D-FC784BBAD5D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D2B730-91FA-46CD-8DAC-7D496E9EF55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A0A882F6-4BEE-4F8F-9668-2DDE5B83FEC3}">
      <dgm:prSet custT="1"/>
      <dgm:spPr/>
      <dgm:t>
        <a:bodyPr/>
        <a:lstStyle/>
        <a:p>
          <a:r>
            <a:rPr lang="tr-TR" sz="2500" dirty="0" smtClean="0"/>
            <a:t>Bakanlığa ön başvuruda bulunup kesin başvuru yapmaya davet edilerek Portal üzerinden KOSGEB’e yönlendirilen, </a:t>
          </a:r>
          <a:endParaRPr lang="tr-TR" sz="2500" dirty="0"/>
        </a:p>
      </dgm:t>
    </dgm:pt>
    <dgm:pt modelId="{DDB48437-C353-4CE3-B950-4E0AE2FFBBBD}" type="parTrans" cxnId="{51D67E5C-A844-4371-B796-C26564188312}">
      <dgm:prSet/>
      <dgm:spPr/>
      <dgm:t>
        <a:bodyPr/>
        <a:lstStyle/>
        <a:p>
          <a:endParaRPr lang="tr-TR" sz="2500"/>
        </a:p>
      </dgm:t>
    </dgm:pt>
    <dgm:pt modelId="{FCDA1A1D-CDFB-45CA-B3DB-7FE102AB8422}" type="sibTrans" cxnId="{51D67E5C-A844-4371-B796-C26564188312}">
      <dgm:prSet/>
      <dgm:spPr/>
      <dgm:t>
        <a:bodyPr/>
        <a:lstStyle/>
        <a:p>
          <a:endParaRPr lang="tr-TR" sz="2500"/>
        </a:p>
      </dgm:t>
    </dgm:pt>
    <dgm:pt modelId="{C25DF7FD-0449-4B30-8B4B-B2BA3B97880F}">
      <dgm:prSet custT="1"/>
      <dgm:spPr/>
      <dgm:t>
        <a:bodyPr/>
        <a:lstStyle/>
        <a:p>
          <a:r>
            <a:rPr lang="tr-TR" sz="2500" dirty="0" smtClean="0"/>
            <a:t>Türkiye’de yerleşik sermaye şirketi statüsünde olan,</a:t>
          </a:r>
          <a:endParaRPr lang="tr-TR" sz="2500" dirty="0"/>
        </a:p>
      </dgm:t>
    </dgm:pt>
    <dgm:pt modelId="{21773798-99BA-43BE-8775-3D503E5DEBBC}" type="parTrans" cxnId="{1CE1CC20-622D-4774-B236-D3CB9FF7FD1F}">
      <dgm:prSet/>
      <dgm:spPr/>
      <dgm:t>
        <a:bodyPr/>
        <a:lstStyle/>
        <a:p>
          <a:endParaRPr lang="tr-TR" sz="2500"/>
        </a:p>
      </dgm:t>
    </dgm:pt>
    <dgm:pt modelId="{83B39314-9EF8-470F-A898-7CBC66417B0B}" type="sibTrans" cxnId="{1CE1CC20-622D-4774-B236-D3CB9FF7FD1F}">
      <dgm:prSet/>
      <dgm:spPr/>
      <dgm:t>
        <a:bodyPr/>
        <a:lstStyle/>
        <a:p>
          <a:endParaRPr lang="tr-TR" sz="2500"/>
        </a:p>
      </dgm:t>
    </dgm:pt>
    <dgm:pt modelId="{2DCFF71B-4309-493C-A229-B2BB7724E18D}" type="pres">
      <dgm:prSet presAssocID="{28D2B730-91FA-46CD-8DAC-7D496E9EF55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74AEBF00-FD1F-481B-B1D1-7C37CA780E00}" type="pres">
      <dgm:prSet presAssocID="{28D2B730-91FA-46CD-8DAC-7D496E9EF55B}" presName="Name1" presStyleCnt="0"/>
      <dgm:spPr/>
    </dgm:pt>
    <dgm:pt modelId="{7B626749-A4BC-4C3D-9371-56B6329CD8CC}" type="pres">
      <dgm:prSet presAssocID="{28D2B730-91FA-46CD-8DAC-7D496E9EF55B}" presName="cycle" presStyleCnt="0"/>
      <dgm:spPr/>
    </dgm:pt>
    <dgm:pt modelId="{961EA65B-4EC7-434D-9C47-43FF852901F6}" type="pres">
      <dgm:prSet presAssocID="{28D2B730-91FA-46CD-8DAC-7D496E9EF55B}" presName="srcNode" presStyleLbl="node1" presStyleIdx="0" presStyleCnt="2"/>
      <dgm:spPr/>
    </dgm:pt>
    <dgm:pt modelId="{63AC3FBD-CF9E-41BD-91DB-72403EE4297E}" type="pres">
      <dgm:prSet presAssocID="{28D2B730-91FA-46CD-8DAC-7D496E9EF55B}" presName="conn" presStyleLbl="parChTrans1D2" presStyleIdx="0" presStyleCnt="1"/>
      <dgm:spPr/>
      <dgm:t>
        <a:bodyPr/>
        <a:lstStyle/>
        <a:p>
          <a:endParaRPr lang="tr-TR"/>
        </a:p>
      </dgm:t>
    </dgm:pt>
    <dgm:pt modelId="{47BEFA3E-8CF1-4C2D-9EF5-E14AAD4A7C2F}" type="pres">
      <dgm:prSet presAssocID="{28D2B730-91FA-46CD-8DAC-7D496E9EF55B}" presName="extraNode" presStyleLbl="node1" presStyleIdx="0" presStyleCnt="2"/>
      <dgm:spPr/>
    </dgm:pt>
    <dgm:pt modelId="{0783FB1C-EEC4-49E5-9F13-737E2BDAD5DD}" type="pres">
      <dgm:prSet presAssocID="{28D2B730-91FA-46CD-8DAC-7D496E9EF55B}" presName="dstNode" presStyleLbl="node1" presStyleIdx="0" presStyleCnt="2"/>
      <dgm:spPr/>
    </dgm:pt>
    <dgm:pt modelId="{85E63987-7293-41BE-87CC-35C9432AF470}" type="pres">
      <dgm:prSet presAssocID="{A0A882F6-4BEE-4F8F-9668-2DDE5B83FEC3}" presName="text_1" presStyleLbl="node1" presStyleIdx="0" presStyleCnt="2" custScaleX="99586" custScaleY="80455" custLinFactNeighborY="42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D19DE2-38AE-4110-979E-1D6ADFE261BA}" type="pres">
      <dgm:prSet presAssocID="{A0A882F6-4BEE-4F8F-9668-2DDE5B83FEC3}" presName="accent_1" presStyleCnt="0"/>
      <dgm:spPr/>
    </dgm:pt>
    <dgm:pt modelId="{0EA6DFC3-57A4-4A06-BD2C-ECBE8E2EEA09}" type="pres">
      <dgm:prSet presAssocID="{A0A882F6-4BEE-4F8F-9668-2DDE5B83FEC3}" presName="accentRepeatNode" presStyleLbl="solidFgAcc1" presStyleIdx="0" presStyleCnt="2" custScaleX="56076" custScaleY="65731" custLinFactNeighborY="3380"/>
      <dgm:spPr/>
      <dgm:t>
        <a:bodyPr/>
        <a:lstStyle/>
        <a:p>
          <a:endParaRPr lang="tr-TR"/>
        </a:p>
      </dgm:t>
    </dgm:pt>
    <dgm:pt modelId="{9186AE06-E7F0-489F-A1D2-910C94DCD904}" type="pres">
      <dgm:prSet presAssocID="{C25DF7FD-0449-4B30-8B4B-B2BA3B97880F}" presName="text_2" presStyleLbl="node1" presStyleIdx="1" presStyleCnt="2" custScaleY="74177" custLinFactNeighborY="-76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86FF0F-5091-4AC0-9964-0454E8C9CFC9}" type="pres">
      <dgm:prSet presAssocID="{C25DF7FD-0449-4B30-8B4B-B2BA3B97880F}" presName="accent_2" presStyleCnt="0"/>
      <dgm:spPr/>
    </dgm:pt>
    <dgm:pt modelId="{8EAF64B9-3E09-4B57-BB23-BF31D37DE8D2}" type="pres">
      <dgm:prSet presAssocID="{C25DF7FD-0449-4B30-8B4B-B2BA3B97880F}" presName="accentRepeatNode" presStyleLbl="solidFgAcc1" presStyleIdx="1" presStyleCnt="2" custScaleX="58059" custScaleY="71128" custLinFactNeighborY="-6760"/>
      <dgm:spPr/>
      <dgm:t>
        <a:bodyPr/>
        <a:lstStyle/>
        <a:p>
          <a:endParaRPr lang="tr-TR"/>
        </a:p>
      </dgm:t>
    </dgm:pt>
  </dgm:ptLst>
  <dgm:cxnLst>
    <dgm:cxn modelId="{6533E8D5-7019-4748-B58E-79EC20556D28}" type="presOf" srcId="{C25DF7FD-0449-4B30-8B4B-B2BA3B97880F}" destId="{9186AE06-E7F0-489F-A1D2-910C94DCD904}" srcOrd="0" destOrd="0" presId="urn:microsoft.com/office/officeart/2008/layout/VerticalCurvedList"/>
    <dgm:cxn modelId="{90A94F81-F38D-450E-9B7F-1EC3913C3B36}" type="presOf" srcId="{FCDA1A1D-CDFB-45CA-B3DB-7FE102AB8422}" destId="{63AC3FBD-CF9E-41BD-91DB-72403EE4297E}" srcOrd="0" destOrd="0" presId="urn:microsoft.com/office/officeart/2008/layout/VerticalCurvedList"/>
    <dgm:cxn modelId="{51D67E5C-A844-4371-B796-C26564188312}" srcId="{28D2B730-91FA-46CD-8DAC-7D496E9EF55B}" destId="{A0A882F6-4BEE-4F8F-9668-2DDE5B83FEC3}" srcOrd="0" destOrd="0" parTransId="{DDB48437-C353-4CE3-B950-4E0AE2FFBBBD}" sibTransId="{FCDA1A1D-CDFB-45CA-B3DB-7FE102AB8422}"/>
    <dgm:cxn modelId="{4FEAA051-0ED2-493C-8D3A-46BFF571E852}" type="presOf" srcId="{A0A882F6-4BEE-4F8F-9668-2DDE5B83FEC3}" destId="{85E63987-7293-41BE-87CC-35C9432AF470}" srcOrd="0" destOrd="0" presId="urn:microsoft.com/office/officeart/2008/layout/VerticalCurvedList"/>
    <dgm:cxn modelId="{755DF6FC-BC41-469D-9D14-A32682B4820E}" type="presOf" srcId="{28D2B730-91FA-46CD-8DAC-7D496E9EF55B}" destId="{2DCFF71B-4309-493C-A229-B2BB7724E18D}" srcOrd="0" destOrd="0" presId="urn:microsoft.com/office/officeart/2008/layout/VerticalCurvedList"/>
    <dgm:cxn modelId="{1CE1CC20-622D-4774-B236-D3CB9FF7FD1F}" srcId="{28D2B730-91FA-46CD-8DAC-7D496E9EF55B}" destId="{C25DF7FD-0449-4B30-8B4B-B2BA3B97880F}" srcOrd="1" destOrd="0" parTransId="{21773798-99BA-43BE-8775-3D503E5DEBBC}" sibTransId="{83B39314-9EF8-470F-A898-7CBC66417B0B}"/>
    <dgm:cxn modelId="{E4F126C2-71C1-45A8-B4B8-358973D8ED02}" type="presParOf" srcId="{2DCFF71B-4309-493C-A229-B2BB7724E18D}" destId="{74AEBF00-FD1F-481B-B1D1-7C37CA780E00}" srcOrd="0" destOrd="0" presId="urn:microsoft.com/office/officeart/2008/layout/VerticalCurvedList"/>
    <dgm:cxn modelId="{8EE10983-0F0B-4746-8DB2-1C0D9ECA473D}" type="presParOf" srcId="{74AEBF00-FD1F-481B-B1D1-7C37CA780E00}" destId="{7B626749-A4BC-4C3D-9371-56B6329CD8CC}" srcOrd="0" destOrd="0" presId="urn:microsoft.com/office/officeart/2008/layout/VerticalCurvedList"/>
    <dgm:cxn modelId="{1238F867-F731-4C53-8367-894BFA3F8C45}" type="presParOf" srcId="{7B626749-A4BC-4C3D-9371-56B6329CD8CC}" destId="{961EA65B-4EC7-434D-9C47-43FF852901F6}" srcOrd="0" destOrd="0" presId="urn:microsoft.com/office/officeart/2008/layout/VerticalCurvedList"/>
    <dgm:cxn modelId="{0F6CF783-4F18-4CE2-81BF-868F268773CA}" type="presParOf" srcId="{7B626749-A4BC-4C3D-9371-56B6329CD8CC}" destId="{63AC3FBD-CF9E-41BD-91DB-72403EE4297E}" srcOrd="1" destOrd="0" presId="urn:microsoft.com/office/officeart/2008/layout/VerticalCurvedList"/>
    <dgm:cxn modelId="{8204B9ED-9CCE-4B90-A3FA-FF8EB77C11CB}" type="presParOf" srcId="{7B626749-A4BC-4C3D-9371-56B6329CD8CC}" destId="{47BEFA3E-8CF1-4C2D-9EF5-E14AAD4A7C2F}" srcOrd="2" destOrd="0" presId="urn:microsoft.com/office/officeart/2008/layout/VerticalCurvedList"/>
    <dgm:cxn modelId="{A6D0C660-B081-4BA5-A6F4-D802FEF7715F}" type="presParOf" srcId="{7B626749-A4BC-4C3D-9371-56B6329CD8CC}" destId="{0783FB1C-EEC4-49E5-9F13-737E2BDAD5DD}" srcOrd="3" destOrd="0" presId="urn:microsoft.com/office/officeart/2008/layout/VerticalCurvedList"/>
    <dgm:cxn modelId="{467CA041-374D-494C-8D9F-4BABE5AC8E5D}" type="presParOf" srcId="{74AEBF00-FD1F-481B-B1D1-7C37CA780E00}" destId="{85E63987-7293-41BE-87CC-35C9432AF470}" srcOrd="1" destOrd="0" presId="urn:microsoft.com/office/officeart/2008/layout/VerticalCurvedList"/>
    <dgm:cxn modelId="{4308D339-64CE-4B3C-8FFA-578126330C06}" type="presParOf" srcId="{74AEBF00-FD1F-481B-B1D1-7C37CA780E00}" destId="{EBD19DE2-38AE-4110-979E-1D6ADFE261BA}" srcOrd="2" destOrd="0" presId="urn:microsoft.com/office/officeart/2008/layout/VerticalCurvedList"/>
    <dgm:cxn modelId="{3A1831C9-0177-4167-BF94-8A98C49CCF13}" type="presParOf" srcId="{EBD19DE2-38AE-4110-979E-1D6ADFE261BA}" destId="{0EA6DFC3-57A4-4A06-BD2C-ECBE8E2EEA09}" srcOrd="0" destOrd="0" presId="urn:microsoft.com/office/officeart/2008/layout/VerticalCurvedList"/>
    <dgm:cxn modelId="{C0BF8A9D-F9BF-45E0-8069-0CA838E14759}" type="presParOf" srcId="{74AEBF00-FD1F-481B-B1D1-7C37CA780E00}" destId="{9186AE06-E7F0-489F-A1D2-910C94DCD904}" srcOrd="3" destOrd="0" presId="urn:microsoft.com/office/officeart/2008/layout/VerticalCurvedList"/>
    <dgm:cxn modelId="{B6A9576A-2A92-4470-BCB3-52F8B3301CD8}" type="presParOf" srcId="{74AEBF00-FD1F-481B-B1D1-7C37CA780E00}" destId="{4786FF0F-5091-4AC0-9964-0454E8C9CFC9}" srcOrd="4" destOrd="0" presId="urn:microsoft.com/office/officeart/2008/layout/VerticalCurvedList"/>
    <dgm:cxn modelId="{8F16162C-E2F6-4A80-AF4B-5817E4F46EE1}" type="presParOf" srcId="{4786FF0F-5091-4AC0-9964-0454E8C9CFC9}" destId="{8EAF64B9-3E09-4B57-BB23-BF31D37DE8D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9FF13B-48D7-4488-B46F-FD56B2093A53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4E5EA194-A871-4B47-BB02-9DC67C9B89CF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1-Makine-Teçhizat Desteği</a:t>
          </a:r>
          <a:br>
            <a:rPr lang="tr-TR" dirty="0" smtClean="0">
              <a:solidFill>
                <a:schemeClr val="tx1"/>
              </a:solidFill>
            </a:rPr>
          </a:br>
          <a:r>
            <a:rPr lang="tr-TR" dirty="0" smtClean="0"/>
            <a:t>Yerli Mali Belgesi  +%15</a:t>
          </a:r>
          <a:endParaRPr lang="tr-TR" dirty="0"/>
        </a:p>
      </dgm:t>
    </dgm:pt>
    <dgm:pt modelId="{F73B8626-5D6C-483A-B4E3-6480918CA208}" type="parTrans" cxnId="{E55AAEF9-4035-4875-8033-398A8F06BB41}">
      <dgm:prSet/>
      <dgm:spPr/>
      <dgm:t>
        <a:bodyPr/>
        <a:lstStyle/>
        <a:p>
          <a:endParaRPr lang="tr-TR"/>
        </a:p>
      </dgm:t>
    </dgm:pt>
    <dgm:pt modelId="{A9361F83-6C7D-4904-843A-3F6AA01CF5AE}" type="sibTrans" cxnId="{E55AAEF9-4035-4875-8033-398A8F06BB41}">
      <dgm:prSet/>
      <dgm:spPr/>
      <dgm:t>
        <a:bodyPr/>
        <a:lstStyle/>
        <a:p>
          <a:endParaRPr lang="tr-TR"/>
        </a:p>
      </dgm:t>
    </dgm:pt>
    <dgm:pt modelId="{710E9EB5-22FF-4ACD-A4C1-F55C7005E242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2-Yazılım Giderleri Desteği</a:t>
          </a:r>
          <a:br>
            <a:rPr lang="tr-TR" dirty="0" smtClean="0">
              <a:solidFill>
                <a:schemeClr val="tx1"/>
              </a:solidFill>
            </a:rPr>
          </a:br>
          <a:r>
            <a:rPr lang="tr-TR" dirty="0" smtClean="0"/>
            <a:t>Yerli Mali Belgesi  +%15</a:t>
          </a:r>
          <a:endParaRPr lang="tr-TR" dirty="0">
            <a:solidFill>
              <a:schemeClr val="tx1"/>
            </a:solidFill>
          </a:endParaRPr>
        </a:p>
      </dgm:t>
    </dgm:pt>
    <dgm:pt modelId="{AC13D3A4-EAF1-46B2-AADA-A0DEC5FA2DAB}" type="parTrans" cxnId="{17821D8E-80F3-4710-ACE1-A50A1603F10E}">
      <dgm:prSet/>
      <dgm:spPr/>
      <dgm:t>
        <a:bodyPr/>
        <a:lstStyle/>
        <a:p>
          <a:endParaRPr lang="tr-TR"/>
        </a:p>
      </dgm:t>
    </dgm:pt>
    <dgm:pt modelId="{90C35BD4-CC49-47EC-B8AA-E31FDF8576D1}" type="sibTrans" cxnId="{17821D8E-80F3-4710-ACE1-A50A1603F10E}">
      <dgm:prSet/>
      <dgm:spPr/>
      <dgm:t>
        <a:bodyPr/>
        <a:lstStyle/>
        <a:p>
          <a:endParaRPr lang="tr-TR"/>
        </a:p>
      </dgm:t>
    </dgm:pt>
    <dgm:pt modelId="{9D0F501E-E265-4571-8902-8E985359DD8D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3-Personel Gideri Desteği</a:t>
          </a:r>
          <a:r>
            <a:rPr lang="tr-TR" dirty="0" smtClean="0"/>
            <a:t/>
          </a:r>
          <a:br>
            <a:rPr lang="tr-TR" dirty="0" smtClean="0"/>
          </a:br>
          <a:r>
            <a:rPr kumimoji="0" lang="tr-TR" b="0" i="0" u="none" strike="noStrike" cap="none" spc="0" normalizeH="0" baseline="0" noProof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Personel gideri için %100 oranında ve geri ödemesiz destek</a:t>
          </a:r>
          <a:endParaRPr lang="tr-TR" dirty="0"/>
        </a:p>
      </dgm:t>
    </dgm:pt>
    <dgm:pt modelId="{2AE8014B-784C-4203-BAC8-2A6CBFFD17C8}" type="parTrans" cxnId="{A3F6F57E-0E78-4686-A10B-11F86A9DBB3D}">
      <dgm:prSet/>
      <dgm:spPr/>
      <dgm:t>
        <a:bodyPr/>
        <a:lstStyle/>
        <a:p>
          <a:endParaRPr lang="tr-TR"/>
        </a:p>
      </dgm:t>
    </dgm:pt>
    <dgm:pt modelId="{DFA99077-271B-4A6C-9512-B6026AA43F1F}" type="sibTrans" cxnId="{A3F6F57E-0E78-4686-A10B-11F86A9DBB3D}">
      <dgm:prSet/>
      <dgm:spPr/>
      <dgm:t>
        <a:bodyPr/>
        <a:lstStyle/>
        <a:p>
          <a:endParaRPr lang="tr-TR"/>
        </a:p>
      </dgm:t>
    </dgm:pt>
    <dgm:pt modelId="{DC99D3CE-EA96-479D-8252-5ADE0377D4F3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4-Referans Numune Gideri Desteği</a:t>
          </a:r>
          <a:endParaRPr lang="tr-TR" dirty="0">
            <a:solidFill>
              <a:schemeClr val="tx1"/>
            </a:solidFill>
          </a:endParaRPr>
        </a:p>
      </dgm:t>
    </dgm:pt>
    <dgm:pt modelId="{F1A59273-56F4-42AD-90AF-9F6365ABE00D}" type="parTrans" cxnId="{26F610F1-87A5-49CC-AA74-3841FCC4B9CE}">
      <dgm:prSet/>
      <dgm:spPr/>
      <dgm:t>
        <a:bodyPr/>
        <a:lstStyle/>
        <a:p>
          <a:endParaRPr lang="tr-TR"/>
        </a:p>
      </dgm:t>
    </dgm:pt>
    <dgm:pt modelId="{B3FF1753-DA1D-47A2-AFC9-A805C5B352B9}" type="sibTrans" cxnId="{26F610F1-87A5-49CC-AA74-3841FCC4B9CE}">
      <dgm:prSet/>
      <dgm:spPr/>
      <dgm:t>
        <a:bodyPr/>
        <a:lstStyle/>
        <a:p>
          <a:endParaRPr lang="tr-TR"/>
        </a:p>
      </dgm:t>
    </dgm:pt>
    <dgm:pt modelId="{D3CE23F4-81F8-45D8-8946-E7E089F7B595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5-Hizmet Alımı Desteği</a:t>
          </a:r>
          <a:br>
            <a:rPr lang="tr-TR" dirty="0" smtClean="0">
              <a:solidFill>
                <a:schemeClr val="tx1"/>
              </a:solidFill>
            </a:rPr>
          </a:br>
          <a:r>
            <a:rPr kumimoji="0" lang="tr-TR" b="0" i="0" u="none" strike="noStrike" cap="none" spc="0" normalizeH="0" baseline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Eğitim, Danışmanlık, Test Analiz ve Kalibrasyon, Bilgi Transferi</a:t>
          </a:r>
          <a:endParaRPr kumimoji="0" lang="tr-TR" b="0" i="0" u="none" strike="noStrike" cap="none" spc="0" normalizeH="0" baseline="0" dirty="0">
            <a:ln/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4DEFEBE2-3213-4B94-8163-46C3EF39BEB2}" type="parTrans" cxnId="{4AE0C131-411A-4695-BEB5-4CA8D433C6CA}">
      <dgm:prSet/>
      <dgm:spPr/>
      <dgm:t>
        <a:bodyPr/>
        <a:lstStyle/>
        <a:p>
          <a:endParaRPr lang="tr-TR"/>
        </a:p>
      </dgm:t>
    </dgm:pt>
    <dgm:pt modelId="{282AB0B0-9A58-4164-B376-A73E95AFFB8C}" type="sibTrans" cxnId="{4AE0C131-411A-4695-BEB5-4CA8D433C6CA}">
      <dgm:prSet/>
      <dgm:spPr/>
      <dgm:t>
        <a:bodyPr/>
        <a:lstStyle/>
        <a:p>
          <a:endParaRPr lang="tr-TR"/>
        </a:p>
      </dgm:t>
    </dgm:pt>
    <dgm:pt modelId="{295CDEA9-AC25-4F4A-B783-25740830FBFA}" type="pres">
      <dgm:prSet presAssocID="{959FF13B-48D7-4488-B46F-FD56B2093A53}" presName="linear" presStyleCnt="0">
        <dgm:presLayoutVars>
          <dgm:dir/>
          <dgm:animLvl val="lvl"/>
          <dgm:resizeHandles val="exact"/>
        </dgm:presLayoutVars>
      </dgm:prSet>
      <dgm:spPr/>
    </dgm:pt>
    <dgm:pt modelId="{FDF5FCB8-A2B4-4C30-B198-039A29836884}" type="pres">
      <dgm:prSet presAssocID="{4E5EA194-A871-4B47-BB02-9DC67C9B89CF}" presName="parentLin" presStyleCnt="0"/>
      <dgm:spPr/>
    </dgm:pt>
    <dgm:pt modelId="{00DF7319-9629-44EF-82E8-499E0C517868}" type="pres">
      <dgm:prSet presAssocID="{4E5EA194-A871-4B47-BB02-9DC67C9B89CF}" presName="parentLeftMargin" presStyleLbl="node1" presStyleIdx="0" presStyleCnt="5"/>
      <dgm:spPr/>
    </dgm:pt>
    <dgm:pt modelId="{A06A446C-3CA6-47E8-8FC5-7AAE529FB040}" type="pres">
      <dgm:prSet presAssocID="{4E5EA194-A871-4B47-BB02-9DC67C9B89CF}" presName="parentText" presStyleLbl="node1" presStyleIdx="0" presStyleCnt="5" custScaleX="11351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FE6EA9-B7FF-42E6-A44D-D0BE8B37CDE6}" type="pres">
      <dgm:prSet presAssocID="{4E5EA194-A871-4B47-BB02-9DC67C9B89CF}" presName="negativeSpace" presStyleCnt="0"/>
      <dgm:spPr/>
    </dgm:pt>
    <dgm:pt modelId="{5AE959AC-F446-4BE8-ADB0-95EF47FC405B}" type="pres">
      <dgm:prSet presAssocID="{4E5EA194-A871-4B47-BB02-9DC67C9B89CF}" presName="childText" presStyleLbl="conFgAcc1" presStyleIdx="0" presStyleCnt="5">
        <dgm:presLayoutVars>
          <dgm:bulletEnabled val="1"/>
        </dgm:presLayoutVars>
      </dgm:prSet>
      <dgm:spPr/>
    </dgm:pt>
    <dgm:pt modelId="{15E3DE3F-BDE3-4871-AA13-EC5975611A67}" type="pres">
      <dgm:prSet presAssocID="{A9361F83-6C7D-4904-843A-3F6AA01CF5AE}" presName="spaceBetweenRectangles" presStyleCnt="0"/>
      <dgm:spPr/>
    </dgm:pt>
    <dgm:pt modelId="{93574769-2120-4E7A-98EB-24C7CA351EEA}" type="pres">
      <dgm:prSet presAssocID="{710E9EB5-22FF-4ACD-A4C1-F55C7005E242}" presName="parentLin" presStyleCnt="0"/>
      <dgm:spPr/>
    </dgm:pt>
    <dgm:pt modelId="{FF330ED6-4163-4415-8327-2A911208ACC2}" type="pres">
      <dgm:prSet presAssocID="{710E9EB5-22FF-4ACD-A4C1-F55C7005E242}" presName="parentLeftMargin" presStyleLbl="node1" presStyleIdx="0" presStyleCnt="5"/>
      <dgm:spPr/>
    </dgm:pt>
    <dgm:pt modelId="{E075F078-4520-476B-B7A7-B8B0DA4452D6}" type="pres">
      <dgm:prSet presAssocID="{710E9EB5-22FF-4ACD-A4C1-F55C7005E242}" presName="parentText" presStyleLbl="node1" presStyleIdx="1" presStyleCnt="5" custScaleX="11381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D33E66-A88E-4675-9356-189D7ED3FC59}" type="pres">
      <dgm:prSet presAssocID="{710E9EB5-22FF-4ACD-A4C1-F55C7005E242}" presName="negativeSpace" presStyleCnt="0"/>
      <dgm:spPr/>
    </dgm:pt>
    <dgm:pt modelId="{9EC00620-F60E-46C1-BF1F-75EFB4FE324C}" type="pres">
      <dgm:prSet presAssocID="{710E9EB5-22FF-4ACD-A4C1-F55C7005E242}" presName="childText" presStyleLbl="conFgAcc1" presStyleIdx="1" presStyleCnt="5">
        <dgm:presLayoutVars>
          <dgm:bulletEnabled val="1"/>
        </dgm:presLayoutVars>
      </dgm:prSet>
      <dgm:spPr/>
    </dgm:pt>
    <dgm:pt modelId="{A24C7DB9-6044-4270-B519-CCC35356E930}" type="pres">
      <dgm:prSet presAssocID="{90C35BD4-CC49-47EC-B8AA-E31FDF8576D1}" presName="spaceBetweenRectangles" presStyleCnt="0"/>
      <dgm:spPr/>
    </dgm:pt>
    <dgm:pt modelId="{571CF824-842A-4DEA-9411-ABB87B2CD9FD}" type="pres">
      <dgm:prSet presAssocID="{9D0F501E-E265-4571-8902-8E985359DD8D}" presName="parentLin" presStyleCnt="0"/>
      <dgm:spPr/>
    </dgm:pt>
    <dgm:pt modelId="{1E3B70E9-CAB7-4510-A0E5-42CD424379D2}" type="pres">
      <dgm:prSet presAssocID="{9D0F501E-E265-4571-8902-8E985359DD8D}" presName="parentLeftMargin" presStyleLbl="node1" presStyleIdx="1" presStyleCnt="5"/>
      <dgm:spPr/>
    </dgm:pt>
    <dgm:pt modelId="{544AA8E5-EBDA-4022-9F39-19429B254D8A}" type="pres">
      <dgm:prSet presAssocID="{9D0F501E-E265-4571-8902-8E985359DD8D}" presName="parentText" presStyleLbl="node1" presStyleIdx="2" presStyleCnt="5" custScaleX="11381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936E87-9B4A-4262-AC8D-1F1F0654DEA1}" type="pres">
      <dgm:prSet presAssocID="{9D0F501E-E265-4571-8902-8E985359DD8D}" presName="negativeSpace" presStyleCnt="0"/>
      <dgm:spPr/>
    </dgm:pt>
    <dgm:pt modelId="{8B3AC027-9920-4228-95A2-536937BE0C72}" type="pres">
      <dgm:prSet presAssocID="{9D0F501E-E265-4571-8902-8E985359DD8D}" presName="childText" presStyleLbl="conFgAcc1" presStyleIdx="2" presStyleCnt="5">
        <dgm:presLayoutVars>
          <dgm:bulletEnabled val="1"/>
        </dgm:presLayoutVars>
      </dgm:prSet>
      <dgm:spPr/>
    </dgm:pt>
    <dgm:pt modelId="{6F44B997-C06C-4C83-836F-2A2E9FE2E9E0}" type="pres">
      <dgm:prSet presAssocID="{DFA99077-271B-4A6C-9512-B6026AA43F1F}" presName="spaceBetweenRectangles" presStyleCnt="0"/>
      <dgm:spPr/>
    </dgm:pt>
    <dgm:pt modelId="{162550CB-6ECF-4EE8-98BA-92F6D79A9F58}" type="pres">
      <dgm:prSet presAssocID="{DC99D3CE-EA96-479D-8252-5ADE0377D4F3}" presName="parentLin" presStyleCnt="0"/>
      <dgm:spPr/>
    </dgm:pt>
    <dgm:pt modelId="{901860B5-6421-4059-824D-606C246441FA}" type="pres">
      <dgm:prSet presAssocID="{DC99D3CE-EA96-479D-8252-5ADE0377D4F3}" presName="parentLeftMargin" presStyleLbl="node1" presStyleIdx="2" presStyleCnt="5"/>
      <dgm:spPr/>
    </dgm:pt>
    <dgm:pt modelId="{B9923F0A-EDF3-4162-A866-D5FC39881276}" type="pres">
      <dgm:prSet presAssocID="{DC99D3CE-EA96-479D-8252-5ADE0377D4F3}" presName="parentText" presStyleLbl="node1" presStyleIdx="3" presStyleCnt="5" custScaleX="11349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3AD5C8-7070-44B3-B54B-E78B8A1E8611}" type="pres">
      <dgm:prSet presAssocID="{DC99D3CE-EA96-479D-8252-5ADE0377D4F3}" presName="negativeSpace" presStyleCnt="0"/>
      <dgm:spPr/>
    </dgm:pt>
    <dgm:pt modelId="{C3E11486-813B-4178-A10A-A9994FAAB362}" type="pres">
      <dgm:prSet presAssocID="{DC99D3CE-EA96-479D-8252-5ADE0377D4F3}" presName="childText" presStyleLbl="conFgAcc1" presStyleIdx="3" presStyleCnt="5">
        <dgm:presLayoutVars>
          <dgm:bulletEnabled val="1"/>
        </dgm:presLayoutVars>
      </dgm:prSet>
      <dgm:spPr/>
    </dgm:pt>
    <dgm:pt modelId="{BCCB6F90-D118-4955-9FC8-5FEFCCEEF242}" type="pres">
      <dgm:prSet presAssocID="{B3FF1753-DA1D-47A2-AFC9-A805C5B352B9}" presName="spaceBetweenRectangles" presStyleCnt="0"/>
      <dgm:spPr/>
    </dgm:pt>
    <dgm:pt modelId="{335634B9-CD08-4A49-B1EF-4C5E4E14FF1A}" type="pres">
      <dgm:prSet presAssocID="{D3CE23F4-81F8-45D8-8946-E7E089F7B595}" presName="parentLin" presStyleCnt="0"/>
      <dgm:spPr/>
    </dgm:pt>
    <dgm:pt modelId="{7F264DF4-DAC5-4DA8-B2E5-B011D03DEDD6}" type="pres">
      <dgm:prSet presAssocID="{D3CE23F4-81F8-45D8-8946-E7E089F7B595}" presName="parentLeftMargin" presStyleLbl="node1" presStyleIdx="3" presStyleCnt="5"/>
      <dgm:spPr/>
    </dgm:pt>
    <dgm:pt modelId="{588891FB-1CFD-457A-9601-4BD42B67AD4F}" type="pres">
      <dgm:prSet presAssocID="{D3CE23F4-81F8-45D8-8946-E7E089F7B595}" presName="parentText" presStyleLbl="node1" presStyleIdx="4" presStyleCnt="5" custScaleX="11319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A92EB7-AC56-4460-934D-1CBB3119548E}" type="pres">
      <dgm:prSet presAssocID="{D3CE23F4-81F8-45D8-8946-E7E089F7B595}" presName="negativeSpace" presStyleCnt="0"/>
      <dgm:spPr/>
    </dgm:pt>
    <dgm:pt modelId="{14EA525A-7D5D-4FF5-B57D-56B0637D48F8}" type="pres">
      <dgm:prSet presAssocID="{D3CE23F4-81F8-45D8-8946-E7E089F7B59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5A40AC2-BE13-4F5E-BAE1-E725BAA03512}" type="presOf" srcId="{9D0F501E-E265-4571-8902-8E985359DD8D}" destId="{1E3B70E9-CAB7-4510-A0E5-42CD424379D2}" srcOrd="0" destOrd="0" presId="urn:microsoft.com/office/officeart/2005/8/layout/list1"/>
    <dgm:cxn modelId="{26F610F1-87A5-49CC-AA74-3841FCC4B9CE}" srcId="{959FF13B-48D7-4488-B46F-FD56B2093A53}" destId="{DC99D3CE-EA96-479D-8252-5ADE0377D4F3}" srcOrd="3" destOrd="0" parTransId="{F1A59273-56F4-42AD-90AF-9F6365ABE00D}" sibTransId="{B3FF1753-DA1D-47A2-AFC9-A805C5B352B9}"/>
    <dgm:cxn modelId="{0DFA78BA-3E33-4A17-8F58-586CFD182816}" type="presOf" srcId="{710E9EB5-22FF-4ACD-A4C1-F55C7005E242}" destId="{E075F078-4520-476B-B7A7-B8B0DA4452D6}" srcOrd="1" destOrd="0" presId="urn:microsoft.com/office/officeart/2005/8/layout/list1"/>
    <dgm:cxn modelId="{E45205DF-AA63-449C-BA21-6BDC8892EE00}" type="presOf" srcId="{DC99D3CE-EA96-479D-8252-5ADE0377D4F3}" destId="{B9923F0A-EDF3-4162-A866-D5FC39881276}" srcOrd="1" destOrd="0" presId="urn:microsoft.com/office/officeart/2005/8/layout/list1"/>
    <dgm:cxn modelId="{BBDF344B-1C7B-4F0A-BB37-5742F656E262}" type="presOf" srcId="{959FF13B-48D7-4488-B46F-FD56B2093A53}" destId="{295CDEA9-AC25-4F4A-B783-25740830FBFA}" srcOrd="0" destOrd="0" presId="urn:microsoft.com/office/officeart/2005/8/layout/list1"/>
    <dgm:cxn modelId="{1E8BA40A-AAE7-491D-9D5A-366B6A719E27}" type="presOf" srcId="{9D0F501E-E265-4571-8902-8E985359DD8D}" destId="{544AA8E5-EBDA-4022-9F39-19429B254D8A}" srcOrd="1" destOrd="0" presId="urn:microsoft.com/office/officeart/2005/8/layout/list1"/>
    <dgm:cxn modelId="{5BC33D45-9644-4E45-9B47-504F0F7FDCAB}" type="presOf" srcId="{DC99D3CE-EA96-479D-8252-5ADE0377D4F3}" destId="{901860B5-6421-4059-824D-606C246441FA}" srcOrd="0" destOrd="0" presId="urn:microsoft.com/office/officeart/2005/8/layout/list1"/>
    <dgm:cxn modelId="{4AE0C131-411A-4695-BEB5-4CA8D433C6CA}" srcId="{959FF13B-48D7-4488-B46F-FD56B2093A53}" destId="{D3CE23F4-81F8-45D8-8946-E7E089F7B595}" srcOrd="4" destOrd="0" parTransId="{4DEFEBE2-3213-4B94-8163-46C3EF39BEB2}" sibTransId="{282AB0B0-9A58-4164-B376-A73E95AFFB8C}"/>
    <dgm:cxn modelId="{B5476E39-D417-469C-AF56-F50279154373}" type="presOf" srcId="{D3CE23F4-81F8-45D8-8946-E7E089F7B595}" destId="{588891FB-1CFD-457A-9601-4BD42B67AD4F}" srcOrd="1" destOrd="0" presId="urn:microsoft.com/office/officeart/2005/8/layout/list1"/>
    <dgm:cxn modelId="{271C060B-9F1C-4238-A5AB-B03149E642E2}" type="presOf" srcId="{4E5EA194-A871-4B47-BB02-9DC67C9B89CF}" destId="{00DF7319-9629-44EF-82E8-499E0C517868}" srcOrd="0" destOrd="0" presId="urn:microsoft.com/office/officeart/2005/8/layout/list1"/>
    <dgm:cxn modelId="{E55AAEF9-4035-4875-8033-398A8F06BB41}" srcId="{959FF13B-48D7-4488-B46F-FD56B2093A53}" destId="{4E5EA194-A871-4B47-BB02-9DC67C9B89CF}" srcOrd="0" destOrd="0" parTransId="{F73B8626-5D6C-483A-B4E3-6480918CA208}" sibTransId="{A9361F83-6C7D-4904-843A-3F6AA01CF5AE}"/>
    <dgm:cxn modelId="{029A8257-A429-4FD1-A865-EB1E9E5E4DD2}" type="presOf" srcId="{4E5EA194-A871-4B47-BB02-9DC67C9B89CF}" destId="{A06A446C-3CA6-47E8-8FC5-7AAE529FB040}" srcOrd="1" destOrd="0" presId="urn:microsoft.com/office/officeart/2005/8/layout/list1"/>
    <dgm:cxn modelId="{17821D8E-80F3-4710-ACE1-A50A1603F10E}" srcId="{959FF13B-48D7-4488-B46F-FD56B2093A53}" destId="{710E9EB5-22FF-4ACD-A4C1-F55C7005E242}" srcOrd="1" destOrd="0" parTransId="{AC13D3A4-EAF1-46B2-AADA-A0DEC5FA2DAB}" sibTransId="{90C35BD4-CC49-47EC-B8AA-E31FDF8576D1}"/>
    <dgm:cxn modelId="{A3F6F57E-0E78-4686-A10B-11F86A9DBB3D}" srcId="{959FF13B-48D7-4488-B46F-FD56B2093A53}" destId="{9D0F501E-E265-4571-8902-8E985359DD8D}" srcOrd="2" destOrd="0" parTransId="{2AE8014B-784C-4203-BAC8-2A6CBFFD17C8}" sibTransId="{DFA99077-271B-4A6C-9512-B6026AA43F1F}"/>
    <dgm:cxn modelId="{D78DA414-0F18-4104-BCD9-1E986DEE494A}" type="presOf" srcId="{710E9EB5-22FF-4ACD-A4C1-F55C7005E242}" destId="{FF330ED6-4163-4415-8327-2A911208ACC2}" srcOrd="0" destOrd="0" presId="urn:microsoft.com/office/officeart/2005/8/layout/list1"/>
    <dgm:cxn modelId="{EC84007C-D8D6-4FBE-A329-BFEA1701FC83}" type="presOf" srcId="{D3CE23F4-81F8-45D8-8946-E7E089F7B595}" destId="{7F264DF4-DAC5-4DA8-B2E5-B011D03DEDD6}" srcOrd="0" destOrd="0" presId="urn:microsoft.com/office/officeart/2005/8/layout/list1"/>
    <dgm:cxn modelId="{E53194ED-1050-4934-B4B3-36C5E2A36054}" type="presParOf" srcId="{295CDEA9-AC25-4F4A-B783-25740830FBFA}" destId="{FDF5FCB8-A2B4-4C30-B198-039A29836884}" srcOrd="0" destOrd="0" presId="urn:microsoft.com/office/officeart/2005/8/layout/list1"/>
    <dgm:cxn modelId="{BA42DE3B-CD3F-475E-956A-46FE249BBFA2}" type="presParOf" srcId="{FDF5FCB8-A2B4-4C30-B198-039A29836884}" destId="{00DF7319-9629-44EF-82E8-499E0C517868}" srcOrd="0" destOrd="0" presId="urn:microsoft.com/office/officeart/2005/8/layout/list1"/>
    <dgm:cxn modelId="{AFBEA152-00B5-481D-AC10-210D034E3F85}" type="presParOf" srcId="{FDF5FCB8-A2B4-4C30-B198-039A29836884}" destId="{A06A446C-3CA6-47E8-8FC5-7AAE529FB040}" srcOrd="1" destOrd="0" presId="urn:microsoft.com/office/officeart/2005/8/layout/list1"/>
    <dgm:cxn modelId="{6BFB42E9-DBA7-4E6A-9D84-9D0B746D459A}" type="presParOf" srcId="{295CDEA9-AC25-4F4A-B783-25740830FBFA}" destId="{39FE6EA9-B7FF-42E6-A44D-D0BE8B37CDE6}" srcOrd="1" destOrd="0" presId="urn:microsoft.com/office/officeart/2005/8/layout/list1"/>
    <dgm:cxn modelId="{7ADB3358-E303-4294-98B6-3E96A6DDF447}" type="presParOf" srcId="{295CDEA9-AC25-4F4A-B783-25740830FBFA}" destId="{5AE959AC-F446-4BE8-ADB0-95EF47FC405B}" srcOrd="2" destOrd="0" presId="urn:microsoft.com/office/officeart/2005/8/layout/list1"/>
    <dgm:cxn modelId="{3CD4A4AA-593F-4C6B-BB85-D98B13DAB6A6}" type="presParOf" srcId="{295CDEA9-AC25-4F4A-B783-25740830FBFA}" destId="{15E3DE3F-BDE3-4871-AA13-EC5975611A67}" srcOrd="3" destOrd="0" presId="urn:microsoft.com/office/officeart/2005/8/layout/list1"/>
    <dgm:cxn modelId="{F1F3C275-F6C3-4340-801D-CF02D6DCFFC3}" type="presParOf" srcId="{295CDEA9-AC25-4F4A-B783-25740830FBFA}" destId="{93574769-2120-4E7A-98EB-24C7CA351EEA}" srcOrd="4" destOrd="0" presId="urn:microsoft.com/office/officeart/2005/8/layout/list1"/>
    <dgm:cxn modelId="{7590BBE1-2569-44E8-9D07-9D371ED267CF}" type="presParOf" srcId="{93574769-2120-4E7A-98EB-24C7CA351EEA}" destId="{FF330ED6-4163-4415-8327-2A911208ACC2}" srcOrd="0" destOrd="0" presId="urn:microsoft.com/office/officeart/2005/8/layout/list1"/>
    <dgm:cxn modelId="{5905BA01-C78D-4D16-B826-84345735494D}" type="presParOf" srcId="{93574769-2120-4E7A-98EB-24C7CA351EEA}" destId="{E075F078-4520-476B-B7A7-B8B0DA4452D6}" srcOrd="1" destOrd="0" presId="urn:microsoft.com/office/officeart/2005/8/layout/list1"/>
    <dgm:cxn modelId="{B545C033-9EAE-4DB9-BA6B-F71D1B955C21}" type="presParOf" srcId="{295CDEA9-AC25-4F4A-B783-25740830FBFA}" destId="{5FD33E66-A88E-4675-9356-189D7ED3FC59}" srcOrd="5" destOrd="0" presId="urn:microsoft.com/office/officeart/2005/8/layout/list1"/>
    <dgm:cxn modelId="{7A853CAC-FAB5-4021-80C8-09D5173F5169}" type="presParOf" srcId="{295CDEA9-AC25-4F4A-B783-25740830FBFA}" destId="{9EC00620-F60E-46C1-BF1F-75EFB4FE324C}" srcOrd="6" destOrd="0" presId="urn:microsoft.com/office/officeart/2005/8/layout/list1"/>
    <dgm:cxn modelId="{638FD49D-38AB-4226-8959-64BE2AF79241}" type="presParOf" srcId="{295CDEA9-AC25-4F4A-B783-25740830FBFA}" destId="{A24C7DB9-6044-4270-B519-CCC35356E930}" srcOrd="7" destOrd="0" presId="urn:microsoft.com/office/officeart/2005/8/layout/list1"/>
    <dgm:cxn modelId="{8B36C8CF-6D65-4521-91CE-DB19CBE28308}" type="presParOf" srcId="{295CDEA9-AC25-4F4A-B783-25740830FBFA}" destId="{571CF824-842A-4DEA-9411-ABB87B2CD9FD}" srcOrd="8" destOrd="0" presId="urn:microsoft.com/office/officeart/2005/8/layout/list1"/>
    <dgm:cxn modelId="{84B647CC-FE42-4B6C-AE83-BB3AED2309F4}" type="presParOf" srcId="{571CF824-842A-4DEA-9411-ABB87B2CD9FD}" destId="{1E3B70E9-CAB7-4510-A0E5-42CD424379D2}" srcOrd="0" destOrd="0" presId="urn:microsoft.com/office/officeart/2005/8/layout/list1"/>
    <dgm:cxn modelId="{22CECFA0-A94B-43D2-8BD7-74DC181E4BBD}" type="presParOf" srcId="{571CF824-842A-4DEA-9411-ABB87B2CD9FD}" destId="{544AA8E5-EBDA-4022-9F39-19429B254D8A}" srcOrd="1" destOrd="0" presId="urn:microsoft.com/office/officeart/2005/8/layout/list1"/>
    <dgm:cxn modelId="{4749C109-4172-426A-858B-FBCC96043A7C}" type="presParOf" srcId="{295CDEA9-AC25-4F4A-B783-25740830FBFA}" destId="{BB936E87-9B4A-4262-AC8D-1F1F0654DEA1}" srcOrd="9" destOrd="0" presId="urn:microsoft.com/office/officeart/2005/8/layout/list1"/>
    <dgm:cxn modelId="{81BD6ECE-0FBD-48D5-A3CD-08093E67B6E6}" type="presParOf" srcId="{295CDEA9-AC25-4F4A-B783-25740830FBFA}" destId="{8B3AC027-9920-4228-95A2-536937BE0C72}" srcOrd="10" destOrd="0" presId="urn:microsoft.com/office/officeart/2005/8/layout/list1"/>
    <dgm:cxn modelId="{A14CDFA1-5D95-4399-B4FA-0014371F7F1E}" type="presParOf" srcId="{295CDEA9-AC25-4F4A-B783-25740830FBFA}" destId="{6F44B997-C06C-4C83-836F-2A2E9FE2E9E0}" srcOrd="11" destOrd="0" presId="urn:microsoft.com/office/officeart/2005/8/layout/list1"/>
    <dgm:cxn modelId="{31E16EED-B75B-48C0-B37E-FEC11D514625}" type="presParOf" srcId="{295CDEA9-AC25-4F4A-B783-25740830FBFA}" destId="{162550CB-6ECF-4EE8-98BA-92F6D79A9F58}" srcOrd="12" destOrd="0" presId="urn:microsoft.com/office/officeart/2005/8/layout/list1"/>
    <dgm:cxn modelId="{AFE6DBA4-DC58-4AEB-BAA3-366932E5AD53}" type="presParOf" srcId="{162550CB-6ECF-4EE8-98BA-92F6D79A9F58}" destId="{901860B5-6421-4059-824D-606C246441FA}" srcOrd="0" destOrd="0" presId="urn:microsoft.com/office/officeart/2005/8/layout/list1"/>
    <dgm:cxn modelId="{CE10421A-DAA7-418E-8D47-3C8D40477A44}" type="presParOf" srcId="{162550CB-6ECF-4EE8-98BA-92F6D79A9F58}" destId="{B9923F0A-EDF3-4162-A866-D5FC39881276}" srcOrd="1" destOrd="0" presId="urn:microsoft.com/office/officeart/2005/8/layout/list1"/>
    <dgm:cxn modelId="{0BB3E991-3F31-40CE-8E0E-1AEF90893032}" type="presParOf" srcId="{295CDEA9-AC25-4F4A-B783-25740830FBFA}" destId="{323AD5C8-7070-44B3-B54B-E78B8A1E8611}" srcOrd="13" destOrd="0" presId="urn:microsoft.com/office/officeart/2005/8/layout/list1"/>
    <dgm:cxn modelId="{C359A8F0-5CD8-4ABC-9EB4-D258626C1472}" type="presParOf" srcId="{295CDEA9-AC25-4F4A-B783-25740830FBFA}" destId="{C3E11486-813B-4178-A10A-A9994FAAB362}" srcOrd="14" destOrd="0" presId="urn:microsoft.com/office/officeart/2005/8/layout/list1"/>
    <dgm:cxn modelId="{7F499FE9-317B-4475-A272-055F093ED30F}" type="presParOf" srcId="{295CDEA9-AC25-4F4A-B783-25740830FBFA}" destId="{BCCB6F90-D118-4955-9FC8-5FEFCCEEF242}" srcOrd="15" destOrd="0" presId="urn:microsoft.com/office/officeart/2005/8/layout/list1"/>
    <dgm:cxn modelId="{84BF38FC-C903-4405-9F88-03B061266864}" type="presParOf" srcId="{295CDEA9-AC25-4F4A-B783-25740830FBFA}" destId="{335634B9-CD08-4A49-B1EF-4C5E4E14FF1A}" srcOrd="16" destOrd="0" presId="urn:microsoft.com/office/officeart/2005/8/layout/list1"/>
    <dgm:cxn modelId="{DA71B9F0-7E02-45E9-87F1-FE675437B872}" type="presParOf" srcId="{335634B9-CD08-4A49-B1EF-4C5E4E14FF1A}" destId="{7F264DF4-DAC5-4DA8-B2E5-B011D03DEDD6}" srcOrd="0" destOrd="0" presId="urn:microsoft.com/office/officeart/2005/8/layout/list1"/>
    <dgm:cxn modelId="{93988FF2-22A7-4C31-8F8A-F06D5DA7777F}" type="presParOf" srcId="{335634B9-CD08-4A49-B1EF-4C5E4E14FF1A}" destId="{588891FB-1CFD-457A-9601-4BD42B67AD4F}" srcOrd="1" destOrd="0" presId="urn:microsoft.com/office/officeart/2005/8/layout/list1"/>
    <dgm:cxn modelId="{05ED9185-C941-4288-8C76-6AC12398ABB8}" type="presParOf" srcId="{295CDEA9-AC25-4F4A-B783-25740830FBFA}" destId="{85A92EB7-AC56-4460-934D-1CBB3119548E}" srcOrd="17" destOrd="0" presId="urn:microsoft.com/office/officeart/2005/8/layout/list1"/>
    <dgm:cxn modelId="{456E2CE4-7006-4982-8D3E-C0F8DF3E7F5A}" type="presParOf" srcId="{295CDEA9-AC25-4F4A-B783-25740830FBFA}" destId="{14EA525A-7D5D-4FF5-B57D-56B0637D48F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E1E570-8203-49A3-913C-08104225223B}" type="doc">
      <dgm:prSet loTypeId="urn:microsoft.com/office/officeart/2005/8/layout/list1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E3977A1F-F84F-4BF4-8671-2F6EAD6E0AE2}">
      <dgm:prSet phldrT="[Metin]" custT="1"/>
      <dgm:spPr/>
      <dgm:t>
        <a:bodyPr/>
        <a:lstStyle/>
        <a:p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KOSGEB ve diğer kamu kurum ve kuruluşları, kanunla kurulan vakıflar veya uluslararası fonlar tarafından desteklenen ar-ge ve yenilik projeleri sonucunda ortaya çıkan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472A510C-435B-41E7-9884-14DA06F6EEA7}" type="parTrans" cxnId="{C3A63C75-2DF6-4BDB-B162-E58495AFC91D}">
      <dgm:prSet/>
      <dgm:spPr/>
      <dgm:t>
        <a:bodyPr/>
        <a:lstStyle/>
        <a:p>
          <a:endParaRPr lang="tr-TR" sz="1400">
            <a:solidFill>
              <a:schemeClr val="tx1"/>
            </a:solidFill>
          </a:endParaRPr>
        </a:p>
      </dgm:t>
    </dgm:pt>
    <dgm:pt modelId="{FAD2D3D1-E520-469A-9AB3-1C948BEC6A72}" type="sibTrans" cxnId="{C3A63C75-2DF6-4BDB-B162-E58495AFC91D}">
      <dgm:prSet/>
      <dgm:spPr/>
      <dgm:t>
        <a:bodyPr/>
        <a:lstStyle/>
        <a:p>
          <a:endParaRPr lang="tr-TR" sz="1400">
            <a:solidFill>
              <a:schemeClr val="tx1"/>
            </a:solidFill>
          </a:endParaRPr>
        </a:p>
      </dgm:t>
    </dgm:pt>
    <dgm:pt modelId="{C4CF81B8-F9B7-4C96-8D1F-DAAAAA7F9F30}">
      <dgm:prSet phldrT="[Metin]" custT="1"/>
      <dgm:spPr/>
      <dgm:t>
        <a:bodyPr/>
        <a:lstStyle/>
        <a:p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Doktora çalışması neticesinde ortaya çıkan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6C46E717-CD96-4B7F-8F40-176FDDD717B1}" type="parTrans" cxnId="{D54C14A7-CAE8-4818-AB64-4A0740795E10}">
      <dgm:prSet/>
      <dgm:spPr/>
      <dgm:t>
        <a:bodyPr/>
        <a:lstStyle/>
        <a:p>
          <a:endParaRPr lang="tr-TR" sz="1400">
            <a:solidFill>
              <a:schemeClr val="tx1"/>
            </a:solidFill>
          </a:endParaRPr>
        </a:p>
      </dgm:t>
    </dgm:pt>
    <dgm:pt modelId="{D92233EF-87E9-447D-B624-8C29ACAB7DA6}" type="sibTrans" cxnId="{D54C14A7-CAE8-4818-AB64-4A0740795E10}">
      <dgm:prSet/>
      <dgm:spPr/>
      <dgm:t>
        <a:bodyPr/>
        <a:lstStyle/>
        <a:p>
          <a:endParaRPr lang="tr-TR" sz="1400">
            <a:solidFill>
              <a:schemeClr val="tx1"/>
            </a:solidFill>
          </a:endParaRPr>
        </a:p>
      </dgm:t>
    </dgm:pt>
    <dgm:pt modelId="{CBD7EA20-9439-42D4-AA6E-2E951B5E5249}">
      <dgm:prSet phldrT="[Metin]" custT="1"/>
      <dgm:spPr/>
      <dgm:t>
        <a:bodyPr/>
        <a:lstStyle/>
        <a:p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Teknolojik Ürün (TÜR) Deneyim belgesi alan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0AEB285C-C96D-416B-B9F9-6A71B6987452}" type="parTrans" cxnId="{C438217A-AB73-47CD-BC1B-00A81EC92EA6}">
      <dgm:prSet/>
      <dgm:spPr/>
      <dgm:t>
        <a:bodyPr/>
        <a:lstStyle/>
        <a:p>
          <a:endParaRPr lang="tr-TR" sz="1400">
            <a:solidFill>
              <a:schemeClr val="tx1"/>
            </a:solidFill>
          </a:endParaRPr>
        </a:p>
      </dgm:t>
    </dgm:pt>
    <dgm:pt modelId="{07CBE44B-66B9-4AB0-8C8B-C60B20CA62AC}" type="sibTrans" cxnId="{C438217A-AB73-47CD-BC1B-00A81EC92EA6}">
      <dgm:prSet/>
      <dgm:spPr/>
      <dgm:t>
        <a:bodyPr/>
        <a:lstStyle/>
        <a:p>
          <a:endParaRPr lang="tr-TR" sz="1400">
            <a:solidFill>
              <a:schemeClr val="tx1"/>
            </a:solidFill>
          </a:endParaRPr>
        </a:p>
      </dgm:t>
    </dgm:pt>
    <dgm:pt modelId="{81006770-BDA9-4DFD-A775-539789042675}">
      <dgm:prSet custT="1"/>
      <dgm:spPr/>
      <dgm:t>
        <a:bodyPr/>
        <a:lstStyle/>
        <a:p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Patent belgesi ile koruma altına alınan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3D4F268A-102B-4280-980C-B3881E354069}" type="parTrans" cxnId="{8A6E1384-7857-4449-B063-2CE6E0778A2F}">
      <dgm:prSet/>
      <dgm:spPr/>
      <dgm:t>
        <a:bodyPr/>
        <a:lstStyle/>
        <a:p>
          <a:endParaRPr lang="tr-TR" sz="1400"/>
        </a:p>
      </dgm:t>
    </dgm:pt>
    <dgm:pt modelId="{BC3ABBF7-135F-4D21-A11D-1761E2FD367C}" type="sibTrans" cxnId="{8A6E1384-7857-4449-B063-2CE6E0778A2F}">
      <dgm:prSet/>
      <dgm:spPr/>
      <dgm:t>
        <a:bodyPr/>
        <a:lstStyle/>
        <a:p>
          <a:endParaRPr lang="tr-TR" sz="1400"/>
        </a:p>
      </dgm:t>
    </dgm:pt>
    <dgm:pt modelId="{215ED817-6CD5-4138-A679-36B16349C83B}" type="pres">
      <dgm:prSet presAssocID="{9CE1E570-8203-49A3-913C-08104225223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D77BC43-714A-4A40-845C-7A17C4053849}" type="pres">
      <dgm:prSet presAssocID="{E3977A1F-F84F-4BF4-8671-2F6EAD6E0AE2}" presName="parentLin" presStyleCnt="0"/>
      <dgm:spPr/>
    </dgm:pt>
    <dgm:pt modelId="{449F0D98-D30F-447E-9CC9-FDB82F1227D9}" type="pres">
      <dgm:prSet presAssocID="{E3977A1F-F84F-4BF4-8671-2F6EAD6E0AE2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382C1E50-B8C0-48B2-9675-BB92970F1D99}" type="pres">
      <dgm:prSet presAssocID="{E3977A1F-F84F-4BF4-8671-2F6EAD6E0AE2}" presName="parentText" presStyleLbl="node1" presStyleIdx="0" presStyleCnt="4" custScaleX="134051" custScaleY="16575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AC1530-B4BA-4A37-BC44-C78C1A0140F4}" type="pres">
      <dgm:prSet presAssocID="{E3977A1F-F84F-4BF4-8671-2F6EAD6E0AE2}" presName="negativeSpace" presStyleCnt="0"/>
      <dgm:spPr/>
    </dgm:pt>
    <dgm:pt modelId="{E5339268-9CF3-49BA-AA2E-5607DEB5096B}" type="pres">
      <dgm:prSet presAssocID="{E3977A1F-F84F-4BF4-8671-2F6EAD6E0AE2}" presName="childText" presStyleLbl="conFgAcc1" presStyleIdx="0" presStyleCnt="4">
        <dgm:presLayoutVars>
          <dgm:bulletEnabled val="1"/>
        </dgm:presLayoutVars>
      </dgm:prSet>
      <dgm:spPr/>
    </dgm:pt>
    <dgm:pt modelId="{D23801D4-2000-4E24-9D32-8D02B8178244}" type="pres">
      <dgm:prSet presAssocID="{FAD2D3D1-E520-469A-9AB3-1C948BEC6A72}" presName="spaceBetweenRectangles" presStyleCnt="0"/>
      <dgm:spPr/>
    </dgm:pt>
    <dgm:pt modelId="{A5B816A0-E9ED-4CB7-AF8C-5EA87A23A7C1}" type="pres">
      <dgm:prSet presAssocID="{81006770-BDA9-4DFD-A775-539789042675}" presName="parentLin" presStyleCnt="0"/>
      <dgm:spPr/>
    </dgm:pt>
    <dgm:pt modelId="{B0553149-0CA6-4D5F-BED8-4E3627CD4EED}" type="pres">
      <dgm:prSet presAssocID="{81006770-BDA9-4DFD-A775-539789042675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061C9E25-F8DA-4E45-BB27-AD2A0109B756}" type="pres">
      <dgm:prSet presAssocID="{81006770-BDA9-4DFD-A775-539789042675}" presName="parentText" presStyleLbl="node1" presStyleIdx="1" presStyleCnt="4" custScaleX="13405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AABA4B-D448-4ABD-B34E-B72F9F47ED43}" type="pres">
      <dgm:prSet presAssocID="{81006770-BDA9-4DFD-A775-539789042675}" presName="negativeSpace" presStyleCnt="0"/>
      <dgm:spPr/>
    </dgm:pt>
    <dgm:pt modelId="{EC807C1C-0F4D-45AA-9600-7EBC6B539E50}" type="pres">
      <dgm:prSet presAssocID="{81006770-BDA9-4DFD-A775-539789042675}" presName="childText" presStyleLbl="conFgAcc1" presStyleIdx="1" presStyleCnt="4">
        <dgm:presLayoutVars>
          <dgm:bulletEnabled val="1"/>
        </dgm:presLayoutVars>
      </dgm:prSet>
      <dgm:spPr/>
    </dgm:pt>
    <dgm:pt modelId="{D6E24D61-5332-420C-9619-D80259496E1F}" type="pres">
      <dgm:prSet presAssocID="{BC3ABBF7-135F-4D21-A11D-1761E2FD367C}" presName="spaceBetweenRectangles" presStyleCnt="0"/>
      <dgm:spPr/>
    </dgm:pt>
    <dgm:pt modelId="{14F10AE1-98B8-490B-AFC9-CE056D956919}" type="pres">
      <dgm:prSet presAssocID="{C4CF81B8-F9B7-4C96-8D1F-DAAAAA7F9F30}" presName="parentLin" presStyleCnt="0"/>
      <dgm:spPr/>
    </dgm:pt>
    <dgm:pt modelId="{59E391BC-DFEE-4C69-A3C1-4DD318BE6E93}" type="pres">
      <dgm:prSet presAssocID="{C4CF81B8-F9B7-4C96-8D1F-DAAAAA7F9F30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140BA81C-B9D2-46FA-AA47-C1BE71D2292D}" type="pres">
      <dgm:prSet presAssocID="{C4CF81B8-F9B7-4C96-8D1F-DAAAAA7F9F30}" presName="parentText" presStyleLbl="node1" presStyleIdx="2" presStyleCnt="4" custScaleX="13405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304BE7-A421-4087-B142-E2FD3000B212}" type="pres">
      <dgm:prSet presAssocID="{C4CF81B8-F9B7-4C96-8D1F-DAAAAA7F9F30}" presName="negativeSpace" presStyleCnt="0"/>
      <dgm:spPr/>
    </dgm:pt>
    <dgm:pt modelId="{FA7BE85E-8F22-4C9C-ABB0-F1A9F72EE6D8}" type="pres">
      <dgm:prSet presAssocID="{C4CF81B8-F9B7-4C96-8D1F-DAAAAA7F9F30}" presName="childText" presStyleLbl="conFgAcc1" presStyleIdx="2" presStyleCnt="4">
        <dgm:presLayoutVars>
          <dgm:bulletEnabled val="1"/>
        </dgm:presLayoutVars>
      </dgm:prSet>
      <dgm:spPr/>
    </dgm:pt>
    <dgm:pt modelId="{8F7A6DE2-74A7-4368-A887-D9EE86291553}" type="pres">
      <dgm:prSet presAssocID="{D92233EF-87E9-447D-B624-8C29ACAB7DA6}" presName="spaceBetweenRectangles" presStyleCnt="0"/>
      <dgm:spPr/>
    </dgm:pt>
    <dgm:pt modelId="{7F7EB43B-0019-4F06-B53A-C594EC62CC2A}" type="pres">
      <dgm:prSet presAssocID="{CBD7EA20-9439-42D4-AA6E-2E951B5E5249}" presName="parentLin" presStyleCnt="0"/>
      <dgm:spPr/>
    </dgm:pt>
    <dgm:pt modelId="{26582ADE-1DCE-4501-B576-460D30C797B1}" type="pres">
      <dgm:prSet presAssocID="{CBD7EA20-9439-42D4-AA6E-2E951B5E5249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2AFAAB8E-4F12-47AC-A205-2EB7A4B41780}" type="pres">
      <dgm:prSet presAssocID="{CBD7EA20-9439-42D4-AA6E-2E951B5E5249}" presName="parentText" presStyleLbl="node1" presStyleIdx="3" presStyleCnt="4" custScaleX="13405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0BC7EC-A662-4D0F-B7F2-D692159BDFF1}" type="pres">
      <dgm:prSet presAssocID="{CBD7EA20-9439-42D4-AA6E-2E951B5E5249}" presName="negativeSpace" presStyleCnt="0"/>
      <dgm:spPr/>
    </dgm:pt>
    <dgm:pt modelId="{B8A77F5C-9777-443F-B954-838BD4C1E035}" type="pres">
      <dgm:prSet presAssocID="{CBD7EA20-9439-42D4-AA6E-2E951B5E524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4BBBB27-6DD2-4762-89B1-6BFE581BD034}" type="presOf" srcId="{E3977A1F-F84F-4BF4-8671-2F6EAD6E0AE2}" destId="{449F0D98-D30F-447E-9CC9-FDB82F1227D9}" srcOrd="0" destOrd="0" presId="urn:microsoft.com/office/officeart/2005/8/layout/list1"/>
    <dgm:cxn modelId="{25C34D3A-F371-4399-879E-BC1D905ED65A}" type="presOf" srcId="{81006770-BDA9-4DFD-A775-539789042675}" destId="{B0553149-0CA6-4D5F-BED8-4E3627CD4EED}" srcOrd="0" destOrd="0" presId="urn:microsoft.com/office/officeart/2005/8/layout/list1"/>
    <dgm:cxn modelId="{C438217A-AB73-47CD-BC1B-00A81EC92EA6}" srcId="{9CE1E570-8203-49A3-913C-08104225223B}" destId="{CBD7EA20-9439-42D4-AA6E-2E951B5E5249}" srcOrd="3" destOrd="0" parTransId="{0AEB285C-C96D-416B-B9F9-6A71B6987452}" sibTransId="{07CBE44B-66B9-4AB0-8C8B-C60B20CA62AC}"/>
    <dgm:cxn modelId="{C3A63C75-2DF6-4BDB-B162-E58495AFC91D}" srcId="{9CE1E570-8203-49A3-913C-08104225223B}" destId="{E3977A1F-F84F-4BF4-8671-2F6EAD6E0AE2}" srcOrd="0" destOrd="0" parTransId="{472A510C-435B-41E7-9884-14DA06F6EEA7}" sibTransId="{FAD2D3D1-E520-469A-9AB3-1C948BEC6A72}"/>
    <dgm:cxn modelId="{6CE93B69-BD3B-4534-9A9D-34BFB36CA50C}" type="presOf" srcId="{E3977A1F-F84F-4BF4-8671-2F6EAD6E0AE2}" destId="{382C1E50-B8C0-48B2-9675-BB92970F1D99}" srcOrd="1" destOrd="0" presId="urn:microsoft.com/office/officeart/2005/8/layout/list1"/>
    <dgm:cxn modelId="{4AC82259-E95F-4F5B-A0A5-5CA5E1061AB7}" type="presOf" srcId="{CBD7EA20-9439-42D4-AA6E-2E951B5E5249}" destId="{2AFAAB8E-4F12-47AC-A205-2EB7A4B41780}" srcOrd="1" destOrd="0" presId="urn:microsoft.com/office/officeart/2005/8/layout/list1"/>
    <dgm:cxn modelId="{7A34C91A-C9B8-4740-B2C3-226B36AEE273}" type="presOf" srcId="{CBD7EA20-9439-42D4-AA6E-2E951B5E5249}" destId="{26582ADE-1DCE-4501-B576-460D30C797B1}" srcOrd="0" destOrd="0" presId="urn:microsoft.com/office/officeart/2005/8/layout/list1"/>
    <dgm:cxn modelId="{D54C14A7-CAE8-4818-AB64-4A0740795E10}" srcId="{9CE1E570-8203-49A3-913C-08104225223B}" destId="{C4CF81B8-F9B7-4C96-8D1F-DAAAAA7F9F30}" srcOrd="2" destOrd="0" parTransId="{6C46E717-CD96-4B7F-8F40-176FDDD717B1}" sibTransId="{D92233EF-87E9-447D-B624-8C29ACAB7DA6}"/>
    <dgm:cxn modelId="{5C489CB5-7ADB-464D-ADDE-23B49A2F7C65}" type="presOf" srcId="{9CE1E570-8203-49A3-913C-08104225223B}" destId="{215ED817-6CD5-4138-A679-36B16349C83B}" srcOrd="0" destOrd="0" presId="urn:microsoft.com/office/officeart/2005/8/layout/list1"/>
    <dgm:cxn modelId="{970EA4B2-5B65-45D9-AB15-3E69DEB10B86}" type="presOf" srcId="{C4CF81B8-F9B7-4C96-8D1F-DAAAAA7F9F30}" destId="{140BA81C-B9D2-46FA-AA47-C1BE71D2292D}" srcOrd="1" destOrd="0" presId="urn:microsoft.com/office/officeart/2005/8/layout/list1"/>
    <dgm:cxn modelId="{BDEFD268-2447-4296-811D-8D0FC458D95F}" type="presOf" srcId="{C4CF81B8-F9B7-4C96-8D1F-DAAAAA7F9F30}" destId="{59E391BC-DFEE-4C69-A3C1-4DD318BE6E93}" srcOrd="0" destOrd="0" presId="urn:microsoft.com/office/officeart/2005/8/layout/list1"/>
    <dgm:cxn modelId="{8A6E1384-7857-4449-B063-2CE6E0778A2F}" srcId="{9CE1E570-8203-49A3-913C-08104225223B}" destId="{81006770-BDA9-4DFD-A775-539789042675}" srcOrd="1" destOrd="0" parTransId="{3D4F268A-102B-4280-980C-B3881E354069}" sibTransId="{BC3ABBF7-135F-4D21-A11D-1761E2FD367C}"/>
    <dgm:cxn modelId="{C95F1C1D-F05F-4821-B57B-95081D34310D}" type="presOf" srcId="{81006770-BDA9-4DFD-A775-539789042675}" destId="{061C9E25-F8DA-4E45-BB27-AD2A0109B756}" srcOrd="1" destOrd="0" presId="urn:microsoft.com/office/officeart/2005/8/layout/list1"/>
    <dgm:cxn modelId="{1847C14D-52C5-4D0B-83CC-AAA52E90EC3B}" type="presParOf" srcId="{215ED817-6CD5-4138-A679-36B16349C83B}" destId="{7D77BC43-714A-4A40-845C-7A17C4053849}" srcOrd="0" destOrd="0" presId="urn:microsoft.com/office/officeart/2005/8/layout/list1"/>
    <dgm:cxn modelId="{036D8665-E8DA-46B7-9892-95A629351242}" type="presParOf" srcId="{7D77BC43-714A-4A40-845C-7A17C4053849}" destId="{449F0D98-D30F-447E-9CC9-FDB82F1227D9}" srcOrd="0" destOrd="0" presId="urn:microsoft.com/office/officeart/2005/8/layout/list1"/>
    <dgm:cxn modelId="{BB1BBA68-C0E4-462C-A435-AD18D609230E}" type="presParOf" srcId="{7D77BC43-714A-4A40-845C-7A17C4053849}" destId="{382C1E50-B8C0-48B2-9675-BB92970F1D99}" srcOrd="1" destOrd="0" presId="urn:microsoft.com/office/officeart/2005/8/layout/list1"/>
    <dgm:cxn modelId="{44BE3195-6DC6-4204-938D-D7CA8E2BB21C}" type="presParOf" srcId="{215ED817-6CD5-4138-A679-36B16349C83B}" destId="{A6AC1530-B4BA-4A37-BC44-C78C1A0140F4}" srcOrd="1" destOrd="0" presId="urn:microsoft.com/office/officeart/2005/8/layout/list1"/>
    <dgm:cxn modelId="{ACF986DD-9E40-4E0D-9B92-232EB220AE2C}" type="presParOf" srcId="{215ED817-6CD5-4138-A679-36B16349C83B}" destId="{E5339268-9CF3-49BA-AA2E-5607DEB5096B}" srcOrd="2" destOrd="0" presId="urn:microsoft.com/office/officeart/2005/8/layout/list1"/>
    <dgm:cxn modelId="{8836330A-CDA8-40F0-8146-109B63FF95BA}" type="presParOf" srcId="{215ED817-6CD5-4138-A679-36B16349C83B}" destId="{D23801D4-2000-4E24-9D32-8D02B8178244}" srcOrd="3" destOrd="0" presId="urn:microsoft.com/office/officeart/2005/8/layout/list1"/>
    <dgm:cxn modelId="{D45B3539-B143-4653-AAE2-39ED1081C285}" type="presParOf" srcId="{215ED817-6CD5-4138-A679-36B16349C83B}" destId="{A5B816A0-E9ED-4CB7-AF8C-5EA87A23A7C1}" srcOrd="4" destOrd="0" presId="urn:microsoft.com/office/officeart/2005/8/layout/list1"/>
    <dgm:cxn modelId="{28AA3AE1-8641-4EF1-852F-ACF26816CD24}" type="presParOf" srcId="{A5B816A0-E9ED-4CB7-AF8C-5EA87A23A7C1}" destId="{B0553149-0CA6-4D5F-BED8-4E3627CD4EED}" srcOrd="0" destOrd="0" presId="urn:microsoft.com/office/officeart/2005/8/layout/list1"/>
    <dgm:cxn modelId="{1B455C74-C002-4D6F-BD8C-45E94C75F056}" type="presParOf" srcId="{A5B816A0-E9ED-4CB7-AF8C-5EA87A23A7C1}" destId="{061C9E25-F8DA-4E45-BB27-AD2A0109B756}" srcOrd="1" destOrd="0" presId="urn:microsoft.com/office/officeart/2005/8/layout/list1"/>
    <dgm:cxn modelId="{DD722F2F-C481-44D1-AFB8-247460862A16}" type="presParOf" srcId="{215ED817-6CD5-4138-A679-36B16349C83B}" destId="{CBAABA4B-D448-4ABD-B34E-B72F9F47ED43}" srcOrd="5" destOrd="0" presId="urn:microsoft.com/office/officeart/2005/8/layout/list1"/>
    <dgm:cxn modelId="{4AE142E8-A640-4AA1-B73D-A75026DD45DF}" type="presParOf" srcId="{215ED817-6CD5-4138-A679-36B16349C83B}" destId="{EC807C1C-0F4D-45AA-9600-7EBC6B539E50}" srcOrd="6" destOrd="0" presId="urn:microsoft.com/office/officeart/2005/8/layout/list1"/>
    <dgm:cxn modelId="{CDBFDFA7-5408-4F37-B59D-CCBA08796AF0}" type="presParOf" srcId="{215ED817-6CD5-4138-A679-36B16349C83B}" destId="{D6E24D61-5332-420C-9619-D80259496E1F}" srcOrd="7" destOrd="0" presId="urn:microsoft.com/office/officeart/2005/8/layout/list1"/>
    <dgm:cxn modelId="{321B66E9-1830-434B-95AD-375C1ED4963C}" type="presParOf" srcId="{215ED817-6CD5-4138-A679-36B16349C83B}" destId="{14F10AE1-98B8-490B-AFC9-CE056D956919}" srcOrd="8" destOrd="0" presId="urn:microsoft.com/office/officeart/2005/8/layout/list1"/>
    <dgm:cxn modelId="{EF0CC476-0B9D-459B-AC4D-E238B84D57C4}" type="presParOf" srcId="{14F10AE1-98B8-490B-AFC9-CE056D956919}" destId="{59E391BC-DFEE-4C69-A3C1-4DD318BE6E93}" srcOrd="0" destOrd="0" presId="urn:microsoft.com/office/officeart/2005/8/layout/list1"/>
    <dgm:cxn modelId="{EFEFEBED-678B-45EB-8A73-72228BB2B4BA}" type="presParOf" srcId="{14F10AE1-98B8-490B-AFC9-CE056D956919}" destId="{140BA81C-B9D2-46FA-AA47-C1BE71D2292D}" srcOrd="1" destOrd="0" presId="urn:microsoft.com/office/officeart/2005/8/layout/list1"/>
    <dgm:cxn modelId="{FE6CB59C-4737-4469-80C0-D288528498FC}" type="presParOf" srcId="{215ED817-6CD5-4138-A679-36B16349C83B}" destId="{36304BE7-A421-4087-B142-E2FD3000B212}" srcOrd="9" destOrd="0" presId="urn:microsoft.com/office/officeart/2005/8/layout/list1"/>
    <dgm:cxn modelId="{F0737E82-DEC2-4525-A88B-279A080D7C80}" type="presParOf" srcId="{215ED817-6CD5-4138-A679-36B16349C83B}" destId="{FA7BE85E-8F22-4C9C-ABB0-F1A9F72EE6D8}" srcOrd="10" destOrd="0" presId="urn:microsoft.com/office/officeart/2005/8/layout/list1"/>
    <dgm:cxn modelId="{B6AAC20A-34F3-4D14-9DD7-460F1408EB48}" type="presParOf" srcId="{215ED817-6CD5-4138-A679-36B16349C83B}" destId="{8F7A6DE2-74A7-4368-A887-D9EE86291553}" srcOrd="11" destOrd="0" presId="urn:microsoft.com/office/officeart/2005/8/layout/list1"/>
    <dgm:cxn modelId="{AAB4C019-8686-4B7C-94B2-D14FEBF96498}" type="presParOf" srcId="{215ED817-6CD5-4138-A679-36B16349C83B}" destId="{7F7EB43B-0019-4F06-B53A-C594EC62CC2A}" srcOrd="12" destOrd="0" presId="urn:microsoft.com/office/officeart/2005/8/layout/list1"/>
    <dgm:cxn modelId="{AB366C1E-E6E1-471C-97D1-BB39F86AD100}" type="presParOf" srcId="{7F7EB43B-0019-4F06-B53A-C594EC62CC2A}" destId="{26582ADE-1DCE-4501-B576-460D30C797B1}" srcOrd="0" destOrd="0" presId="urn:microsoft.com/office/officeart/2005/8/layout/list1"/>
    <dgm:cxn modelId="{8374C6A5-1550-466E-8A23-163FE93B6F23}" type="presParOf" srcId="{7F7EB43B-0019-4F06-B53A-C594EC62CC2A}" destId="{2AFAAB8E-4F12-47AC-A205-2EB7A4B41780}" srcOrd="1" destOrd="0" presId="urn:microsoft.com/office/officeart/2005/8/layout/list1"/>
    <dgm:cxn modelId="{E92983D4-69EB-41D1-A1B1-2A87E1B02C8F}" type="presParOf" srcId="{215ED817-6CD5-4138-A679-36B16349C83B}" destId="{390BC7EC-A662-4D0F-B7F2-D692159BDFF1}" srcOrd="13" destOrd="0" presId="urn:microsoft.com/office/officeart/2005/8/layout/list1"/>
    <dgm:cxn modelId="{28E125DD-0F28-4059-963A-BA0340E19965}" type="presParOf" srcId="{215ED817-6CD5-4138-A679-36B16349C83B}" destId="{B8A77F5C-9777-443F-B954-838BD4C1E03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9FF13B-48D7-4488-B46F-FD56B2093A53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4E5EA194-A871-4B47-BB02-9DC67C9B89CF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1-Makine-Teçhizat Desteği</a:t>
          </a:r>
          <a:br>
            <a:rPr lang="tr-TR" dirty="0" smtClean="0">
              <a:solidFill>
                <a:schemeClr val="tx1"/>
              </a:solidFill>
            </a:rPr>
          </a:br>
          <a:r>
            <a:rPr lang="tr-TR" dirty="0" smtClean="0"/>
            <a:t>Yerli Mali Belgesi  +%15</a:t>
          </a:r>
          <a:endParaRPr lang="tr-TR" dirty="0"/>
        </a:p>
      </dgm:t>
    </dgm:pt>
    <dgm:pt modelId="{F73B8626-5D6C-483A-B4E3-6480918CA208}" type="parTrans" cxnId="{E55AAEF9-4035-4875-8033-398A8F06BB41}">
      <dgm:prSet/>
      <dgm:spPr/>
      <dgm:t>
        <a:bodyPr/>
        <a:lstStyle/>
        <a:p>
          <a:endParaRPr lang="tr-TR"/>
        </a:p>
      </dgm:t>
    </dgm:pt>
    <dgm:pt modelId="{A9361F83-6C7D-4904-843A-3F6AA01CF5AE}" type="sibTrans" cxnId="{E55AAEF9-4035-4875-8033-398A8F06BB41}">
      <dgm:prSet/>
      <dgm:spPr/>
      <dgm:t>
        <a:bodyPr/>
        <a:lstStyle/>
        <a:p>
          <a:endParaRPr lang="tr-TR"/>
        </a:p>
      </dgm:t>
    </dgm:pt>
    <dgm:pt modelId="{710E9EB5-22FF-4ACD-A4C1-F55C7005E242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2-Üretim Hattı Tasarım Desteği</a:t>
          </a:r>
          <a:br>
            <a:rPr lang="tr-TR" dirty="0" smtClean="0">
              <a:solidFill>
                <a:schemeClr val="tx1"/>
              </a:solidFill>
            </a:rPr>
          </a:br>
          <a:r>
            <a:rPr lang="tr-TR" noProof="0" dirty="0" smtClean="0"/>
            <a:t>D</a:t>
          </a:r>
          <a:r>
            <a:rPr lang="en-US" noProof="0" dirty="0" err="1" smtClean="0"/>
            <a:t>esteklemeye</a:t>
          </a:r>
          <a:r>
            <a:rPr lang="en-US" noProof="0" dirty="0" smtClean="0"/>
            <a:t> </a:t>
          </a:r>
          <a:r>
            <a:rPr lang="en-US" noProof="0" dirty="0" err="1" smtClean="0"/>
            <a:t>esas</a:t>
          </a:r>
          <a:r>
            <a:rPr lang="en-US" noProof="0" dirty="0" smtClean="0"/>
            <a:t> </a:t>
          </a:r>
          <a:r>
            <a:rPr lang="en-US" noProof="0" dirty="0" err="1" smtClean="0"/>
            <a:t>tutarın</a:t>
          </a:r>
          <a:r>
            <a:rPr lang="en-US" noProof="0" dirty="0" smtClean="0"/>
            <a:t> % 3 ’</a:t>
          </a:r>
          <a:r>
            <a:rPr lang="en-US" noProof="0" dirty="0" err="1" smtClean="0"/>
            <a:t>ünü</a:t>
          </a:r>
          <a:r>
            <a:rPr lang="en-US" noProof="0" dirty="0" smtClean="0"/>
            <a:t> </a:t>
          </a:r>
          <a:r>
            <a:rPr lang="en-US" noProof="0" dirty="0" err="1" smtClean="0"/>
            <a:t>geçemez</a:t>
          </a:r>
          <a:endParaRPr lang="tr-TR" dirty="0"/>
        </a:p>
      </dgm:t>
    </dgm:pt>
    <dgm:pt modelId="{AC13D3A4-EAF1-46B2-AADA-A0DEC5FA2DAB}" type="parTrans" cxnId="{17821D8E-80F3-4710-ACE1-A50A1603F10E}">
      <dgm:prSet/>
      <dgm:spPr/>
      <dgm:t>
        <a:bodyPr/>
        <a:lstStyle/>
        <a:p>
          <a:endParaRPr lang="tr-TR"/>
        </a:p>
      </dgm:t>
    </dgm:pt>
    <dgm:pt modelId="{90C35BD4-CC49-47EC-B8AA-E31FDF8576D1}" type="sibTrans" cxnId="{17821D8E-80F3-4710-ACE1-A50A1603F10E}">
      <dgm:prSet/>
      <dgm:spPr/>
      <dgm:t>
        <a:bodyPr/>
        <a:lstStyle/>
        <a:p>
          <a:endParaRPr lang="tr-TR"/>
        </a:p>
      </dgm:t>
    </dgm:pt>
    <dgm:pt modelId="{9D0F501E-E265-4571-8902-8E985359DD8D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4-Personel Gideri Desteği</a:t>
          </a:r>
          <a:r>
            <a:rPr lang="tr-TR" dirty="0" smtClean="0"/>
            <a:t/>
          </a:r>
          <a:br>
            <a:rPr lang="tr-TR" dirty="0" smtClean="0"/>
          </a:br>
          <a:r>
            <a:rPr kumimoji="0" lang="tr-TR" b="0" i="0" u="none" strike="noStrike" cap="none" spc="0" normalizeH="0" baseline="0" noProof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Personel gideri için %100 oranında ve geri ödemesiz destek</a:t>
          </a:r>
          <a:endParaRPr lang="tr-TR" dirty="0"/>
        </a:p>
      </dgm:t>
    </dgm:pt>
    <dgm:pt modelId="{2AE8014B-784C-4203-BAC8-2A6CBFFD17C8}" type="parTrans" cxnId="{A3F6F57E-0E78-4686-A10B-11F86A9DBB3D}">
      <dgm:prSet/>
      <dgm:spPr/>
      <dgm:t>
        <a:bodyPr/>
        <a:lstStyle/>
        <a:p>
          <a:endParaRPr lang="tr-TR"/>
        </a:p>
      </dgm:t>
    </dgm:pt>
    <dgm:pt modelId="{DFA99077-271B-4A6C-9512-B6026AA43F1F}" type="sibTrans" cxnId="{A3F6F57E-0E78-4686-A10B-11F86A9DBB3D}">
      <dgm:prSet/>
      <dgm:spPr/>
      <dgm:t>
        <a:bodyPr/>
        <a:lstStyle/>
        <a:p>
          <a:endParaRPr lang="tr-TR"/>
        </a:p>
      </dgm:t>
    </dgm:pt>
    <dgm:pt modelId="{DC99D3CE-EA96-479D-8252-5ADE0377D4F3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5-Eğitim ve Danışmanlık Desteği</a:t>
          </a:r>
          <a:br>
            <a:rPr lang="tr-TR" dirty="0" smtClean="0">
              <a:solidFill>
                <a:schemeClr val="tx1"/>
              </a:solidFill>
            </a:rPr>
          </a:br>
          <a:r>
            <a:rPr kumimoji="0" lang="tr-TR" b="0" i="0" u="none" strike="noStrike" cap="none" spc="0" normalizeH="0" baseline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Düşük orta düşük teknoloji 30.000 TL, orta yüksek-yüksek teknoloji 150.000 TL</a:t>
          </a:r>
          <a:endParaRPr kumimoji="0" lang="tr-TR" b="0" i="0" u="none" strike="noStrike" cap="none" spc="0" normalizeH="0" baseline="0" dirty="0">
            <a:ln/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F1A59273-56F4-42AD-90AF-9F6365ABE00D}" type="parTrans" cxnId="{26F610F1-87A5-49CC-AA74-3841FCC4B9CE}">
      <dgm:prSet/>
      <dgm:spPr/>
      <dgm:t>
        <a:bodyPr/>
        <a:lstStyle/>
        <a:p>
          <a:endParaRPr lang="tr-TR"/>
        </a:p>
      </dgm:t>
    </dgm:pt>
    <dgm:pt modelId="{B3FF1753-DA1D-47A2-AFC9-A805C5B352B9}" type="sibTrans" cxnId="{26F610F1-87A5-49CC-AA74-3841FCC4B9CE}">
      <dgm:prSet/>
      <dgm:spPr/>
      <dgm:t>
        <a:bodyPr/>
        <a:lstStyle/>
        <a:p>
          <a:endParaRPr lang="tr-TR"/>
        </a:p>
      </dgm:t>
    </dgm:pt>
    <dgm:pt modelId="{D3CE23F4-81F8-45D8-8946-E7E089F7B595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6-Tanıtım ve Pazarlama Giderleri Desteği</a:t>
          </a:r>
          <a:br>
            <a:rPr lang="tr-TR" dirty="0" smtClean="0">
              <a:solidFill>
                <a:schemeClr val="tx1"/>
              </a:solidFill>
            </a:rPr>
          </a:br>
          <a:r>
            <a:rPr kumimoji="0" lang="tr-TR" b="0" i="0" u="none" strike="noStrike" cap="none" spc="0" normalizeH="0" baseline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Destek üst limiti 200.000 TL</a:t>
          </a:r>
          <a:endParaRPr kumimoji="0" lang="tr-TR" b="0" i="0" u="none" strike="noStrike" cap="none" spc="0" normalizeH="0" baseline="0" dirty="0">
            <a:ln/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gm:t>
    </dgm:pt>
    <dgm:pt modelId="{4DEFEBE2-3213-4B94-8163-46C3EF39BEB2}" type="parTrans" cxnId="{4AE0C131-411A-4695-BEB5-4CA8D433C6CA}">
      <dgm:prSet/>
      <dgm:spPr/>
      <dgm:t>
        <a:bodyPr/>
        <a:lstStyle/>
        <a:p>
          <a:endParaRPr lang="tr-TR"/>
        </a:p>
      </dgm:t>
    </dgm:pt>
    <dgm:pt modelId="{282AB0B0-9A58-4164-B376-A73E95AFFB8C}" type="sibTrans" cxnId="{4AE0C131-411A-4695-BEB5-4CA8D433C6CA}">
      <dgm:prSet/>
      <dgm:spPr/>
      <dgm:t>
        <a:bodyPr/>
        <a:lstStyle/>
        <a:p>
          <a:endParaRPr lang="tr-TR"/>
        </a:p>
      </dgm:t>
    </dgm:pt>
    <dgm:pt modelId="{C909AF71-10BA-4A7B-905D-893A8227AEDC}">
      <dgm:prSet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3-Yazılım Giderleri Desteği</a:t>
          </a:r>
          <a:r>
            <a:rPr lang="tr-TR" dirty="0" smtClean="0"/>
            <a:t/>
          </a:r>
          <a:br>
            <a:rPr lang="tr-TR" dirty="0" smtClean="0"/>
          </a:br>
          <a:r>
            <a:rPr lang="tr-TR" dirty="0" smtClean="0"/>
            <a:t>Yerli Mali Belgesi  +%15</a:t>
          </a:r>
          <a:endParaRPr lang="tr-TR" dirty="0"/>
        </a:p>
      </dgm:t>
    </dgm:pt>
    <dgm:pt modelId="{77256AF9-2DD6-4156-BE56-20003A95AE4C}" type="parTrans" cxnId="{901D9F6B-52E1-432A-86F3-5A6012C56B98}">
      <dgm:prSet/>
      <dgm:spPr/>
      <dgm:t>
        <a:bodyPr/>
        <a:lstStyle/>
        <a:p>
          <a:endParaRPr lang="tr-TR"/>
        </a:p>
      </dgm:t>
    </dgm:pt>
    <dgm:pt modelId="{FE8695F6-E351-4751-91C3-5B593DAF018B}" type="sibTrans" cxnId="{901D9F6B-52E1-432A-86F3-5A6012C56B98}">
      <dgm:prSet/>
      <dgm:spPr/>
      <dgm:t>
        <a:bodyPr/>
        <a:lstStyle/>
        <a:p>
          <a:endParaRPr lang="tr-TR"/>
        </a:p>
      </dgm:t>
    </dgm:pt>
    <dgm:pt modelId="{295CDEA9-AC25-4F4A-B783-25740830FBFA}" type="pres">
      <dgm:prSet presAssocID="{959FF13B-48D7-4488-B46F-FD56B2093A53}" presName="linear" presStyleCnt="0">
        <dgm:presLayoutVars>
          <dgm:dir/>
          <dgm:animLvl val="lvl"/>
          <dgm:resizeHandles val="exact"/>
        </dgm:presLayoutVars>
      </dgm:prSet>
      <dgm:spPr/>
    </dgm:pt>
    <dgm:pt modelId="{FDF5FCB8-A2B4-4C30-B198-039A29836884}" type="pres">
      <dgm:prSet presAssocID="{4E5EA194-A871-4B47-BB02-9DC67C9B89CF}" presName="parentLin" presStyleCnt="0"/>
      <dgm:spPr/>
    </dgm:pt>
    <dgm:pt modelId="{00DF7319-9629-44EF-82E8-499E0C517868}" type="pres">
      <dgm:prSet presAssocID="{4E5EA194-A871-4B47-BB02-9DC67C9B89CF}" presName="parentLeftMargin" presStyleLbl="node1" presStyleIdx="0" presStyleCnt="6"/>
      <dgm:spPr/>
    </dgm:pt>
    <dgm:pt modelId="{A06A446C-3CA6-47E8-8FC5-7AAE529FB040}" type="pres">
      <dgm:prSet presAssocID="{4E5EA194-A871-4B47-BB02-9DC67C9B89CF}" presName="parentText" presStyleLbl="node1" presStyleIdx="0" presStyleCnt="6" custScaleX="11351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FE6EA9-B7FF-42E6-A44D-D0BE8B37CDE6}" type="pres">
      <dgm:prSet presAssocID="{4E5EA194-A871-4B47-BB02-9DC67C9B89CF}" presName="negativeSpace" presStyleCnt="0"/>
      <dgm:spPr/>
    </dgm:pt>
    <dgm:pt modelId="{5AE959AC-F446-4BE8-ADB0-95EF47FC405B}" type="pres">
      <dgm:prSet presAssocID="{4E5EA194-A871-4B47-BB02-9DC67C9B89CF}" presName="childText" presStyleLbl="conFgAcc1" presStyleIdx="0" presStyleCnt="6">
        <dgm:presLayoutVars>
          <dgm:bulletEnabled val="1"/>
        </dgm:presLayoutVars>
      </dgm:prSet>
      <dgm:spPr/>
    </dgm:pt>
    <dgm:pt modelId="{15E3DE3F-BDE3-4871-AA13-EC5975611A67}" type="pres">
      <dgm:prSet presAssocID="{A9361F83-6C7D-4904-843A-3F6AA01CF5AE}" presName="spaceBetweenRectangles" presStyleCnt="0"/>
      <dgm:spPr/>
    </dgm:pt>
    <dgm:pt modelId="{93574769-2120-4E7A-98EB-24C7CA351EEA}" type="pres">
      <dgm:prSet presAssocID="{710E9EB5-22FF-4ACD-A4C1-F55C7005E242}" presName="parentLin" presStyleCnt="0"/>
      <dgm:spPr/>
    </dgm:pt>
    <dgm:pt modelId="{FF330ED6-4163-4415-8327-2A911208ACC2}" type="pres">
      <dgm:prSet presAssocID="{710E9EB5-22FF-4ACD-A4C1-F55C7005E242}" presName="parentLeftMargin" presStyleLbl="node1" presStyleIdx="0" presStyleCnt="6"/>
      <dgm:spPr/>
    </dgm:pt>
    <dgm:pt modelId="{E075F078-4520-476B-B7A7-B8B0DA4452D6}" type="pres">
      <dgm:prSet presAssocID="{710E9EB5-22FF-4ACD-A4C1-F55C7005E242}" presName="parentText" presStyleLbl="node1" presStyleIdx="1" presStyleCnt="6" custScaleX="11381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D33E66-A88E-4675-9356-189D7ED3FC59}" type="pres">
      <dgm:prSet presAssocID="{710E9EB5-22FF-4ACD-A4C1-F55C7005E242}" presName="negativeSpace" presStyleCnt="0"/>
      <dgm:spPr/>
    </dgm:pt>
    <dgm:pt modelId="{9EC00620-F60E-46C1-BF1F-75EFB4FE324C}" type="pres">
      <dgm:prSet presAssocID="{710E9EB5-22FF-4ACD-A4C1-F55C7005E242}" presName="childText" presStyleLbl="conFgAcc1" presStyleIdx="1" presStyleCnt="6">
        <dgm:presLayoutVars>
          <dgm:bulletEnabled val="1"/>
        </dgm:presLayoutVars>
      </dgm:prSet>
      <dgm:spPr/>
    </dgm:pt>
    <dgm:pt modelId="{A24C7DB9-6044-4270-B519-CCC35356E930}" type="pres">
      <dgm:prSet presAssocID="{90C35BD4-CC49-47EC-B8AA-E31FDF8576D1}" presName="spaceBetweenRectangles" presStyleCnt="0"/>
      <dgm:spPr/>
    </dgm:pt>
    <dgm:pt modelId="{3BE275FE-D507-4D20-8EC4-727A7DE3EC0E}" type="pres">
      <dgm:prSet presAssocID="{C909AF71-10BA-4A7B-905D-893A8227AEDC}" presName="parentLin" presStyleCnt="0"/>
      <dgm:spPr/>
    </dgm:pt>
    <dgm:pt modelId="{1157A25B-33FF-4C0D-A2E5-82FC08DCA260}" type="pres">
      <dgm:prSet presAssocID="{C909AF71-10BA-4A7B-905D-893A8227AEDC}" presName="parentLeftMargin" presStyleLbl="node1" presStyleIdx="1" presStyleCnt="6"/>
      <dgm:spPr/>
    </dgm:pt>
    <dgm:pt modelId="{FABE583E-8D65-440B-BA5A-A0D3D5248ED7}" type="pres">
      <dgm:prSet presAssocID="{C909AF71-10BA-4A7B-905D-893A8227AEDC}" presName="parentText" presStyleLbl="node1" presStyleIdx="2" presStyleCnt="6" custScaleX="11374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B05B74-558E-420D-B593-0D89473D407D}" type="pres">
      <dgm:prSet presAssocID="{C909AF71-10BA-4A7B-905D-893A8227AEDC}" presName="negativeSpace" presStyleCnt="0"/>
      <dgm:spPr/>
    </dgm:pt>
    <dgm:pt modelId="{23214FDE-451B-460C-A5D1-B186DD432DBC}" type="pres">
      <dgm:prSet presAssocID="{C909AF71-10BA-4A7B-905D-893A8227AEDC}" presName="childText" presStyleLbl="conFgAcc1" presStyleIdx="2" presStyleCnt="6">
        <dgm:presLayoutVars>
          <dgm:bulletEnabled val="1"/>
        </dgm:presLayoutVars>
      </dgm:prSet>
      <dgm:spPr/>
    </dgm:pt>
    <dgm:pt modelId="{98CFCD1A-5372-4227-9779-7601601E118F}" type="pres">
      <dgm:prSet presAssocID="{FE8695F6-E351-4751-91C3-5B593DAF018B}" presName="spaceBetweenRectangles" presStyleCnt="0"/>
      <dgm:spPr/>
    </dgm:pt>
    <dgm:pt modelId="{571CF824-842A-4DEA-9411-ABB87B2CD9FD}" type="pres">
      <dgm:prSet presAssocID="{9D0F501E-E265-4571-8902-8E985359DD8D}" presName="parentLin" presStyleCnt="0"/>
      <dgm:spPr/>
    </dgm:pt>
    <dgm:pt modelId="{1E3B70E9-CAB7-4510-A0E5-42CD424379D2}" type="pres">
      <dgm:prSet presAssocID="{9D0F501E-E265-4571-8902-8E985359DD8D}" presName="parentLeftMargin" presStyleLbl="node1" presStyleIdx="2" presStyleCnt="6"/>
      <dgm:spPr/>
    </dgm:pt>
    <dgm:pt modelId="{544AA8E5-EBDA-4022-9F39-19429B254D8A}" type="pres">
      <dgm:prSet presAssocID="{9D0F501E-E265-4571-8902-8E985359DD8D}" presName="parentText" presStyleLbl="node1" presStyleIdx="3" presStyleCnt="6" custScaleX="11381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936E87-9B4A-4262-AC8D-1F1F0654DEA1}" type="pres">
      <dgm:prSet presAssocID="{9D0F501E-E265-4571-8902-8E985359DD8D}" presName="negativeSpace" presStyleCnt="0"/>
      <dgm:spPr/>
    </dgm:pt>
    <dgm:pt modelId="{8B3AC027-9920-4228-95A2-536937BE0C72}" type="pres">
      <dgm:prSet presAssocID="{9D0F501E-E265-4571-8902-8E985359DD8D}" presName="childText" presStyleLbl="conFgAcc1" presStyleIdx="3" presStyleCnt="6">
        <dgm:presLayoutVars>
          <dgm:bulletEnabled val="1"/>
        </dgm:presLayoutVars>
      </dgm:prSet>
      <dgm:spPr/>
    </dgm:pt>
    <dgm:pt modelId="{6F44B997-C06C-4C83-836F-2A2E9FE2E9E0}" type="pres">
      <dgm:prSet presAssocID="{DFA99077-271B-4A6C-9512-B6026AA43F1F}" presName="spaceBetweenRectangles" presStyleCnt="0"/>
      <dgm:spPr/>
    </dgm:pt>
    <dgm:pt modelId="{162550CB-6ECF-4EE8-98BA-92F6D79A9F58}" type="pres">
      <dgm:prSet presAssocID="{DC99D3CE-EA96-479D-8252-5ADE0377D4F3}" presName="parentLin" presStyleCnt="0"/>
      <dgm:spPr/>
    </dgm:pt>
    <dgm:pt modelId="{901860B5-6421-4059-824D-606C246441FA}" type="pres">
      <dgm:prSet presAssocID="{DC99D3CE-EA96-479D-8252-5ADE0377D4F3}" presName="parentLeftMargin" presStyleLbl="node1" presStyleIdx="3" presStyleCnt="6"/>
      <dgm:spPr/>
    </dgm:pt>
    <dgm:pt modelId="{B9923F0A-EDF3-4162-A866-D5FC39881276}" type="pres">
      <dgm:prSet presAssocID="{DC99D3CE-EA96-479D-8252-5ADE0377D4F3}" presName="parentText" presStyleLbl="node1" presStyleIdx="4" presStyleCnt="6" custScaleX="11349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3AD5C8-7070-44B3-B54B-E78B8A1E8611}" type="pres">
      <dgm:prSet presAssocID="{DC99D3CE-EA96-479D-8252-5ADE0377D4F3}" presName="negativeSpace" presStyleCnt="0"/>
      <dgm:spPr/>
    </dgm:pt>
    <dgm:pt modelId="{C3E11486-813B-4178-A10A-A9994FAAB362}" type="pres">
      <dgm:prSet presAssocID="{DC99D3CE-EA96-479D-8252-5ADE0377D4F3}" presName="childText" presStyleLbl="conFgAcc1" presStyleIdx="4" presStyleCnt="6">
        <dgm:presLayoutVars>
          <dgm:bulletEnabled val="1"/>
        </dgm:presLayoutVars>
      </dgm:prSet>
      <dgm:spPr/>
    </dgm:pt>
    <dgm:pt modelId="{BCCB6F90-D118-4955-9FC8-5FEFCCEEF242}" type="pres">
      <dgm:prSet presAssocID="{B3FF1753-DA1D-47A2-AFC9-A805C5B352B9}" presName="spaceBetweenRectangles" presStyleCnt="0"/>
      <dgm:spPr/>
    </dgm:pt>
    <dgm:pt modelId="{335634B9-CD08-4A49-B1EF-4C5E4E14FF1A}" type="pres">
      <dgm:prSet presAssocID="{D3CE23F4-81F8-45D8-8946-E7E089F7B595}" presName="parentLin" presStyleCnt="0"/>
      <dgm:spPr/>
    </dgm:pt>
    <dgm:pt modelId="{7F264DF4-DAC5-4DA8-B2E5-B011D03DEDD6}" type="pres">
      <dgm:prSet presAssocID="{D3CE23F4-81F8-45D8-8946-E7E089F7B595}" presName="parentLeftMargin" presStyleLbl="node1" presStyleIdx="4" presStyleCnt="6"/>
      <dgm:spPr/>
    </dgm:pt>
    <dgm:pt modelId="{588891FB-1CFD-457A-9601-4BD42B67AD4F}" type="pres">
      <dgm:prSet presAssocID="{D3CE23F4-81F8-45D8-8946-E7E089F7B595}" presName="parentText" presStyleLbl="node1" presStyleIdx="5" presStyleCnt="6" custScaleX="11319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A92EB7-AC56-4460-934D-1CBB3119548E}" type="pres">
      <dgm:prSet presAssocID="{D3CE23F4-81F8-45D8-8946-E7E089F7B595}" presName="negativeSpace" presStyleCnt="0"/>
      <dgm:spPr/>
    </dgm:pt>
    <dgm:pt modelId="{14EA525A-7D5D-4FF5-B57D-56B0637D48F8}" type="pres">
      <dgm:prSet presAssocID="{D3CE23F4-81F8-45D8-8946-E7E089F7B595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45A40AC2-BE13-4F5E-BAE1-E725BAA03512}" type="presOf" srcId="{9D0F501E-E265-4571-8902-8E985359DD8D}" destId="{1E3B70E9-CAB7-4510-A0E5-42CD424379D2}" srcOrd="0" destOrd="0" presId="urn:microsoft.com/office/officeart/2005/8/layout/list1"/>
    <dgm:cxn modelId="{009A888F-F5E7-41A8-9E11-AEEC26A44850}" type="presOf" srcId="{C909AF71-10BA-4A7B-905D-893A8227AEDC}" destId="{FABE583E-8D65-440B-BA5A-A0D3D5248ED7}" srcOrd="1" destOrd="0" presId="urn:microsoft.com/office/officeart/2005/8/layout/list1"/>
    <dgm:cxn modelId="{DB1B35E8-564D-47DF-A3BA-DFB1CF575EFA}" type="presOf" srcId="{C909AF71-10BA-4A7B-905D-893A8227AEDC}" destId="{1157A25B-33FF-4C0D-A2E5-82FC08DCA260}" srcOrd="0" destOrd="0" presId="urn:microsoft.com/office/officeart/2005/8/layout/list1"/>
    <dgm:cxn modelId="{26F610F1-87A5-49CC-AA74-3841FCC4B9CE}" srcId="{959FF13B-48D7-4488-B46F-FD56B2093A53}" destId="{DC99D3CE-EA96-479D-8252-5ADE0377D4F3}" srcOrd="4" destOrd="0" parTransId="{F1A59273-56F4-42AD-90AF-9F6365ABE00D}" sibTransId="{B3FF1753-DA1D-47A2-AFC9-A805C5B352B9}"/>
    <dgm:cxn modelId="{0DFA78BA-3E33-4A17-8F58-586CFD182816}" type="presOf" srcId="{710E9EB5-22FF-4ACD-A4C1-F55C7005E242}" destId="{E075F078-4520-476B-B7A7-B8B0DA4452D6}" srcOrd="1" destOrd="0" presId="urn:microsoft.com/office/officeart/2005/8/layout/list1"/>
    <dgm:cxn modelId="{E45205DF-AA63-449C-BA21-6BDC8892EE00}" type="presOf" srcId="{DC99D3CE-EA96-479D-8252-5ADE0377D4F3}" destId="{B9923F0A-EDF3-4162-A866-D5FC39881276}" srcOrd="1" destOrd="0" presId="urn:microsoft.com/office/officeart/2005/8/layout/list1"/>
    <dgm:cxn modelId="{BBDF344B-1C7B-4F0A-BB37-5742F656E262}" type="presOf" srcId="{959FF13B-48D7-4488-B46F-FD56B2093A53}" destId="{295CDEA9-AC25-4F4A-B783-25740830FBFA}" srcOrd="0" destOrd="0" presId="urn:microsoft.com/office/officeart/2005/8/layout/list1"/>
    <dgm:cxn modelId="{1E8BA40A-AAE7-491D-9D5A-366B6A719E27}" type="presOf" srcId="{9D0F501E-E265-4571-8902-8E985359DD8D}" destId="{544AA8E5-EBDA-4022-9F39-19429B254D8A}" srcOrd="1" destOrd="0" presId="urn:microsoft.com/office/officeart/2005/8/layout/list1"/>
    <dgm:cxn modelId="{5BC33D45-9644-4E45-9B47-504F0F7FDCAB}" type="presOf" srcId="{DC99D3CE-EA96-479D-8252-5ADE0377D4F3}" destId="{901860B5-6421-4059-824D-606C246441FA}" srcOrd="0" destOrd="0" presId="urn:microsoft.com/office/officeart/2005/8/layout/list1"/>
    <dgm:cxn modelId="{4AE0C131-411A-4695-BEB5-4CA8D433C6CA}" srcId="{959FF13B-48D7-4488-B46F-FD56B2093A53}" destId="{D3CE23F4-81F8-45D8-8946-E7E089F7B595}" srcOrd="5" destOrd="0" parTransId="{4DEFEBE2-3213-4B94-8163-46C3EF39BEB2}" sibTransId="{282AB0B0-9A58-4164-B376-A73E95AFFB8C}"/>
    <dgm:cxn modelId="{B5476E39-D417-469C-AF56-F50279154373}" type="presOf" srcId="{D3CE23F4-81F8-45D8-8946-E7E089F7B595}" destId="{588891FB-1CFD-457A-9601-4BD42B67AD4F}" srcOrd="1" destOrd="0" presId="urn:microsoft.com/office/officeart/2005/8/layout/list1"/>
    <dgm:cxn modelId="{901D9F6B-52E1-432A-86F3-5A6012C56B98}" srcId="{959FF13B-48D7-4488-B46F-FD56B2093A53}" destId="{C909AF71-10BA-4A7B-905D-893A8227AEDC}" srcOrd="2" destOrd="0" parTransId="{77256AF9-2DD6-4156-BE56-20003A95AE4C}" sibTransId="{FE8695F6-E351-4751-91C3-5B593DAF018B}"/>
    <dgm:cxn modelId="{271C060B-9F1C-4238-A5AB-B03149E642E2}" type="presOf" srcId="{4E5EA194-A871-4B47-BB02-9DC67C9B89CF}" destId="{00DF7319-9629-44EF-82E8-499E0C517868}" srcOrd="0" destOrd="0" presId="urn:microsoft.com/office/officeart/2005/8/layout/list1"/>
    <dgm:cxn modelId="{E55AAEF9-4035-4875-8033-398A8F06BB41}" srcId="{959FF13B-48D7-4488-B46F-FD56B2093A53}" destId="{4E5EA194-A871-4B47-BB02-9DC67C9B89CF}" srcOrd="0" destOrd="0" parTransId="{F73B8626-5D6C-483A-B4E3-6480918CA208}" sibTransId="{A9361F83-6C7D-4904-843A-3F6AA01CF5AE}"/>
    <dgm:cxn modelId="{029A8257-A429-4FD1-A865-EB1E9E5E4DD2}" type="presOf" srcId="{4E5EA194-A871-4B47-BB02-9DC67C9B89CF}" destId="{A06A446C-3CA6-47E8-8FC5-7AAE529FB040}" srcOrd="1" destOrd="0" presId="urn:microsoft.com/office/officeart/2005/8/layout/list1"/>
    <dgm:cxn modelId="{17821D8E-80F3-4710-ACE1-A50A1603F10E}" srcId="{959FF13B-48D7-4488-B46F-FD56B2093A53}" destId="{710E9EB5-22FF-4ACD-A4C1-F55C7005E242}" srcOrd="1" destOrd="0" parTransId="{AC13D3A4-EAF1-46B2-AADA-A0DEC5FA2DAB}" sibTransId="{90C35BD4-CC49-47EC-B8AA-E31FDF8576D1}"/>
    <dgm:cxn modelId="{A3F6F57E-0E78-4686-A10B-11F86A9DBB3D}" srcId="{959FF13B-48D7-4488-B46F-FD56B2093A53}" destId="{9D0F501E-E265-4571-8902-8E985359DD8D}" srcOrd="3" destOrd="0" parTransId="{2AE8014B-784C-4203-BAC8-2A6CBFFD17C8}" sibTransId="{DFA99077-271B-4A6C-9512-B6026AA43F1F}"/>
    <dgm:cxn modelId="{D78DA414-0F18-4104-BCD9-1E986DEE494A}" type="presOf" srcId="{710E9EB5-22FF-4ACD-A4C1-F55C7005E242}" destId="{FF330ED6-4163-4415-8327-2A911208ACC2}" srcOrd="0" destOrd="0" presId="urn:microsoft.com/office/officeart/2005/8/layout/list1"/>
    <dgm:cxn modelId="{EC84007C-D8D6-4FBE-A329-BFEA1701FC83}" type="presOf" srcId="{D3CE23F4-81F8-45D8-8946-E7E089F7B595}" destId="{7F264DF4-DAC5-4DA8-B2E5-B011D03DEDD6}" srcOrd="0" destOrd="0" presId="urn:microsoft.com/office/officeart/2005/8/layout/list1"/>
    <dgm:cxn modelId="{E53194ED-1050-4934-B4B3-36C5E2A36054}" type="presParOf" srcId="{295CDEA9-AC25-4F4A-B783-25740830FBFA}" destId="{FDF5FCB8-A2B4-4C30-B198-039A29836884}" srcOrd="0" destOrd="0" presId="urn:microsoft.com/office/officeart/2005/8/layout/list1"/>
    <dgm:cxn modelId="{BA42DE3B-CD3F-475E-956A-46FE249BBFA2}" type="presParOf" srcId="{FDF5FCB8-A2B4-4C30-B198-039A29836884}" destId="{00DF7319-9629-44EF-82E8-499E0C517868}" srcOrd="0" destOrd="0" presId="urn:microsoft.com/office/officeart/2005/8/layout/list1"/>
    <dgm:cxn modelId="{AFBEA152-00B5-481D-AC10-210D034E3F85}" type="presParOf" srcId="{FDF5FCB8-A2B4-4C30-B198-039A29836884}" destId="{A06A446C-3CA6-47E8-8FC5-7AAE529FB040}" srcOrd="1" destOrd="0" presId="urn:microsoft.com/office/officeart/2005/8/layout/list1"/>
    <dgm:cxn modelId="{6BFB42E9-DBA7-4E6A-9D84-9D0B746D459A}" type="presParOf" srcId="{295CDEA9-AC25-4F4A-B783-25740830FBFA}" destId="{39FE6EA9-B7FF-42E6-A44D-D0BE8B37CDE6}" srcOrd="1" destOrd="0" presId="urn:microsoft.com/office/officeart/2005/8/layout/list1"/>
    <dgm:cxn modelId="{7ADB3358-E303-4294-98B6-3E96A6DDF447}" type="presParOf" srcId="{295CDEA9-AC25-4F4A-B783-25740830FBFA}" destId="{5AE959AC-F446-4BE8-ADB0-95EF47FC405B}" srcOrd="2" destOrd="0" presId="urn:microsoft.com/office/officeart/2005/8/layout/list1"/>
    <dgm:cxn modelId="{3CD4A4AA-593F-4C6B-BB85-D98B13DAB6A6}" type="presParOf" srcId="{295CDEA9-AC25-4F4A-B783-25740830FBFA}" destId="{15E3DE3F-BDE3-4871-AA13-EC5975611A67}" srcOrd="3" destOrd="0" presId="urn:microsoft.com/office/officeart/2005/8/layout/list1"/>
    <dgm:cxn modelId="{F1F3C275-F6C3-4340-801D-CF02D6DCFFC3}" type="presParOf" srcId="{295CDEA9-AC25-4F4A-B783-25740830FBFA}" destId="{93574769-2120-4E7A-98EB-24C7CA351EEA}" srcOrd="4" destOrd="0" presId="urn:microsoft.com/office/officeart/2005/8/layout/list1"/>
    <dgm:cxn modelId="{7590BBE1-2569-44E8-9D07-9D371ED267CF}" type="presParOf" srcId="{93574769-2120-4E7A-98EB-24C7CA351EEA}" destId="{FF330ED6-4163-4415-8327-2A911208ACC2}" srcOrd="0" destOrd="0" presId="urn:microsoft.com/office/officeart/2005/8/layout/list1"/>
    <dgm:cxn modelId="{5905BA01-C78D-4D16-B826-84345735494D}" type="presParOf" srcId="{93574769-2120-4E7A-98EB-24C7CA351EEA}" destId="{E075F078-4520-476B-B7A7-B8B0DA4452D6}" srcOrd="1" destOrd="0" presId="urn:microsoft.com/office/officeart/2005/8/layout/list1"/>
    <dgm:cxn modelId="{B545C033-9EAE-4DB9-BA6B-F71D1B955C21}" type="presParOf" srcId="{295CDEA9-AC25-4F4A-B783-25740830FBFA}" destId="{5FD33E66-A88E-4675-9356-189D7ED3FC59}" srcOrd="5" destOrd="0" presId="urn:microsoft.com/office/officeart/2005/8/layout/list1"/>
    <dgm:cxn modelId="{7A853CAC-FAB5-4021-80C8-09D5173F5169}" type="presParOf" srcId="{295CDEA9-AC25-4F4A-B783-25740830FBFA}" destId="{9EC00620-F60E-46C1-BF1F-75EFB4FE324C}" srcOrd="6" destOrd="0" presId="urn:microsoft.com/office/officeart/2005/8/layout/list1"/>
    <dgm:cxn modelId="{638FD49D-38AB-4226-8959-64BE2AF79241}" type="presParOf" srcId="{295CDEA9-AC25-4F4A-B783-25740830FBFA}" destId="{A24C7DB9-6044-4270-B519-CCC35356E930}" srcOrd="7" destOrd="0" presId="urn:microsoft.com/office/officeart/2005/8/layout/list1"/>
    <dgm:cxn modelId="{6327884C-CB00-40DC-8C76-E473DFB7EC84}" type="presParOf" srcId="{295CDEA9-AC25-4F4A-B783-25740830FBFA}" destId="{3BE275FE-D507-4D20-8EC4-727A7DE3EC0E}" srcOrd="8" destOrd="0" presId="urn:microsoft.com/office/officeart/2005/8/layout/list1"/>
    <dgm:cxn modelId="{BE6C31DF-7E5A-4895-8DD8-3403C306B392}" type="presParOf" srcId="{3BE275FE-D507-4D20-8EC4-727A7DE3EC0E}" destId="{1157A25B-33FF-4C0D-A2E5-82FC08DCA260}" srcOrd="0" destOrd="0" presId="urn:microsoft.com/office/officeart/2005/8/layout/list1"/>
    <dgm:cxn modelId="{75C70C24-4AF0-455A-BB4F-919AEE5B6AEE}" type="presParOf" srcId="{3BE275FE-D507-4D20-8EC4-727A7DE3EC0E}" destId="{FABE583E-8D65-440B-BA5A-A0D3D5248ED7}" srcOrd="1" destOrd="0" presId="urn:microsoft.com/office/officeart/2005/8/layout/list1"/>
    <dgm:cxn modelId="{7CB9BDD6-633D-4BF2-9884-18ED3329F8BE}" type="presParOf" srcId="{295CDEA9-AC25-4F4A-B783-25740830FBFA}" destId="{14B05B74-558E-420D-B593-0D89473D407D}" srcOrd="9" destOrd="0" presId="urn:microsoft.com/office/officeart/2005/8/layout/list1"/>
    <dgm:cxn modelId="{8AD7FB4B-427C-4491-A090-CA3345812880}" type="presParOf" srcId="{295CDEA9-AC25-4F4A-B783-25740830FBFA}" destId="{23214FDE-451B-460C-A5D1-B186DD432DBC}" srcOrd="10" destOrd="0" presId="urn:microsoft.com/office/officeart/2005/8/layout/list1"/>
    <dgm:cxn modelId="{C51ECD55-D79A-445A-8843-4A22B8BE31E3}" type="presParOf" srcId="{295CDEA9-AC25-4F4A-B783-25740830FBFA}" destId="{98CFCD1A-5372-4227-9779-7601601E118F}" srcOrd="11" destOrd="0" presId="urn:microsoft.com/office/officeart/2005/8/layout/list1"/>
    <dgm:cxn modelId="{8B36C8CF-6D65-4521-91CE-DB19CBE28308}" type="presParOf" srcId="{295CDEA9-AC25-4F4A-B783-25740830FBFA}" destId="{571CF824-842A-4DEA-9411-ABB87B2CD9FD}" srcOrd="12" destOrd="0" presId="urn:microsoft.com/office/officeart/2005/8/layout/list1"/>
    <dgm:cxn modelId="{84B647CC-FE42-4B6C-AE83-BB3AED2309F4}" type="presParOf" srcId="{571CF824-842A-4DEA-9411-ABB87B2CD9FD}" destId="{1E3B70E9-CAB7-4510-A0E5-42CD424379D2}" srcOrd="0" destOrd="0" presId="urn:microsoft.com/office/officeart/2005/8/layout/list1"/>
    <dgm:cxn modelId="{22CECFA0-A94B-43D2-8BD7-74DC181E4BBD}" type="presParOf" srcId="{571CF824-842A-4DEA-9411-ABB87B2CD9FD}" destId="{544AA8E5-EBDA-4022-9F39-19429B254D8A}" srcOrd="1" destOrd="0" presId="urn:microsoft.com/office/officeart/2005/8/layout/list1"/>
    <dgm:cxn modelId="{4749C109-4172-426A-858B-FBCC96043A7C}" type="presParOf" srcId="{295CDEA9-AC25-4F4A-B783-25740830FBFA}" destId="{BB936E87-9B4A-4262-AC8D-1F1F0654DEA1}" srcOrd="13" destOrd="0" presId="urn:microsoft.com/office/officeart/2005/8/layout/list1"/>
    <dgm:cxn modelId="{81BD6ECE-0FBD-48D5-A3CD-08093E67B6E6}" type="presParOf" srcId="{295CDEA9-AC25-4F4A-B783-25740830FBFA}" destId="{8B3AC027-9920-4228-95A2-536937BE0C72}" srcOrd="14" destOrd="0" presId="urn:microsoft.com/office/officeart/2005/8/layout/list1"/>
    <dgm:cxn modelId="{A14CDFA1-5D95-4399-B4FA-0014371F7F1E}" type="presParOf" srcId="{295CDEA9-AC25-4F4A-B783-25740830FBFA}" destId="{6F44B997-C06C-4C83-836F-2A2E9FE2E9E0}" srcOrd="15" destOrd="0" presId="urn:microsoft.com/office/officeart/2005/8/layout/list1"/>
    <dgm:cxn modelId="{31E16EED-B75B-48C0-B37E-FEC11D514625}" type="presParOf" srcId="{295CDEA9-AC25-4F4A-B783-25740830FBFA}" destId="{162550CB-6ECF-4EE8-98BA-92F6D79A9F58}" srcOrd="16" destOrd="0" presId="urn:microsoft.com/office/officeart/2005/8/layout/list1"/>
    <dgm:cxn modelId="{AFE6DBA4-DC58-4AEB-BAA3-366932E5AD53}" type="presParOf" srcId="{162550CB-6ECF-4EE8-98BA-92F6D79A9F58}" destId="{901860B5-6421-4059-824D-606C246441FA}" srcOrd="0" destOrd="0" presId="urn:microsoft.com/office/officeart/2005/8/layout/list1"/>
    <dgm:cxn modelId="{CE10421A-DAA7-418E-8D47-3C8D40477A44}" type="presParOf" srcId="{162550CB-6ECF-4EE8-98BA-92F6D79A9F58}" destId="{B9923F0A-EDF3-4162-A866-D5FC39881276}" srcOrd="1" destOrd="0" presId="urn:microsoft.com/office/officeart/2005/8/layout/list1"/>
    <dgm:cxn modelId="{0BB3E991-3F31-40CE-8E0E-1AEF90893032}" type="presParOf" srcId="{295CDEA9-AC25-4F4A-B783-25740830FBFA}" destId="{323AD5C8-7070-44B3-B54B-E78B8A1E8611}" srcOrd="17" destOrd="0" presId="urn:microsoft.com/office/officeart/2005/8/layout/list1"/>
    <dgm:cxn modelId="{C359A8F0-5CD8-4ABC-9EB4-D258626C1472}" type="presParOf" srcId="{295CDEA9-AC25-4F4A-B783-25740830FBFA}" destId="{C3E11486-813B-4178-A10A-A9994FAAB362}" srcOrd="18" destOrd="0" presId="urn:microsoft.com/office/officeart/2005/8/layout/list1"/>
    <dgm:cxn modelId="{7F499FE9-317B-4475-A272-055F093ED30F}" type="presParOf" srcId="{295CDEA9-AC25-4F4A-B783-25740830FBFA}" destId="{BCCB6F90-D118-4955-9FC8-5FEFCCEEF242}" srcOrd="19" destOrd="0" presId="urn:microsoft.com/office/officeart/2005/8/layout/list1"/>
    <dgm:cxn modelId="{84BF38FC-C903-4405-9F88-03B061266864}" type="presParOf" srcId="{295CDEA9-AC25-4F4A-B783-25740830FBFA}" destId="{335634B9-CD08-4A49-B1EF-4C5E4E14FF1A}" srcOrd="20" destOrd="0" presId="urn:microsoft.com/office/officeart/2005/8/layout/list1"/>
    <dgm:cxn modelId="{DA71B9F0-7E02-45E9-87F1-FE675437B872}" type="presParOf" srcId="{335634B9-CD08-4A49-B1EF-4C5E4E14FF1A}" destId="{7F264DF4-DAC5-4DA8-B2E5-B011D03DEDD6}" srcOrd="0" destOrd="0" presId="urn:microsoft.com/office/officeart/2005/8/layout/list1"/>
    <dgm:cxn modelId="{93988FF2-22A7-4C31-8F8A-F06D5DA7777F}" type="presParOf" srcId="{335634B9-CD08-4A49-B1EF-4C5E4E14FF1A}" destId="{588891FB-1CFD-457A-9601-4BD42B67AD4F}" srcOrd="1" destOrd="0" presId="urn:microsoft.com/office/officeart/2005/8/layout/list1"/>
    <dgm:cxn modelId="{05ED9185-C941-4288-8C76-6AC12398ABB8}" type="presParOf" srcId="{295CDEA9-AC25-4F4A-B783-25740830FBFA}" destId="{85A92EB7-AC56-4460-934D-1CBB3119548E}" srcOrd="21" destOrd="0" presId="urn:microsoft.com/office/officeart/2005/8/layout/list1"/>
    <dgm:cxn modelId="{456E2CE4-7006-4982-8D3E-C0F8DF3E7F5A}" type="presParOf" srcId="{295CDEA9-AC25-4F4A-B783-25740830FBFA}" destId="{14EA525A-7D5D-4FF5-B57D-56B0637D48F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18478-FCEF-4F06-8BB5-ECDC4C274354}">
      <dsp:nvSpPr>
        <dsp:cNvPr id="0" name=""/>
        <dsp:cNvSpPr/>
      </dsp:nvSpPr>
      <dsp:spPr>
        <a:xfrm>
          <a:off x="2" y="0"/>
          <a:ext cx="7237617" cy="220234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none" kern="1200" dirty="0" smtClean="0"/>
            <a:t>Teknoloji Odaklı Sanayi Hamlesi Programı kapsamında </a:t>
          </a:r>
        </a:p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none" kern="1200" dirty="0" smtClean="0"/>
            <a:t>Türkiye’de orta-yüksek ve yüksek teknoloji seviyeli sektörlerdeki katma değeri yüksek ürünlerin ve </a:t>
          </a:r>
        </a:p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none" kern="1200" dirty="0" smtClean="0"/>
            <a:t>bu sektörlerin gelişimi için kritik önemi haiz ürünlerin üretimini artırmaya yönelik</a:t>
          </a:r>
          <a:endParaRPr lang="tr-TR" sz="2000" u="none" kern="1200" dirty="0">
            <a:solidFill>
              <a:srgbClr val="FFC000"/>
            </a:solidFill>
          </a:endParaRPr>
        </a:p>
      </dsp:txBody>
      <dsp:txXfrm>
        <a:off x="64506" y="64504"/>
        <a:ext cx="7108609" cy="2073333"/>
      </dsp:txXfrm>
    </dsp:sp>
    <dsp:sp modelId="{238E140D-9CF2-4B72-BC89-D2C9FD59427E}">
      <dsp:nvSpPr>
        <dsp:cNvPr id="0" name=""/>
        <dsp:cNvSpPr/>
      </dsp:nvSpPr>
      <dsp:spPr>
        <a:xfrm>
          <a:off x="7284361" y="769447"/>
          <a:ext cx="940148" cy="6634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/>
        </a:p>
      </dsp:txBody>
      <dsp:txXfrm>
        <a:off x="7284361" y="902136"/>
        <a:ext cx="741114" cy="398068"/>
      </dsp:txXfrm>
    </dsp:sp>
    <dsp:sp modelId="{58771618-7CB8-4D5A-B60D-FC784BBAD5DA}">
      <dsp:nvSpPr>
        <dsp:cNvPr id="0" name=""/>
        <dsp:cNvSpPr/>
      </dsp:nvSpPr>
      <dsp:spPr>
        <a:xfrm>
          <a:off x="8241146" y="0"/>
          <a:ext cx="2675189" cy="220234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u="none" kern="1200" dirty="0" smtClean="0"/>
            <a:t>KOBİ’lere ait yatırım projelerinin desteklenmesidir.</a:t>
          </a:r>
          <a:endParaRPr lang="tr-TR" sz="2800" b="1" u="none" kern="1200" dirty="0"/>
        </a:p>
      </dsp:txBody>
      <dsp:txXfrm>
        <a:off x="8305650" y="64504"/>
        <a:ext cx="2546181" cy="20733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C3FBD-CF9E-41BD-91DB-72403EE4297E}">
      <dsp:nvSpPr>
        <dsp:cNvPr id="0" name=""/>
        <dsp:cNvSpPr/>
      </dsp:nvSpPr>
      <dsp:spPr>
        <a:xfrm>
          <a:off x="-5436785" y="-832482"/>
          <a:ext cx="6473585" cy="6473585"/>
        </a:xfrm>
        <a:prstGeom prst="blockArc">
          <a:avLst>
            <a:gd name="adj1" fmla="val 18900000"/>
            <a:gd name="adj2" fmla="val 2700000"/>
            <a:gd name="adj3" fmla="val 33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E63987-7293-41BE-87CC-35C9432AF470}">
      <dsp:nvSpPr>
        <dsp:cNvPr id="0" name=""/>
        <dsp:cNvSpPr/>
      </dsp:nvSpPr>
      <dsp:spPr>
        <a:xfrm>
          <a:off x="863603" y="879233"/>
          <a:ext cx="10218624" cy="11052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0395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Bakanlığa ön başvuruda bulunup kesin başvuru yapmaya davet edilerek Portal üzerinden KOSGEB’e yönlendirilen, </a:t>
          </a:r>
          <a:endParaRPr lang="tr-TR" sz="2500" kern="1200" dirty="0"/>
        </a:p>
      </dsp:txBody>
      <dsp:txXfrm>
        <a:off x="863603" y="879233"/>
        <a:ext cx="10218624" cy="1105231"/>
      </dsp:txXfrm>
    </dsp:sp>
    <dsp:sp modelId="{0EA6DFC3-57A4-4A06-BD2C-ECBE8E2EEA09}">
      <dsp:nvSpPr>
        <dsp:cNvPr id="0" name=""/>
        <dsp:cNvSpPr/>
      </dsp:nvSpPr>
      <dsp:spPr>
        <a:xfrm>
          <a:off x="360906" y="867510"/>
          <a:ext cx="962913" cy="11287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86AE06-E7F0-489F-A1D2-910C94DCD904}">
      <dsp:nvSpPr>
        <dsp:cNvPr id="0" name=""/>
        <dsp:cNvSpPr/>
      </dsp:nvSpPr>
      <dsp:spPr>
        <a:xfrm>
          <a:off x="842362" y="2819841"/>
          <a:ext cx="10261105" cy="10189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0395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Türkiye’de yerleşik sermaye şirketi statüsünde olan,</a:t>
          </a:r>
          <a:endParaRPr lang="tr-TR" sz="2500" kern="1200" dirty="0"/>
        </a:p>
      </dsp:txBody>
      <dsp:txXfrm>
        <a:off x="842362" y="2819841"/>
        <a:ext cx="10261105" cy="1018989"/>
      </dsp:txXfrm>
    </dsp:sp>
    <dsp:sp modelId="{8EAF64B9-3E09-4B57-BB23-BF31D37DE8D2}">
      <dsp:nvSpPr>
        <dsp:cNvPr id="0" name=""/>
        <dsp:cNvSpPr/>
      </dsp:nvSpPr>
      <dsp:spPr>
        <a:xfrm>
          <a:off x="343880" y="2708027"/>
          <a:ext cx="996964" cy="12213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959AC-F446-4BE8-ADB0-95EF47FC405B}">
      <dsp:nvSpPr>
        <dsp:cNvPr id="0" name=""/>
        <dsp:cNvSpPr/>
      </dsp:nvSpPr>
      <dsp:spPr>
        <a:xfrm>
          <a:off x="0" y="642818"/>
          <a:ext cx="11241467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6A446C-3CA6-47E8-8FC5-7AAE529FB040}">
      <dsp:nvSpPr>
        <dsp:cNvPr id="0" name=""/>
        <dsp:cNvSpPr/>
      </dsp:nvSpPr>
      <dsp:spPr>
        <a:xfrm>
          <a:off x="562073" y="303338"/>
          <a:ext cx="8932762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431" tIns="0" rIns="297431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chemeClr val="tx1"/>
              </a:solidFill>
            </a:rPr>
            <a:t>1-Makine-Teçhizat Desteği</a:t>
          </a:r>
          <a:br>
            <a:rPr lang="tr-TR" sz="2300" kern="1200" dirty="0" smtClean="0">
              <a:solidFill>
                <a:schemeClr val="tx1"/>
              </a:solidFill>
            </a:rPr>
          </a:br>
          <a:r>
            <a:rPr lang="tr-TR" sz="2300" kern="1200" dirty="0" smtClean="0"/>
            <a:t>Yerli Mali Belgesi  +%15</a:t>
          </a:r>
          <a:endParaRPr lang="tr-TR" sz="2300" kern="1200" dirty="0"/>
        </a:p>
      </dsp:txBody>
      <dsp:txXfrm>
        <a:off x="595217" y="336482"/>
        <a:ext cx="8866474" cy="612672"/>
      </dsp:txXfrm>
    </dsp:sp>
    <dsp:sp modelId="{9EC00620-F60E-46C1-BF1F-75EFB4FE324C}">
      <dsp:nvSpPr>
        <dsp:cNvPr id="0" name=""/>
        <dsp:cNvSpPr/>
      </dsp:nvSpPr>
      <dsp:spPr>
        <a:xfrm>
          <a:off x="0" y="1686098"/>
          <a:ext cx="11241467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75F078-4520-476B-B7A7-B8B0DA4452D6}">
      <dsp:nvSpPr>
        <dsp:cNvPr id="0" name=""/>
        <dsp:cNvSpPr/>
      </dsp:nvSpPr>
      <dsp:spPr>
        <a:xfrm>
          <a:off x="562073" y="1346618"/>
          <a:ext cx="8956448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431" tIns="0" rIns="297431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chemeClr val="tx1"/>
              </a:solidFill>
            </a:rPr>
            <a:t>2-Yazılım Giderleri Desteği</a:t>
          </a:r>
          <a:br>
            <a:rPr lang="tr-TR" sz="2300" kern="1200" dirty="0" smtClean="0">
              <a:solidFill>
                <a:schemeClr val="tx1"/>
              </a:solidFill>
            </a:rPr>
          </a:br>
          <a:r>
            <a:rPr lang="tr-TR" sz="2300" kern="1200" dirty="0" smtClean="0"/>
            <a:t>Yerli Mali Belgesi  +%15</a:t>
          </a:r>
          <a:endParaRPr lang="tr-TR" sz="2300" kern="1200" dirty="0">
            <a:solidFill>
              <a:schemeClr val="tx1"/>
            </a:solidFill>
          </a:endParaRPr>
        </a:p>
      </dsp:txBody>
      <dsp:txXfrm>
        <a:off x="595217" y="1379762"/>
        <a:ext cx="8890160" cy="612672"/>
      </dsp:txXfrm>
    </dsp:sp>
    <dsp:sp modelId="{8B3AC027-9920-4228-95A2-536937BE0C72}">
      <dsp:nvSpPr>
        <dsp:cNvPr id="0" name=""/>
        <dsp:cNvSpPr/>
      </dsp:nvSpPr>
      <dsp:spPr>
        <a:xfrm>
          <a:off x="0" y="2729378"/>
          <a:ext cx="11241467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4AA8E5-EBDA-4022-9F39-19429B254D8A}">
      <dsp:nvSpPr>
        <dsp:cNvPr id="0" name=""/>
        <dsp:cNvSpPr/>
      </dsp:nvSpPr>
      <dsp:spPr>
        <a:xfrm>
          <a:off x="562073" y="2389898"/>
          <a:ext cx="8956448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431" tIns="0" rIns="297431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chemeClr val="tx1"/>
              </a:solidFill>
            </a:rPr>
            <a:t>3-Personel Gideri Desteği</a:t>
          </a:r>
          <a:r>
            <a:rPr lang="tr-TR" sz="2300" kern="1200" dirty="0" smtClean="0"/>
            <a:t/>
          </a:r>
          <a:br>
            <a:rPr lang="tr-TR" sz="2300" kern="1200" dirty="0" smtClean="0"/>
          </a:br>
          <a:r>
            <a:rPr kumimoji="0" lang="tr-TR" sz="2300" b="0" i="0" u="none" strike="noStrike" kern="1200" cap="none" spc="0" normalizeH="0" baseline="0" noProof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Personel gideri için %100 oranında ve geri ödemesiz destek</a:t>
          </a:r>
          <a:endParaRPr lang="tr-TR" sz="2300" kern="1200" dirty="0"/>
        </a:p>
      </dsp:txBody>
      <dsp:txXfrm>
        <a:off x="595217" y="2423042"/>
        <a:ext cx="8890160" cy="612672"/>
      </dsp:txXfrm>
    </dsp:sp>
    <dsp:sp modelId="{C3E11486-813B-4178-A10A-A9994FAAB362}">
      <dsp:nvSpPr>
        <dsp:cNvPr id="0" name=""/>
        <dsp:cNvSpPr/>
      </dsp:nvSpPr>
      <dsp:spPr>
        <a:xfrm>
          <a:off x="0" y="3772658"/>
          <a:ext cx="11241467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923F0A-EDF3-4162-A866-D5FC39881276}">
      <dsp:nvSpPr>
        <dsp:cNvPr id="0" name=""/>
        <dsp:cNvSpPr/>
      </dsp:nvSpPr>
      <dsp:spPr>
        <a:xfrm>
          <a:off x="562073" y="3433178"/>
          <a:ext cx="8931110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431" tIns="0" rIns="297431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chemeClr val="tx1"/>
              </a:solidFill>
            </a:rPr>
            <a:t>4-Referans Numune Gideri Desteği</a:t>
          </a:r>
          <a:endParaRPr lang="tr-TR" sz="2300" kern="1200" dirty="0">
            <a:solidFill>
              <a:schemeClr val="tx1"/>
            </a:solidFill>
          </a:endParaRPr>
        </a:p>
      </dsp:txBody>
      <dsp:txXfrm>
        <a:off x="595217" y="3466322"/>
        <a:ext cx="8864822" cy="612672"/>
      </dsp:txXfrm>
    </dsp:sp>
    <dsp:sp modelId="{14EA525A-7D5D-4FF5-B57D-56B0637D48F8}">
      <dsp:nvSpPr>
        <dsp:cNvPr id="0" name=""/>
        <dsp:cNvSpPr/>
      </dsp:nvSpPr>
      <dsp:spPr>
        <a:xfrm>
          <a:off x="0" y="4815938"/>
          <a:ext cx="11241467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8891FB-1CFD-457A-9601-4BD42B67AD4F}">
      <dsp:nvSpPr>
        <dsp:cNvPr id="0" name=""/>
        <dsp:cNvSpPr/>
      </dsp:nvSpPr>
      <dsp:spPr>
        <a:xfrm>
          <a:off x="562073" y="4476458"/>
          <a:ext cx="8907345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431" tIns="0" rIns="297431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chemeClr val="tx1"/>
              </a:solidFill>
            </a:rPr>
            <a:t>5-Hizmet Alımı Desteği</a:t>
          </a:r>
          <a:br>
            <a:rPr lang="tr-TR" sz="2300" kern="1200" dirty="0" smtClean="0">
              <a:solidFill>
                <a:schemeClr val="tx1"/>
              </a:solidFill>
            </a:rPr>
          </a:br>
          <a:r>
            <a:rPr kumimoji="0" lang="tr-TR" sz="2300" b="0" i="0" u="none" strike="noStrike" kern="1200" cap="none" spc="0" normalizeH="0" baseline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Eğitim, Danışmanlık, Test Analiz ve Kalibrasyon, Bilgi Transferi</a:t>
          </a:r>
          <a:endParaRPr kumimoji="0" lang="tr-TR" sz="2300" b="0" i="0" u="none" strike="noStrike" kern="1200" cap="none" spc="0" normalizeH="0" baseline="0" dirty="0">
            <a:ln/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595217" y="4509602"/>
        <a:ext cx="8841057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39268-9CF3-49BA-AA2E-5607DEB5096B}">
      <dsp:nvSpPr>
        <dsp:cNvPr id="0" name=""/>
        <dsp:cNvSpPr/>
      </dsp:nvSpPr>
      <dsp:spPr>
        <a:xfrm>
          <a:off x="0" y="573107"/>
          <a:ext cx="722714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C1E50-B8C0-48B2-9675-BB92970F1D99}">
      <dsp:nvSpPr>
        <dsp:cNvPr id="0" name=""/>
        <dsp:cNvSpPr/>
      </dsp:nvSpPr>
      <dsp:spPr>
        <a:xfrm>
          <a:off x="361004" y="26358"/>
          <a:ext cx="6775023" cy="78290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1218" tIns="0" rIns="191218" bIns="0" numCol="1" spcCol="1270" anchor="ctr" anchorCtr="0">
          <a:noAutofit/>
        </a:bodyPr>
        <a:lstStyle/>
        <a:p>
          <a:pPr lvl="0" algn="l" defTabSz="80321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KOSGEB ve diğer kamu kurum ve kuruluşları, kanunla kurulan vakıflar veya uluslararası fonlar tarafından desteklenen ar-ge ve yenilik projeleri sonucunda ortaya çıkan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399222" y="64576"/>
        <a:ext cx="6698587" cy="706472"/>
      </dsp:txXfrm>
    </dsp:sp>
    <dsp:sp modelId="{EC807C1C-0F4D-45AA-9600-7EBC6B539E50}">
      <dsp:nvSpPr>
        <dsp:cNvPr id="0" name=""/>
        <dsp:cNvSpPr/>
      </dsp:nvSpPr>
      <dsp:spPr>
        <a:xfrm>
          <a:off x="0" y="1298867"/>
          <a:ext cx="722714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1C9E25-F8DA-4E45-BB27-AD2A0109B756}">
      <dsp:nvSpPr>
        <dsp:cNvPr id="0" name=""/>
        <dsp:cNvSpPr/>
      </dsp:nvSpPr>
      <dsp:spPr>
        <a:xfrm>
          <a:off x="361357" y="1062707"/>
          <a:ext cx="6781645" cy="4723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1218" tIns="0" rIns="191218" bIns="0" numCol="1" spcCol="1270" anchor="ctr" anchorCtr="0">
          <a:noAutofit/>
        </a:bodyPr>
        <a:lstStyle/>
        <a:p>
          <a:pPr lvl="0" algn="l" defTabSz="80321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Patent belgesi ile koruma altına alınan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384414" y="1085764"/>
        <a:ext cx="6735531" cy="426206"/>
      </dsp:txXfrm>
    </dsp:sp>
    <dsp:sp modelId="{FA7BE85E-8F22-4C9C-ABB0-F1A9F72EE6D8}">
      <dsp:nvSpPr>
        <dsp:cNvPr id="0" name=""/>
        <dsp:cNvSpPr/>
      </dsp:nvSpPr>
      <dsp:spPr>
        <a:xfrm>
          <a:off x="0" y="2024627"/>
          <a:ext cx="722714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0BA81C-B9D2-46FA-AA47-C1BE71D2292D}">
      <dsp:nvSpPr>
        <dsp:cNvPr id="0" name=""/>
        <dsp:cNvSpPr/>
      </dsp:nvSpPr>
      <dsp:spPr>
        <a:xfrm>
          <a:off x="361357" y="1788467"/>
          <a:ext cx="6781645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1218" tIns="0" rIns="191218" bIns="0" numCol="1" spcCol="1270" anchor="ctr" anchorCtr="0">
          <a:noAutofit/>
        </a:bodyPr>
        <a:lstStyle/>
        <a:p>
          <a:pPr lvl="0" algn="l" defTabSz="80321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Doktora çalışması neticesinde ortaya çıkan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384414" y="1811524"/>
        <a:ext cx="6735531" cy="426206"/>
      </dsp:txXfrm>
    </dsp:sp>
    <dsp:sp modelId="{B8A77F5C-9777-443F-B954-838BD4C1E035}">
      <dsp:nvSpPr>
        <dsp:cNvPr id="0" name=""/>
        <dsp:cNvSpPr/>
      </dsp:nvSpPr>
      <dsp:spPr>
        <a:xfrm>
          <a:off x="0" y="2750387"/>
          <a:ext cx="722714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FAAB8E-4F12-47AC-A205-2EB7A4B41780}">
      <dsp:nvSpPr>
        <dsp:cNvPr id="0" name=""/>
        <dsp:cNvSpPr/>
      </dsp:nvSpPr>
      <dsp:spPr>
        <a:xfrm>
          <a:off x="361357" y="2514227"/>
          <a:ext cx="6781645" cy="4723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1218" tIns="0" rIns="191218" bIns="0" numCol="1" spcCol="1270" anchor="ctr" anchorCtr="0">
          <a:noAutofit/>
        </a:bodyPr>
        <a:lstStyle/>
        <a:p>
          <a:pPr lvl="0" algn="l" defTabSz="80321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tr-TR" sz="1807" b="1" i="0" u="none" strike="noStrike" kern="1200" cap="none" spc="0" normalizeH="0" baseline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Teknolojik Ürün (TÜR) Deneyim belgesi alan</a:t>
          </a:r>
          <a:endParaRPr kumimoji="0" lang="tr-TR" sz="1807" b="1" i="0" u="none" strike="noStrike" kern="1200" cap="none" spc="0" normalizeH="0" baseline="0" dirty="0">
            <a:ln>
              <a:noFill/>
            </a:ln>
            <a:solidFill>
              <a:srgbClr val="002060"/>
            </a:solidFill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384414" y="2537284"/>
        <a:ext cx="6735531" cy="42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959AC-F446-4BE8-ADB0-95EF47FC405B}">
      <dsp:nvSpPr>
        <dsp:cNvPr id="0" name=""/>
        <dsp:cNvSpPr/>
      </dsp:nvSpPr>
      <dsp:spPr>
        <a:xfrm>
          <a:off x="0" y="1010840"/>
          <a:ext cx="11558626" cy="453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6A446C-3CA6-47E8-8FC5-7AAE529FB040}">
      <dsp:nvSpPr>
        <dsp:cNvPr id="0" name=""/>
        <dsp:cNvSpPr/>
      </dsp:nvSpPr>
      <dsp:spPr>
        <a:xfrm>
          <a:off x="577931" y="745160"/>
          <a:ext cx="9184784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22" tIns="0" rIns="305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1-Makine-Teçhizat Desteği</a:t>
          </a:r>
          <a:br>
            <a:rPr lang="tr-TR" sz="1800" kern="1200" dirty="0" smtClean="0">
              <a:solidFill>
                <a:schemeClr val="tx1"/>
              </a:solidFill>
            </a:rPr>
          </a:br>
          <a:r>
            <a:rPr lang="tr-TR" sz="1800" kern="1200" dirty="0" smtClean="0"/>
            <a:t>Yerli Mali Belgesi  +%15</a:t>
          </a:r>
          <a:endParaRPr lang="tr-TR" sz="1800" kern="1200" dirty="0"/>
        </a:p>
      </dsp:txBody>
      <dsp:txXfrm>
        <a:off x="603870" y="771099"/>
        <a:ext cx="9132906" cy="479482"/>
      </dsp:txXfrm>
    </dsp:sp>
    <dsp:sp modelId="{9EC00620-F60E-46C1-BF1F-75EFB4FE324C}">
      <dsp:nvSpPr>
        <dsp:cNvPr id="0" name=""/>
        <dsp:cNvSpPr/>
      </dsp:nvSpPr>
      <dsp:spPr>
        <a:xfrm>
          <a:off x="0" y="1827320"/>
          <a:ext cx="11558626" cy="453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75F078-4520-476B-B7A7-B8B0DA4452D6}">
      <dsp:nvSpPr>
        <dsp:cNvPr id="0" name=""/>
        <dsp:cNvSpPr/>
      </dsp:nvSpPr>
      <dsp:spPr>
        <a:xfrm>
          <a:off x="577931" y="1561640"/>
          <a:ext cx="9209138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22" tIns="0" rIns="305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2-Üretim Hattı Tasarım Desteği</a:t>
          </a:r>
          <a:br>
            <a:rPr lang="tr-TR" sz="1800" kern="1200" dirty="0" smtClean="0">
              <a:solidFill>
                <a:schemeClr val="tx1"/>
              </a:solidFill>
            </a:rPr>
          </a:br>
          <a:r>
            <a:rPr lang="tr-TR" sz="1800" kern="1200" noProof="0" dirty="0" smtClean="0"/>
            <a:t>D</a:t>
          </a:r>
          <a:r>
            <a:rPr lang="en-US" sz="1800" kern="1200" noProof="0" dirty="0" err="1" smtClean="0"/>
            <a:t>esteklemeye</a:t>
          </a:r>
          <a:r>
            <a:rPr lang="en-US" sz="1800" kern="1200" noProof="0" dirty="0" smtClean="0"/>
            <a:t> </a:t>
          </a:r>
          <a:r>
            <a:rPr lang="en-US" sz="1800" kern="1200" noProof="0" dirty="0" err="1" smtClean="0"/>
            <a:t>esas</a:t>
          </a:r>
          <a:r>
            <a:rPr lang="en-US" sz="1800" kern="1200" noProof="0" dirty="0" smtClean="0"/>
            <a:t> </a:t>
          </a:r>
          <a:r>
            <a:rPr lang="en-US" sz="1800" kern="1200" noProof="0" dirty="0" err="1" smtClean="0"/>
            <a:t>tutarın</a:t>
          </a:r>
          <a:r>
            <a:rPr lang="en-US" sz="1800" kern="1200" noProof="0" dirty="0" smtClean="0"/>
            <a:t> % 3 ’</a:t>
          </a:r>
          <a:r>
            <a:rPr lang="en-US" sz="1800" kern="1200" noProof="0" dirty="0" err="1" smtClean="0"/>
            <a:t>ünü</a:t>
          </a:r>
          <a:r>
            <a:rPr lang="en-US" sz="1800" kern="1200" noProof="0" dirty="0" smtClean="0"/>
            <a:t> </a:t>
          </a:r>
          <a:r>
            <a:rPr lang="en-US" sz="1800" kern="1200" noProof="0" dirty="0" err="1" smtClean="0"/>
            <a:t>geçemez</a:t>
          </a:r>
          <a:endParaRPr lang="tr-TR" sz="1800" kern="1200" dirty="0"/>
        </a:p>
      </dsp:txBody>
      <dsp:txXfrm>
        <a:off x="603870" y="1587579"/>
        <a:ext cx="9157260" cy="479482"/>
      </dsp:txXfrm>
    </dsp:sp>
    <dsp:sp modelId="{23214FDE-451B-460C-A5D1-B186DD432DBC}">
      <dsp:nvSpPr>
        <dsp:cNvPr id="0" name=""/>
        <dsp:cNvSpPr/>
      </dsp:nvSpPr>
      <dsp:spPr>
        <a:xfrm>
          <a:off x="0" y="2643800"/>
          <a:ext cx="11558626" cy="453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BE583E-8D65-440B-BA5A-A0D3D5248ED7}">
      <dsp:nvSpPr>
        <dsp:cNvPr id="0" name=""/>
        <dsp:cNvSpPr/>
      </dsp:nvSpPr>
      <dsp:spPr>
        <a:xfrm>
          <a:off x="577931" y="2378120"/>
          <a:ext cx="9203151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22" tIns="0" rIns="305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3-Yazılım Giderleri Desteği</a:t>
          </a:r>
          <a:r>
            <a:rPr lang="tr-TR" sz="1800" kern="1200" dirty="0" smtClean="0"/>
            <a:t/>
          </a:r>
          <a:br>
            <a:rPr lang="tr-TR" sz="1800" kern="1200" dirty="0" smtClean="0"/>
          </a:br>
          <a:r>
            <a:rPr lang="tr-TR" sz="1800" kern="1200" dirty="0" smtClean="0"/>
            <a:t>Yerli Mali Belgesi  +%15</a:t>
          </a:r>
          <a:endParaRPr lang="tr-TR" sz="1800" kern="1200" dirty="0"/>
        </a:p>
      </dsp:txBody>
      <dsp:txXfrm>
        <a:off x="603870" y="2404059"/>
        <a:ext cx="9151273" cy="479482"/>
      </dsp:txXfrm>
    </dsp:sp>
    <dsp:sp modelId="{8B3AC027-9920-4228-95A2-536937BE0C72}">
      <dsp:nvSpPr>
        <dsp:cNvPr id="0" name=""/>
        <dsp:cNvSpPr/>
      </dsp:nvSpPr>
      <dsp:spPr>
        <a:xfrm>
          <a:off x="0" y="3460281"/>
          <a:ext cx="11558626" cy="453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4AA8E5-EBDA-4022-9F39-19429B254D8A}">
      <dsp:nvSpPr>
        <dsp:cNvPr id="0" name=""/>
        <dsp:cNvSpPr/>
      </dsp:nvSpPr>
      <dsp:spPr>
        <a:xfrm>
          <a:off x="577931" y="3194600"/>
          <a:ext cx="9209138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22" tIns="0" rIns="305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4-Personel Gideri Desteği</a:t>
          </a:r>
          <a:r>
            <a:rPr lang="tr-TR" sz="1800" kern="1200" dirty="0" smtClean="0"/>
            <a:t/>
          </a:r>
          <a:br>
            <a:rPr lang="tr-TR" sz="1800" kern="1200" dirty="0" smtClean="0"/>
          </a:br>
          <a:r>
            <a:rPr kumimoji="0" lang="tr-TR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Personel gideri için %100 oranında ve geri ödemesiz destek</a:t>
          </a:r>
          <a:endParaRPr lang="tr-TR" sz="1800" kern="1200" dirty="0"/>
        </a:p>
      </dsp:txBody>
      <dsp:txXfrm>
        <a:off x="603870" y="3220539"/>
        <a:ext cx="9157260" cy="479482"/>
      </dsp:txXfrm>
    </dsp:sp>
    <dsp:sp modelId="{C3E11486-813B-4178-A10A-A9994FAAB362}">
      <dsp:nvSpPr>
        <dsp:cNvPr id="0" name=""/>
        <dsp:cNvSpPr/>
      </dsp:nvSpPr>
      <dsp:spPr>
        <a:xfrm>
          <a:off x="0" y="4276761"/>
          <a:ext cx="11558626" cy="453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923F0A-EDF3-4162-A866-D5FC39881276}">
      <dsp:nvSpPr>
        <dsp:cNvPr id="0" name=""/>
        <dsp:cNvSpPr/>
      </dsp:nvSpPr>
      <dsp:spPr>
        <a:xfrm>
          <a:off x="577931" y="4011081"/>
          <a:ext cx="9183085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22" tIns="0" rIns="305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5-Eğitim ve Danışmanlık Desteği</a:t>
          </a:r>
          <a:br>
            <a:rPr lang="tr-TR" sz="1800" kern="1200" dirty="0" smtClean="0">
              <a:solidFill>
                <a:schemeClr val="tx1"/>
              </a:solidFill>
            </a:rPr>
          </a:br>
          <a:r>
            <a:rPr kumimoji="0" lang="tr-TR" sz="1800" b="0" i="0" u="none" strike="noStrike" kern="1200" cap="none" spc="0" normalizeH="0" baseline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Düşük orta düşük teknoloji 30.000 TL, orta yüksek-yüksek teknoloji 150.000 TL</a:t>
          </a:r>
          <a:endParaRPr kumimoji="0" lang="tr-TR" sz="1800" b="0" i="0" u="none" strike="noStrike" kern="1200" cap="none" spc="0" normalizeH="0" baseline="0" dirty="0">
            <a:ln/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603870" y="4037020"/>
        <a:ext cx="9131207" cy="479482"/>
      </dsp:txXfrm>
    </dsp:sp>
    <dsp:sp modelId="{14EA525A-7D5D-4FF5-B57D-56B0637D48F8}">
      <dsp:nvSpPr>
        <dsp:cNvPr id="0" name=""/>
        <dsp:cNvSpPr/>
      </dsp:nvSpPr>
      <dsp:spPr>
        <a:xfrm>
          <a:off x="0" y="5093241"/>
          <a:ext cx="11558626" cy="453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8891FB-1CFD-457A-9601-4BD42B67AD4F}">
      <dsp:nvSpPr>
        <dsp:cNvPr id="0" name=""/>
        <dsp:cNvSpPr/>
      </dsp:nvSpPr>
      <dsp:spPr>
        <a:xfrm>
          <a:off x="577931" y="4827561"/>
          <a:ext cx="9158650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22" tIns="0" rIns="305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solidFill>
                <a:schemeClr val="tx1"/>
              </a:solidFill>
            </a:rPr>
            <a:t>6-Tanıtım ve Pazarlama Giderleri Desteği</a:t>
          </a:r>
          <a:br>
            <a:rPr lang="tr-TR" sz="1800" kern="1200" dirty="0" smtClean="0">
              <a:solidFill>
                <a:schemeClr val="tx1"/>
              </a:solidFill>
            </a:rPr>
          </a:br>
          <a:r>
            <a:rPr kumimoji="0" lang="tr-TR" sz="1800" b="0" i="0" u="none" strike="noStrike" kern="1200" cap="none" spc="0" normalizeH="0" baseline="0" dirty="0" smtClean="0">
              <a:ln/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rPr>
            <a:t>Destek üst limiti 200.000 TL</a:t>
          </a:r>
          <a:endParaRPr kumimoji="0" lang="tr-TR" sz="1800" b="0" i="0" u="none" strike="noStrike" kern="1200" cap="none" spc="0" normalizeH="0" baseline="0" dirty="0">
            <a:ln/>
            <a:effectLst/>
            <a:uLnTx/>
            <a:uFillTx/>
            <a:latin typeface="Calibri" pitchFamily="34" charset="0"/>
            <a:ea typeface="ヒラギノ角ゴ Pro W3" pitchFamily="1" charset="-128"/>
            <a:cs typeface="+mn-cs"/>
          </a:endParaRPr>
        </a:p>
      </dsp:txBody>
      <dsp:txXfrm>
        <a:off x="603870" y="4853500"/>
        <a:ext cx="910677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D8655-A906-4D14-8F30-4A75DAB51861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6ECB6-A341-4489-B053-683BBC383D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43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27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98750" y="509588"/>
            <a:ext cx="45307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1464" indent="-28517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0714" indent="-22814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97000" indent="-22814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3285" indent="-22814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09571" indent="-2281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65856" indent="-2281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2142" indent="-2281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78428" indent="-2281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39F6BA-864E-4593-91D6-F8B53D4A8E8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pitchFamily="1" charset="-128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pitchFamily="1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5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98750" y="509588"/>
            <a:ext cx="45307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tr-TR" baseline="0" dirty="0" smtClean="0">
              <a:solidFill>
                <a:schemeClr val="bg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tr-T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65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98750" y="509588"/>
            <a:ext cx="45307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tr-TR" baseline="0" dirty="0" smtClean="0">
              <a:solidFill>
                <a:schemeClr val="bg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tr-T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032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90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918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19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78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29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58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98750" y="509588"/>
            <a:ext cx="4530725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tr-TR" baseline="0" dirty="0" smtClean="0">
              <a:solidFill>
                <a:schemeClr val="bg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tr-T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50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31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71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53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6ECB6-A341-4489-B053-683BBC383D7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4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7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2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16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61"/>
            <a:ext cx="10363201" cy="147002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1" y="388623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7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946499-7A29-4895-B44A-975659E64C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15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335B3-4D39-40B8-AFB3-290BDEA506C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48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35"/>
            <a:ext cx="10363201" cy="1362075"/>
          </a:xfrm>
        </p:spPr>
        <p:txBody>
          <a:bodyPr anchor="t"/>
          <a:lstStyle>
            <a:lvl1pPr algn="l">
              <a:defRPr sz="5334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49"/>
            <a:ext cx="10363201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63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75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3pPr>
            <a:lvl4pPr marL="182891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55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818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82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46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710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54D81-8FB5-4EB8-B78B-2E34B3D607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376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35"/>
            <a:ext cx="5384800" cy="4525963"/>
          </a:xfrm>
        </p:spPr>
        <p:txBody>
          <a:bodyPr/>
          <a:lstStyle>
            <a:lvl1pPr>
              <a:defRPr sz="3734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35"/>
            <a:ext cx="5384800" cy="4525963"/>
          </a:xfrm>
        </p:spPr>
        <p:txBody>
          <a:bodyPr/>
          <a:lstStyle>
            <a:lvl1pPr>
              <a:defRPr sz="3734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0723E4-471F-4B40-B9FE-A16EEFB82BB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97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599" y="1535197"/>
            <a:ext cx="5386918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37" indent="0">
              <a:buNone/>
              <a:defRPr sz="2667" b="1"/>
            </a:lvl2pPr>
            <a:lvl3pPr marL="1219275" indent="0">
              <a:buNone/>
              <a:defRPr sz="2400" b="1"/>
            </a:lvl3pPr>
            <a:lvl4pPr marL="1828913" indent="0">
              <a:buNone/>
              <a:defRPr sz="2134" b="1"/>
            </a:lvl4pPr>
            <a:lvl5pPr marL="2438550" indent="0">
              <a:buNone/>
              <a:defRPr sz="2134" b="1"/>
            </a:lvl5pPr>
            <a:lvl6pPr marL="3048188" indent="0">
              <a:buNone/>
              <a:defRPr sz="2134" b="1"/>
            </a:lvl6pPr>
            <a:lvl7pPr marL="3657825" indent="0">
              <a:buNone/>
              <a:defRPr sz="2134" b="1"/>
            </a:lvl7pPr>
            <a:lvl8pPr marL="4267462" indent="0">
              <a:buNone/>
              <a:defRPr sz="2134" b="1"/>
            </a:lvl8pPr>
            <a:lvl9pPr marL="4877101" indent="0">
              <a:buNone/>
              <a:defRPr sz="2134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599" y="2174875"/>
            <a:ext cx="5386918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4"/>
            </a:lvl4pPr>
            <a:lvl5pPr>
              <a:defRPr sz="2134"/>
            </a:lvl5pPr>
            <a:lvl6pPr>
              <a:defRPr sz="2134"/>
            </a:lvl6pPr>
            <a:lvl7pPr>
              <a:defRPr sz="2134"/>
            </a:lvl7pPr>
            <a:lvl8pPr>
              <a:defRPr sz="2134"/>
            </a:lvl8pPr>
            <a:lvl9pPr>
              <a:defRPr sz="2134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78" y="1535197"/>
            <a:ext cx="5389034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37" indent="0">
              <a:buNone/>
              <a:defRPr sz="2667" b="1"/>
            </a:lvl2pPr>
            <a:lvl3pPr marL="1219275" indent="0">
              <a:buNone/>
              <a:defRPr sz="2400" b="1"/>
            </a:lvl3pPr>
            <a:lvl4pPr marL="1828913" indent="0">
              <a:buNone/>
              <a:defRPr sz="2134" b="1"/>
            </a:lvl4pPr>
            <a:lvl5pPr marL="2438550" indent="0">
              <a:buNone/>
              <a:defRPr sz="2134" b="1"/>
            </a:lvl5pPr>
            <a:lvl6pPr marL="3048188" indent="0">
              <a:buNone/>
              <a:defRPr sz="2134" b="1"/>
            </a:lvl6pPr>
            <a:lvl7pPr marL="3657825" indent="0">
              <a:buNone/>
              <a:defRPr sz="2134" b="1"/>
            </a:lvl7pPr>
            <a:lvl8pPr marL="4267462" indent="0">
              <a:buNone/>
              <a:defRPr sz="2134" b="1"/>
            </a:lvl8pPr>
            <a:lvl9pPr marL="4877101" indent="0">
              <a:buNone/>
              <a:defRPr sz="2134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4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4"/>
            </a:lvl4pPr>
            <a:lvl5pPr>
              <a:defRPr sz="2134"/>
            </a:lvl5pPr>
            <a:lvl6pPr>
              <a:defRPr sz="2134"/>
            </a:lvl6pPr>
            <a:lvl7pPr>
              <a:defRPr sz="2134"/>
            </a:lvl7pPr>
            <a:lvl8pPr>
              <a:defRPr sz="2134"/>
            </a:lvl8pPr>
            <a:lvl9pPr>
              <a:defRPr sz="2134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B380D3-EEA6-4EFF-B584-E4D6AD5E6F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76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AF2DFF-D523-4516-B5D0-3999BEFA3E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849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F9F34-A093-4BFF-AD1E-321D570FAB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4766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26" y="273053"/>
            <a:ext cx="4011084" cy="116205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4" y="273086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4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26" y="1435103"/>
            <a:ext cx="4011084" cy="4691062"/>
          </a:xfrm>
        </p:spPr>
        <p:txBody>
          <a:bodyPr/>
          <a:lstStyle>
            <a:lvl1pPr marL="0" indent="0">
              <a:buNone/>
              <a:defRPr sz="1867"/>
            </a:lvl1pPr>
            <a:lvl2pPr marL="609637" indent="0">
              <a:buNone/>
              <a:defRPr sz="1600"/>
            </a:lvl2pPr>
            <a:lvl3pPr marL="1219275" indent="0">
              <a:buNone/>
              <a:defRPr sz="1334"/>
            </a:lvl3pPr>
            <a:lvl4pPr marL="1828913" indent="0">
              <a:buNone/>
              <a:defRPr sz="1200"/>
            </a:lvl4pPr>
            <a:lvl5pPr marL="2438550" indent="0">
              <a:buNone/>
              <a:defRPr sz="1200"/>
            </a:lvl5pPr>
            <a:lvl6pPr marL="3048188" indent="0">
              <a:buNone/>
              <a:defRPr sz="1200"/>
            </a:lvl6pPr>
            <a:lvl7pPr marL="3657825" indent="0">
              <a:buNone/>
              <a:defRPr sz="1200"/>
            </a:lvl7pPr>
            <a:lvl8pPr marL="4267462" indent="0">
              <a:buNone/>
              <a:defRPr sz="1200"/>
            </a:lvl8pPr>
            <a:lvl9pPr marL="4877101" indent="0">
              <a:buNone/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03D9E4-7B65-4B1A-A5B6-A7C5C4E365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397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98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8" y="4800639"/>
            <a:ext cx="7315200" cy="5667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8" y="612774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637" indent="0">
              <a:buNone/>
              <a:defRPr sz="3734"/>
            </a:lvl2pPr>
            <a:lvl3pPr marL="1219275" indent="0">
              <a:buNone/>
              <a:defRPr sz="3200"/>
            </a:lvl3pPr>
            <a:lvl4pPr marL="1828913" indent="0">
              <a:buNone/>
              <a:defRPr sz="2667"/>
            </a:lvl4pPr>
            <a:lvl5pPr marL="2438550" indent="0">
              <a:buNone/>
              <a:defRPr sz="2667"/>
            </a:lvl5pPr>
            <a:lvl6pPr marL="3048188" indent="0">
              <a:buNone/>
              <a:defRPr sz="2667"/>
            </a:lvl6pPr>
            <a:lvl7pPr marL="3657825" indent="0">
              <a:buNone/>
              <a:defRPr sz="2667"/>
            </a:lvl7pPr>
            <a:lvl8pPr marL="4267462" indent="0">
              <a:buNone/>
              <a:defRPr sz="2667"/>
            </a:lvl8pPr>
            <a:lvl9pPr marL="4877101" indent="0">
              <a:buNone/>
              <a:defRPr sz="2667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8" y="5367377"/>
            <a:ext cx="7315200" cy="804862"/>
          </a:xfrm>
        </p:spPr>
        <p:txBody>
          <a:bodyPr/>
          <a:lstStyle>
            <a:lvl1pPr marL="0" indent="0">
              <a:buNone/>
              <a:defRPr sz="1867"/>
            </a:lvl1pPr>
            <a:lvl2pPr marL="609637" indent="0">
              <a:buNone/>
              <a:defRPr sz="1600"/>
            </a:lvl2pPr>
            <a:lvl3pPr marL="1219275" indent="0">
              <a:buNone/>
              <a:defRPr sz="1334"/>
            </a:lvl3pPr>
            <a:lvl4pPr marL="1828913" indent="0">
              <a:buNone/>
              <a:defRPr sz="1200"/>
            </a:lvl4pPr>
            <a:lvl5pPr marL="2438550" indent="0">
              <a:buNone/>
              <a:defRPr sz="1200"/>
            </a:lvl5pPr>
            <a:lvl6pPr marL="3048188" indent="0">
              <a:buNone/>
              <a:defRPr sz="1200"/>
            </a:lvl6pPr>
            <a:lvl7pPr marL="3657825" indent="0">
              <a:buNone/>
              <a:defRPr sz="1200"/>
            </a:lvl7pPr>
            <a:lvl8pPr marL="4267462" indent="0">
              <a:buNone/>
              <a:defRPr sz="1200"/>
            </a:lvl8pPr>
            <a:lvl9pPr marL="4877101" indent="0">
              <a:buNone/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9D2265-639E-4B3F-8467-B93EFBF132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58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9F03B9-D8EA-4F69-98A0-4FF4529BB9A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891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1" y="274725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1" y="274725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145FD3-72FA-4727-8ADC-C13E2DF61C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03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79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1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2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59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9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0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C887E-8A27-4379-B3B7-94E056AD5027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7BAC-AD27-4367-93BC-03BF7B01E6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5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1" y="274674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1" y="160023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43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6C97E4-4A94-4161-A551-2FAB721F66D1}" type="datetime1">
              <a:rPr lang="en-US" smtClean="0">
                <a:solidFill>
                  <a:prstClr val="black">
                    <a:tint val="75000"/>
                  </a:prstClr>
                </a:solidFill>
                <a:ea typeface="ヒラギノ角ゴ Pro W3" pitchFamily="1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7/10/2020</a:t>
            </a:fld>
            <a:endParaRPr lang="en-CA">
              <a:solidFill>
                <a:prstClr val="black">
                  <a:tint val="75000"/>
                </a:prstClr>
              </a:solidFill>
              <a:ea typeface="ヒラギノ角ゴ Pro W3" pitchFamily="1" charset="-128"/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43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CA">
              <a:solidFill>
                <a:prstClr val="black">
                  <a:tint val="75000"/>
                </a:prstClr>
              </a:solidFill>
              <a:ea typeface="ヒラギノ角ゴ Pro W3" pitchFamily="1" charset="-128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43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16F97C-866D-4F85-A1F6-DDF39F62CB6A}" type="slidenum">
              <a:rPr lang="en-CA" smtClean="0">
                <a:solidFill>
                  <a:prstClr val="black">
                    <a:tint val="75000"/>
                  </a:prstClr>
                </a:solidFill>
                <a:ea typeface="ヒラギノ角ゴ Pro W3" pitchFamily="1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053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121927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29" indent="-457229" algn="l" defTabSz="1219275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661" indent="-381024" algn="l" defTabSz="1219275" rtl="0" eaLnBrk="1" latinLnBrk="0" hangingPunct="1">
        <a:spcBef>
          <a:spcPct val="20000"/>
        </a:spcBef>
        <a:buFont typeface="Arial" pitchFamily="34" charset="0"/>
        <a:buChar char="–"/>
        <a:defRPr sz="3734" kern="1200">
          <a:solidFill>
            <a:schemeClr val="tx1"/>
          </a:solidFill>
          <a:latin typeface="+mn-lt"/>
          <a:ea typeface="+mn-ea"/>
          <a:cs typeface="+mn-cs"/>
        </a:defRPr>
      </a:lvl2pPr>
      <a:lvl3pPr marL="1524094" indent="-304819" algn="l" defTabSz="121927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732" indent="-304819" algn="l" defTabSz="1219275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369" indent="-304819" algn="l" defTabSz="1219275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3006" indent="-304819" algn="l" defTabSz="1219275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644" indent="-304819" algn="l" defTabSz="1219275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2282" indent="-304819" algn="l" defTabSz="1219275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919" indent="-304819" algn="l" defTabSz="1219275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37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75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913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550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188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825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462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101" algn="l" defTabSz="121927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41.xml"/><Relationship Id="rId13" Type="http://schemas.openxmlformats.org/officeDocument/2006/relationships/tags" Target="../tags/tag46.xml"/><Relationship Id="rId3" Type="http://schemas.openxmlformats.org/officeDocument/2006/relationships/tags" Target="../tags/tag36.xml"/><Relationship Id="rId7" Type="http://schemas.openxmlformats.org/officeDocument/2006/relationships/tags" Target="../tags/tag40.xml"/><Relationship Id="rId12" Type="http://schemas.openxmlformats.org/officeDocument/2006/relationships/tags" Target="../tags/tag45.xml"/><Relationship Id="rId17" Type="http://schemas.openxmlformats.org/officeDocument/2006/relationships/hyperlink" Target="https://www.kosgeb.gov.tr/Content/Upload/Dosya/27.11.2019/Cari_I%CC%87s%CC%A7lemler_Hesab%C4%B1na_Katk%C4%B1_Sag%CC%86layacak_U%CC%88ru%CC%88n_Listesi.pdf" TargetMode="External"/><Relationship Id="rId2" Type="http://schemas.openxmlformats.org/officeDocument/2006/relationships/tags" Target="../tags/tag35.xml"/><Relationship Id="rId16" Type="http://schemas.openxmlformats.org/officeDocument/2006/relationships/image" Target="../media/image5.png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11" Type="http://schemas.openxmlformats.org/officeDocument/2006/relationships/tags" Target="../tags/tag44.xml"/><Relationship Id="rId5" Type="http://schemas.openxmlformats.org/officeDocument/2006/relationships/tags" Target="../tags/tag38.xml"/><Relationship Id="rId15" Type="http://schemas.openxmlformats.org/officeDocument/2006/relationships/slideLayout" Target="../slideLayouts/slideLayout13.xml"/><Relationship Id="rId10" Type="http://schemas.openxmlformats.org/officeDocument/2006/relationships/tags" Target="../tags/tag43.xml"/><Relationship Id="rId4" Type="http://schemas.openxmlformats.org/officeDocument/2006/relationships/tags" Target="../tags/tag37.xml"/><Relationship Id="rId9" Type="http://schemas.openxmlformats.org/officeDocument/2006/relationships/tags" Target="../tags/tag42.xml"/><Relationship Id="rId14" Type="http://schemas.openxmlformats.org/officeDocument/2006/relationships/tags" Target="../tags/tag4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notesSlide" Target="../notesSlides/notesSlide13.xml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5.png"/><Relationship Id="rId9" Type="http://schemas.microsoft.com/office/2007/relationships/diagramDrawing" Target="../diagrams/drawing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3" Type="http://schemas.openxmlformats.org/officeDocument/2006/relationships/tags" Target="../tags/tag51.xml"/><Relationship Id="rId7" Type="http://schemas.openxmlformats.org/officeDocument/2006/relationships/tags" Target="../tags/tag55.xml"/><Relationship Id="rId12" Type="http://schemas.openxmlformats.org/officeDocument/2006/relationships/image" Target="../media/image5.png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slideLayout" Target="../slideLayouts/slideLayout13.xml"/><Relationship Id="rId5" Type="http://schemas.openxmlformats.org/officeDocument/2006/relationships/tags" Target="../tags/tag53.xml"/><Relationship Id="rId10" Type="http://schemas.openxmlformats.org/officeDocument/2006/relationships/tags" Target="../tags/tag58.xml"/><Relationship Id="rId4" Type="http://schemas.openxmlformats.org/officeDocument/2006/relationships/tags" Target="../tags/tag52.xml"/><Relationship Id="rId9" Type="http://schemas.openxmlformats.org/officeDocument/2006/relationships/tags" Target="../tags/tag5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13" Type="http://schemas.openxmlformats.org/officeDocument/2006/relationships/tags" Target="../tags/tag71.xml"/><Relationship Id="rId18" Type="http://schemas.openxmlformats.org/officeDocument/2006/relationships/tags" Target="../tags/tag76.xml"/><Relationship Id="rId26" Type="http://schemas.openxmlformats.org/officeDocument/2006/relationships/image" Target="../media/image5.png"/><Relationship Id="rId3" Type="http://schemas.openxmlformats.org/officeDocument/2006/relationships/tags" Target="../tags/tag61.xml"/><Relationship Id="rId21" Type="http://schemas.openxmlformats.org/officeDocument/2006/relationships/tags" Target="../tags/tag79.xml"/><Relationship Id="rId7" Type="http://schemas.openxmlformats.org/officeDocument/2006/relationships/tags" Target="../tags/tag65.xml"/><Relationship Id="rId12" Type="http://schemas.openxmlformats.org/officeDocument/2006/relationships/tags" Target="../tags/tag70.xml"/><Relationship Id="rId17" Type="http://schemas.openxmlformats.org/officeDocument/2006/relationships/tags" Target="../tags/tag75.xml"/><Relationship Id="rId25" Type="http://schemas.openxmlformats.org/officeDocument/2006/relationships/notesSlide" Target="../notesSlides/notesSlide14.xml"/><Relationship Id="rId2" Type="http://schemas.openxmlformats.org/officeDocument/2006/relationships/tags" Target="../tags/tag60.xml"/><Relationship Id="rId16" Type="http://schemas.openxmlformats.org/officeDocument/2006/relationships/tags" Target="../tags/tag74.xml"/><Relationship Id="rId20" Type="http://schemas.openxmlformats.org/officeDocument/2006/relationships/tags" Target="../tags/tag78.xml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1" Type="http://schemas.openxmlformats.org/officeDocument/2006/relationships/tags" Target="../tags/tag69.xml"/><Relationship Id="rId24" Type="http://schemas.openxmlformats.org/officeDocument/2006/relationships/slideLayout" Target="../slideLayouts/slideLayout13.xml"/><Relationship Id="rId5" Type="http://schemas.openxmlformats.org/officeDocument/2006/relationships/tags" Target="../tags/tag63.xml"/><Relationship Id="rId15" Type="http://schemas.openxmlformats.org/officeDocument/2006/relationships/tags" Target="../tags/tag73.xml"/><Relationship Id="rId23" Type="http://schemas.openxmlformats.org/officeDocument/2006/relationships/tags" Target="../tags/tag81.xml"/><Relationship Id="rId10" Type="http://schemas.openxmlformats.org/officeDocument/2006/relationships/tags" Target="../tags/tag68.xml"/><Relationship Id="rId19" Type="http://schemas.openxmlformats.org/officeDocument/2006/relationships/tags" Target="../tags/tag77.xml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4" Type="http://schemas.openxmlformats.org/officeDocument/2006/relationships/tags" Target="../tags/tag72.xml"/><Relationship Id="rId22" Type="http://schemas.openxmlformats.org/officeDocument/2006/relationships/tags" Target="../tags/tag80.xml"/><Relationship Id="rId27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hamle.gov.tr/Home/UrunListesi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notesSlide" Target="../notesSlides/notesSlide6.xml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5.png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image" Target="../media/image5.png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notesSlide" Target="../notesSlides/notesSlide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slideLayout" Target="../slideLayouts/slideLayout13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24.xml"/><Relationship Id="rId18" Type="http://schemas.openxmlformats.org/officeDocument/2006/relationships/tags" Target="../tags/tag29.xml"/><Relationship Id="rId26" Type="http://schemas.openxmlformats.org/officeDocument/2006/relationships/image" Target="../media/image6.png"/><Relationship Id="rId3" Type="http://schemas.openxmlformats.org/officeDocument/2006/relationships/tags" Target="../tags/tag14.xml"/><Relationship Id="rId21" Type="http://schemas.openxmlformats.org/officeDocument/2006/relationships/tags" Target="../tags/tag32.xml"/><Relationship Id="rId7" Type="http://schemas.openxmlformats.org/officeDocument/2006/relationships/tags" Target="../tags/tag18.xml"/><Relationship Id="rId12" Type="http://schemas.openxmlformats.org/officeDocument/2006/relationships/tags" Target="../tags/tag23.xml"/><Relationship Id="rId17" Type="http://schemas.openxmlformats.org/officeDocument/2006/relationships/tags" Target="../tags/tag28.xml"/><Relationship Id="rId25" Type="http://schemas.openxmlformats.org/officeDocument/2006/relationships/image" Target="../media/image5.png"/><Relationship Id="rId2" Type="http://schemas.openxmlformats.org/officeDocument/2006/relationships/tags" Target="../tags/tag13.xml"/><Relationship Id="rId16" Type="http://schemas.openxmlformats.org/officeDocument/2006/relationships/tags" Target="../tags/tag27.xml"/><Relationship Id="rId20" Type="http://schemas.openxmlformats.org/officeDocument/2006/relationships/tags" Target="../tags/tag31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24" Type="http://schemas.openxmlformats.org/officeDocument/2006/relationships/notesSlide" Target="../notesSlides/notesSlide8.xml"/><Relationship Id="rId5" Type="http://schemas.openxmlformats.org/officeDocument/2006/relationships/tags" Target="../tags/tag16.xml"/><Relationship Id="rId15" Type="http://schemas.openxmlformats.org/officeDocument/2006/relationships/tags" Target="../tags/tag26.xml"/><Relationship Id="rId23" Type="http://schemas.openxmlformats.org/officeDocument/2006/relationships/slideLayout" Target="../slideLayouts/slideLayout13.xml"/><Relationship Id="rId10" Type="http://schemas.openxmlformats.org/officeDocument/2006/relationships/tags" Target="../tags/tag21.xml"/><Relationship Id="rId19" Type="http://schemas.openxmlformats.org/officeDocument/2006/relationships/tags" Target="../tags/tag30.xml"/><Relationship Id="rId4" Type="http://schemas.openxmlformats.org/officeDocument/2006/relationships/tags" Target="../tags/tag15.xml"/><Relationship Id="rId9" Type="http://schemas.openxmlformats.org/officeDocument/2006/relationships/tags" Target="../tags/tag20.xml"/><Relationship Id="rId14" Type="http://schemas.openxmlformats.org/officeDocument/2006/relationships/tags" Target="../tags/tag25.xml"/><Relationship Id="rId22" Type="http://schemas.openxmlformats.org/officeDocument/2006/relationships/tags" Target="../tags/tag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830055" y="2855456"/>
            <a:ext cx="107952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 smtClean="0">
                <a:solidFill>
                  <a:prstClr val="white"/>
                </a:solidFill>
              </a:rPr>
              <a:t>KOSGEB TARAFINDAN </a:t>
            </a:r>
            <a:br>
              <a:rPr lang="tr-TR" sz="5400" b="1" dirty="0" smtClean="0">
                <a:solidFill>
                  <a:prstClr val="white"/>
                </a:solidFill>
              </a:rPr>
            </a:br>
            <a:r>
              <a:rPr lang="tr-TR" sz="5400" b="1" dirty="0" smtClean="0">
                <a:solidFill>
                  <a:prstClr val="white"/>
                </a:solidFill>
              </a:rPr>
              <a:t>SANAYİ SEKTÖRÜNE </a:t>
            </a:r>
            <a:br>
              <a:rPr lang="tr-TR" sz="5400" b="1" dirty="0" smtClean="0">
                <a:solidFill>
                  <a:prstClr val="white"/>
                </a:solidFill>
              </a:rPr>
            </a:br>
            <a:r>
              <a:rPr lang="tr-TR" sz="5400" b="1" dirty="0" smtClean="0">
                <a:solidFill>
                  <a:prstClr val="white"/>
                </a:solidFill>
              </a:rPr>
              <a:t>SAĞLANAN DESTEKLER</a:t>
            </a:r>
            <a:endParaRPr lang="tr-TR" sz="5400" b="1" dirty="0" smtClean="0">
              <a:solidFill>
                <a:prstClr val="white"/>
              </a:solidFill>
            </a:endParaRPr>
          </a:p>
          <a:p>
            <a:pPr algn="ctr"/>
            <a:endParaRPr lang="tr-TR" b="1" dirty="0" smtClean="0">
              <a:solidFill>
                <a:prstClr val="white"/>
              </a:solidFill>
            </a:endParaRPr>
          </a:p>
          <a:p>
            <a:pPr algn="ctr"/>
            <a:r>
              <a:rPr lang="tr-TR" sz="5400" b="1" dirty="0" smtClean="0">
                <a:solidFill>
                  <a:prstClr val="white"/>
                </a:solidFill>
              </a:rPr>
              <a:t>Temmuz</a:t>
            </a:r>
            <a:r>
              <a:rPr lang="tr-TR" sz="5400" b="1" dirty="0" smtClean="0">
                <a:solidFill>
                  <a:prstClr val="white"/>
                </a:solidFill>
              </a:rPr>
              <a:t> </a:t>
            </a:r>
            <a:r>
              <a:rPr lang="tr-TR" sz="5400" b="1" dirty="0" smtClean="0">
                <a:solidFill>
                  <a:prstClr val="white"/>
                </a:solidFill>
              </a:rPr>
              <a:t>2020</a:t>
            </a:r>
            <a:endParaRPr lang="tr-TR" sz="5400" b="1" dirty="0">
              <a:solidFill>
                <a:prstClr val="white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681" y="734052"/>
            <a:ext cx="2290277" cy="1483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08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239315" y="21269"/>
            <a:ext cx="10514989" cy="1325487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778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13" b="1" i="0" u="none" strike="noStrike" kern="1200" cap="none" spc="0" normalizeH="0" baseline="0" noProof="0" dirty="0">
                <a:ln>
                  <a:noFill/>
                </a:ln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j-cs"/>
              </a:rPr>
              <a:t>PROGRAMIN AMACI</a:t>
            </a:r>
            <a:endParaRPr kumimoji="0" lang="en-US" sz="3613" b="1" i="0" u="none" strike="noStrike" kern="1200" cap="none" spc="0" normalizeH="0" baseline="0" noProof="0" dirty="0">
              <a:ln>
                <a:noFill/>
              </a:ln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ヒラギノ角ゴ Pro W3" pitchFamily="1" charset="-128"/>
              <a:cs typeface="+mj-cs"/>
            </a:endParaRPr>
          </a:p>
        </p:txBody>
      </p:sp>
      <p:grpSp>
        <p:nvGrpSpPr>
          <p:cNvPr id="4" name="Group 19"/>
          <p:cNvGrpSpPr/>
          <p:nvPr/>
        </p:nvGrpSpPr>
        <p:grpSpPr>
          <a:xfrm rot="19081706">
            <a:off x="2928983" y="1749808"/>
            <a:ext cx="4141816" cy="1158654"/>
            <a:chOff x="3533878" y="4093533"/>
            <a:chExt cx="4126716" cy="1154430"/>
          </a:xfrm>
        </p:grpSpPr>
        <p:sp>
          <p:nvSpPr>
            <p:cNvPr id="5" name="Freeform: Shape 20"/>
            <p:cNvSpPr/>
            <p:nvPr/>
          </p:nvSpPr>
          <p:spPr>
            <a:xfrm>
              <a:off x="4332006" y="4237551"/>
              <a:ext cx="2530459" cy="914400"/>
            </a:xfrm>
            <a:custGeom>
              <a:avLst/>
              <a:gdLst>
                <a:gd name="connsiteX0" fmla="*/ 0 w 3061855"/>
                <a:gd name="connsiteY0" fmla="*/ 0 h 914400"/>
                <a:gd name="connsiteX1" fmla="*/ 136915 w 3061855"/>
                <a:gd name="connsiteY1" fmla="*/ 0 h 914400"/>
                <a:gd name="connsiteX2" fmla="*/ 261459 w 3061855"/>
                <a:gd name="connsiteY2" fmla="*/ 35164 h 914400"/>
                <a:gd name="connsiteX3" fmla="*/ 1530928 w 3061855"/>
                <a:gd name="connsiteY3" fmla="*/ 138604 h 914400"/>
                <a:gd name="connsiteX4" fmla="*/ 2800398 w 3061855"/>
                <a:gd name="connsiteY4" fmla="*/ 35164 h 914400"/>
                <a:gd name="connsiteX5" fmla="*/ 2924942 w 3061855"/>
                <a:gd name="connsiteY5" fmla="*/ 0 h 914400"/>
                <a:gd name="connsiteX6" fmla="*/ 3061855 w 3061855"/>
                <a:gd name="connsiteY6" fmla="*/ 0 h 914400"/>
                <a:gd name="connsiteX7" fmla="*/ 3061855 w 3061855"/>
                <a:gd name="connsiteY7" fmla="*/ 914399 h 914400"/>
                <a:gd name="connsiteX8" fmla="*/ 3030753 w 3061855"/>
                <a:gd name="connsiteY8" fmla="*/ 867117 h 914400"/>
                <a:gd name="connsiteX9" fmla="*/ 1530928 w 3061855"/>
                <a:gd name="connsiteY9" fmla="*/ 679784 h 914400"/>
                <a:gd name="connsiteX10" fmla="*/ 0 w 3061855"/>
                <a:gd name="connsiteY10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61855" h="914400">
                  <a:moveTo>
                    <a:pt x="0" y="0"/>
                  </a:moveTo>
                  <a:lnTo>
                    <a:pt x="136915" y="0"/>
                  </a:lnTo>
                  <a:lnTo>
                    <a:pt x="261459" y="35164"/>
                  </a:lnTo>
                  <a:cubicBezTo>
                    <a:pt x="536578" y="97573"/>
                    <a:pt x="1002486" y="138604"/>
                    <a:pt x="1530928" y="138604"/>
                  </a:cubicBezTo>
                  <a:cubicBezTo>
                    <a:pt x="2059371" y="138604"/>
                    <a:pt x="2525279" y="97573"/>
                    <a:pt x="2800398" y="35164"/>
                  </a:cubicBezTo>
                  <a:lnTo>
                    <a:pt x="2924942" y="0"/>
                  </a:lnTo>
                  <a:lnTo>
                    <a:pt x="3061855" y="0"/>
                  </a:lnTo>
                  <a:lnTo>
                    <a:pt x="3061855" y="914399"/>
                  </a:lnTo>
                  <a:lnTo>
                    <a:pt x="3030753" y="867117"/>
                  </a:lnTo>
                  <a:cubicBezTo>
                    <a:pt x="2888000" y="760206"/>
                    <a:pt x="2270748" y="679784"/>
                    <a:pt x="1530928" y="679784"/>
                  </a:cubicBezTo>
                  <a:cubicBezTo>
                    <a:pt x="685420" y="679784"/>
                    <a:pt x="0" y="784825"/>
                    <a:pt x="0" y="914400"/>
                  </a:cubicBezTo>
                  <a:close/>
                </a:path>
              </a:pathLst>
            </a:custGeom>
            <a:gradFill>
              <a:gsLst>
                <a:gs pos="0">
                  <a:sysClr val="window" lastClr="FFFFFF">
                    <a:lumMod val="85000"/>
                    <a:shade val="30000"/>
                    <a:satMod val="115000"/>
                  </a:sysClr>
                </a:gs>
                <a:gs pos="3000">
                  <a:sysClr val="window" lastClr="FFFFFF">
                    <a:lumMod val="85000"/>
                    <a:shade val="67500"/>
                    <a:satMod val="115000"/>
                  </a:sysClr>
                </a:gs>
                <a:gs pos="100000">
                  <a:sysClr val="window" lastClr="FFFFFF">
                    <a:lumMod val="85000"/>
                    <a:shade val="100000"/>
                    <a:satMod val="115000"/>
                  </a:sysClr>
                </a:gs>
                <a:gs pos="24000">
                  <a:sysClr val="window" lastClr="FFFFFF">
                    <a:lumMod val="95000"/>
                  </a:sys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7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6" name="Group 21"/>
            <p:cNvGrpSpPr/>
            <p:nvPr/>
          </p:nvGrpSpPr>
          <p:grpSpPr>
            <a:xfrm>
              <a:off x="6554170" y="4093533"/>
              <a:ext cx="1106424" cy="1106424"/>
              <a:chOff x="1871333" y="2522497"/>
              <a:chExt cx="1106424" cy="1106424"/>
            </a:xfrm>
          </p:grpSpPr>
          <p:sp>
            <p:nvSpPr>
              <p:cNvPr id="10" name="Oval 9"/>
              <p:cNvSpPr>
                <a:spLocks noChangeAspect="1"/>
              </p:cNvSpPr>
              <p:nvPr/>
            </p:nvSpPr>
            <p:spPr>
              <a:xfrm>
                <a:off x="1871333" y="2522497"/>
                <a:ext cx="1106424" cy="110642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1967345" y="2618509"/>
                <a:ext cx="914400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7" name="Group 22"/>
            <p:cNvGrpSpPr/>
            <p:nvPr/>
          </p:nvGrpSpPr>
          <p:grpSpPr>
            <a:xfrm>
              <a:off x="3533878" y="4141539"/>
              <a:ext cx="1106424" cy="1106424"/>
              <a:chOff x="1871333" y="2522497"/>
              <a:chExt cx="1106424" cy="1106424"/>
            </a:xfrm>
          </p:grpSpPr>
          <p:sp>
            <p:nvSpPr>
              <p:cNvPr id="8" name="Oval 7"/>
              <p:cNvSpPr>
                <a:spLocks noChangeAspect="1"/>
              </p:cNvSpPr>
              <p:nvPr/>
            </p:nvSpPr>
            <p:spPr>
              <a:xfrm>
                <a:off x="1871333" y="2522497"/>
                <a:ext cx="1106424" cy="110642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Oval 8"/>
              <p:cNvSpPr>
                <a:spLocks noChangeAspect="1"/>
              </p:cNvSpPr>
              <p:nvPr/>
            </p:nvSpPr>
            <p:spPr>
              <a:xfrm>
                <a:off x="1967345" y="2618509"/>
                <a:ext cx="914400" cy="9144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2" name="Group 27"/>
          <p:cNvGrpSpPr/>
          <p:nvPr/>
        </p:nvGrpSpPr>
        <p:grpSpPr>
          <a:xfrm rot="2506192">
            <a:off x="5146020" y="1701660"/>
            <a:ext cx="4141816" cy="1158654"/>
            <a:chOff x="3533878" y="4093533"/>
            <a:chExt cx="4126716" cy="1154430"/>
          </a:xfrm>
        </p:grpSpPr>
        <p:sp>
          <p:nvSpPr>
            <p:cNvPr id="13" name="Freeform: Shape 28"/>
            <p:cNvSpPr/>
            <p:nvPr/>
          </p:nvSpPr>
          <p:spPr>
            <a:xfrm>
              <a:off x="4332006" y="4237551"/>
              <a:ext cx="2530459" cy="914400"/>
            </a:xfrm>
            <a:custGeom>
              <a:avLst/>
              <a:gdLst>
                <a:gd name="connsiteX0" fmla="*/ 0 w 3061855"/>
                <a:gd name="connsiteY0" fmla="*/ 0 h 914400"/>
                <a:gd name="connsiteX1" fmla="*/ 136915 w 3061855"/>
                <a:gd name="connsiteY1" fmla="*/ 0 h 914400"/>
                <a:gd name="connsiteX2" fmla="*/ 261459 w 3061855"/>
                <a:gd name="connsiteY2" fmla="*/ 35164 h 914400"/>
                <a:gd name="connsiteX3" fmla="*/ 1530928 w 3061855"/>
                <a:gd name="connsiteY3" fmla="*/ 138604 h 914400"/>
                <a:gd name="connsiteX4" fmla="*/ 2800398 w 3061855"/>
                <a:gd name="connsiteY4" fmla="*/ 35164 h 914400"/>
                <a:gd name="connsiteX5" fmla="*/ 2924942 w 3061855"/>
                <a:gd name="connsiteY5" fmla="*/ 0 h 914400"/>
                <a:gd name="connsiteX6" fmla="*/ 3061855 w 3061855"/>
                <a:gd name="connsiteY6" fmla="*/ 0 h 914400"/>
                <a:gd name="connsiteX7" fmla="*/ 3061855 w 3061855"/>
                <a:gd name="connsiteY7" fmla="*/ 914399 h 914400"/>
                <a:gd name="connsiteX8" fmla="*/ 3030753 w 3061855"/>
                <a:gd name="connsiteY8" fmla="*/ 867117 h 914400"/>
                <a:gd name="connsiteX9" fmla="*/ 1530928 w 3061855"/>
                <a:gd name="connsiteY9" fmla="*/ 679784 h 914400"/>
                <a:gd name="connsiteX10" fmla="*/ 0 w 3061855"/>
                <a:gd name="connsiteY10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61855" h="914400">
                  <a:moveTo>
                    <a:pt x="0" y="0"/>
                  </a:moveTo>
                  <a:lnTo>
                    <a:pt x="136915" y="0"/>
                  </a:lnTo>
                  <a:lnTo>
                    <a:pt x="261459" y="35164"/>
                  </a:lnTo>
                  <a:cubicBezTo>
                    <a:pt x="536578" y="97573"/>
                    <a:pt x="1002486" y="138604"/>
                    <a:pt x="1530928" y="138604"/>
                  </a:cubicBezTo>
                  <a:cubicBezTo>
                    <a:pt x="2059371" y="138604"/>
                    <a:pt x="2525279" y="97573"/>
                    <a:pt x="2800398" y="35164"/>
                  </a:cubicBezTo>
                  <a:lnTo>
                    <a:pt x="2924942" y="0"/>
                  </a:lnTo>
                  <a:lnTo>
                    <a:pt x="3061855" y="0"/>
                  </a:lnTo>
                  <a:lnTo>
                    <a:pt x="3061855" y="914399"/>
                  </a:lnTo>
                  <a:lnTo>
                    <a:pt x="3030753" y="867117"/>
                  </a:lnTo>
                  <a:cubicBezTo>
                    <a:pt x="2888000" y="760206"/>
                    <a:pt x="2270748" y="679784"/>
                    <a:pt x="1530928" y="679784"/>
                  </a:cubicBezTo>
                  <a:cubicBezTo>
                    <a:pt x="685420" y="679784"/>
                    <a:pt x="0" y="784825"/>
                    <a:pt x="0" y="914400"/>
                  </a:cubicBezTo>
                  <a:close/>
                </a:path>
              </a:pathLst>
            </a:custGeom>
            <a:gradFill>
              <a:gsLst>
                <a:gs pos="0">
                  <a:sysClr val="window" lastClr="FFFFFF">
                    <a:lumMod val="85000"/>
                    <a:shade val="30000"/>
                    <a:satMod val="115000"/>
                  </a:sysClr>
                </a:gs>
                <a:gs pos="3000">
                  <a:sysClr val="window" lastClr="FFFFFF">
                    <a:lumMod val="85000"/>
                    <a:shade val="67500"/>
                    <a:satMod val="115000"/>
                  </a:sysClr>
                </a:gs>
                <a:gs pos="100000">
                  <a:sysClr val="window" lastClr="FFFFFF">
                    <a:lumMod val="85000"/>
                    <a:shade val="100000"/>
                    <a:satMod val="115000"/>
                  </a:sysClr>
                </a:gs>
                <a:gs pos="24000">
                  <a:sysClr val="window" lastClr="FFFFFF">
                    <a:lumMod val="95000"/>
                  </a:sys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7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4" name="Group 29"/>
            <p:cNvGrpSpPr/>
            <p:nvPr/>
          </p:nvGrpSpPr>
          <p:grpSpPr>
            <a:xfrm>
              <a:off x="6554170" y="4093533"/>
              <a:ext cx="1106424" cy="1106424"/>
              <a:chOff x="1871333" y="2522497"/>
              <a:chExt cx="1106424" cy="1106424"/>
            </a:xfrm>
          </p:grpSpPr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1871333" y="2522497"/>
                <a:ext cx="1106424" cy="110642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Oval 18"/>
              <p:cNvSpPr>
                <a:spLocks noChangeAspect="1"/>
              </p:cNvSpPr>
              <p:nvPr/>
            </p:nvSpPr>
            <p:spPr>
              <a:xfrm>
                <a:off x="1967345" y="2618509"/>
                <a:ext cx="914400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30"/>
            <p:cNvGrpSpPr/>
            <p:nvPr/>
          </p:nvGrpSpPr>
          <p:grpSpPr>
            <a:xfrm>
              <a:off x="3533878" y="4141539"/>
              <a:ext cx="1106424" cy="1106424"/>
              <a:chOff x="1871333" y="2522497"/>
              <a:chExt cx="1106424" cy="1106424"/>
            </a:xfrm>
          </p:grpSpPr>
          <p:sp>
            <p:nvSpPr>
              <p:cNvPr id="16" name="Oval 15"/>
              <p:cNvSpPr>
                <a:spLocks noChangeAspect="1"/>
              </p:cNvSpPr>
              <p:nvPr/>
            </p:nvSpPr>
            <p:spPr>
              <a:xfrm>
                <a:off x="1871333" y="2522497"/>
                <a:ext cx="1106424" cy="110642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1967345" y="2618509"/>
                <a:ext cx="914400" cy="9144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778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21" name="Resim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22071">
            <a:off x="7901430" y="2810696"/>
            <a:ext cx="923945" cy="923945"/>
          </a:xfrm>
          <a:prstGeom prst="rect">
            <a:avLst/>
          </a:prstGeom>
        </p:spPr>
      </p:pic>
      <p:pic>
        <p:nvPicPr>
          <p:cNvPr id="23" name="Resim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22071">
            <a:off x="7965679" y="3079926"/>
            <a:ext cx="795449" cy="385486"/>
          </a:xfrm>
          <a:prstGeom prst="rect">
            <a:avLst/>
          </a:prstGeom>
        </p:spPr>
      </p:pic>
      <p:pic>
        <p:nvPicPr>
          <p:cNvPr id="24" name="Resim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22071">
            <a:off x="3528994" y="3120835"/>
            <a:ext cx="722022" cy="452794"/>
          </a:xfrm>
          <a:prstGeom prst="rect">
            <a:avLst/>
          </a:prstGeom>
        </p:spPr>
      </p:pic>
      <p:pic>
        <p:nvPicPr>
          <p:cNvPr id="25" name="Resim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22071">
            <a:off x="5715883" y="929416"/>
            <a:ext cx="709785" cy="709785"/>
          </a:xfrm>
          <a:prstGeom prst="rect">
            <a:avLst/>
          </a:prstGeom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087804" y="418071"/>
            <a:ext cx="720038" cy="50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Dikdörtgen 27"/>
          <p:cNvSpPr/>
          <p:nvPr/>
        </p:nvSpPr>
        <p:spPr>
          <a:xfrm>
            <a:off x="5469814" y="3019963"/>
            <a:ext cx="1453396" cy="64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7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PROGRAMIN AMACI</a:t>
            </a:r>
          </a:p>
        </p:txBody>
      </p:sp>
      <p:sp>
        <p:nvSpPr>
          <p:cNvPr id="29" name="Dikdörtgen 28"/>
          <p:cNvSpPr/>
          <p:nvPr/>
        </p:nvSpPr>
        <p:spPr>
          <a:xfrm>
            <a:off x="90709" y="415630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7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İşletmelerin Ar-Ge veya yenilik faaliyetleri sonucu ortaya çıkan yeni ürün/ürünlerin üretimini ve ticarileştirilmesini     </a:t>
            </a:r>
          </a:p>
        </p:txBody>
      </p:sp>
      <p:sp>
        <p:nvSpPr>
          <p:cNvPr id="30" name="Dikdörtgen 29"/>
          <p:cNvSpPr/>
          <p:nvPr/>
        </p:nvSpPr>
        <p:spPr>
          <a:xfrm>
            <a:off x="5948111" y="4187862"/>
            <a:ext cx="6096000" cy="9267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Orta - yüksek ve yüksek teknoloji alanında yer alan ve cari işlemler hesabına katkı sağlayacak ürünlerin yerli sanayi tarafından üretimi ve ticarileştirilmesini </a:t>
            </a:r>
          </a:p>
        </p:txBody>
      </p:sp>
      <p:sp>
        <p:nvSpPr>
          <p:cNvPr id="31" name="Dikdörtgen 30"/>
          <p:cNvSpPr/>
          <p:nvPr/>
        </p:nvSpPr>
        <p:spPr>
          <a:xfrm>
            <a:off x="1510145" y="5218263"/>
            <a:ext cx="85174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AMAÇLAYAN YATIRIMLARI DESTEKLEMEK SURETİYLE</a:t>
            </a:r>
          </a:p>
          <a:p>
            <a:pPr marL="0" marR="0" lvl="0" indent="0" algn="ctr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İHRACATI ARTIRMAK </a:t>
            </a:r>
          </a:p>
          <a:p>
            <a:pPr marL="0" marR="0" lvl="0" indent="0" algn="ctr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 VE </a:t>
            </a:r>
          </a:p>
          <a:p>
            <a:pPr marL="0" marR="0" lvl="0" indent="0" algn="ctr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ÜLKE EKONOMİSİNE KATMA DEĞER SAĞLAMAKTIR</a:t>
            </a:r>
          </a:p>
        </p:txBody>
      </p:sp>
    </p:spTree>
    <p:extLst>
      <p:ext uri="{BB962C8B-B14F-4D97-AF65-F5344CB8AC3E}">
        <p14:creationId xmlns:p14="http://schemas.microsoft.com/office/powerpoint/2010/main" val="36954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142"/>
    </mc:Choice>
    <mc:Fallback xmlns="">
      <p:transition spd="slow" advTm="33142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2219480" y="7355187"/>
            <a:ext cx="1075483" cy="571466"/>
          </a:xfrm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46C576-5731-4AF6-8075-F5362250E3FD}" type="slidenum">
              <a:rPr kumimoji="0" lang="tr-TR" sz="1204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pPr marL="0" marR="0" lvl="0" indent="0" algn="r" defTabSz="91778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4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itchFamily="34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17" name="Slayt Numarası Yer Tutucusu 5"/>
          <p:cNvSpPr txBox="1">
            <a:spLocks/>
          </p:cNvSpPr>
          <p:nvPr/>
        </p:nvSpPr>
        <p:spPr>
          <a:xfrm>
            <a:off x="2219480" y="7355187"/>
            <a:ext cx="1075483" cy="5714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r" defTabSz="917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B29AA5-3A34-4A67-9DD6-75C837EE9A54}" type="slidenum">
              <a:rPr kumimoji="0" lang="tr-TR" sz="1204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rPr>
              <a:pPr marL="0" marR="0" lvl="0" indent="0" algn="r" defTabSz="917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4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ヒラギノ角ゴ Pro W3" pitchFamily="1" charset="-128"/>
              <a:cs typeface="+mn-cs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99547" y="130154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Metin kutusu 9"/>
          <p:cNvSpPr txBox="1"/>
          <p:nvPr/>
        </p:nvSpPr>
        <p:spPr>
          <a:xfrm>
            <a:off x="233964" y="46833"/>
            <a:ext cx="4480832" cy="5930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13" b="1" i="0" u="none" strike="noStrike" kern="1200" cap="none" spc="0" normalizeH="0" baseline="0" noProof="0" dirty="0">
                <a:ln>
                  <a:noFill/>
                </a:ln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BAŞVURU KOŞULLARI</a:t>
            </a:r>
          </a:p>
        </p:txBody>
      </p:sp>
      <p:graphicFrame>
        <p:nvGraphicFramePr>
          <p:cNvPr id="3" name="Diyagram 2"/>
          <p:cNvGraphicFramePr/>
          <p:nvPr>
            <p:extLst/>
          </p:nvPr>
        </p:nvGraphicFramePr>
        <p:xfrm>
          <a:off x="2048797" y="1856113"/>
          <a:ext cx="7227149" cy="3179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Metin kutusu 10"/>
          <p:cNvSpPr txBox="1"/>
          <p:nvPr/>
        </p:nvSpPr>
        <p:spPr>
          <a:xfrm>
            <a:off x="5734643" y="5308059"/>
            <a:ext cx="6359891" cy="9266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prototip çalışması tamamlanmış ürün </a:t>
            </a:r>
            <a:r>
              <a:rPr kumimoji="0" lang="tr-TR" sz="1807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için yapılması esastır. Ürün sahibi işletmeler veya ürünün fikri sınai mülkiyet ve telif haklarını sözleşme ile hak sahibinden devralmış işletmeler başvurabilir. </a:t>
            </a:r>
          </a:p>
        </p:txBody>
      </p:sp>
      <p:sp>
        <p:nvSpPr>
          <p:cNvPr id="2" name="Dikdörtgen 1"/>
          <p:cNvSpPr/>
          <p:nvPr/>
        </p:nvSpPr>
        <p:spPr>
          <a:xfrm>
            <a:off x="233964" y="750076"/>
            <a:ext cx="5645222" cy="92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1-a )</a:t>
            </a:r>
            <a:r>
              <a:rPr kumimoji="0" lang="tr-TR" sz="1807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  </a:t>
            </a: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Ar-Ge/yenilik </a:t>
            </a: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faaliyetleri sonucu ortaya çıkan ürünlerin </a:t>
            </a: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üretimi </a:t>
            </a: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ve ticarileştirilmesi amacı kapsamında yapılan başvuruların</a:t>
            </a:r>
          </a:p>
        </p:txBody>
      </p:sp>
    </p:spTree>
    <p:extLst>
      <p:ext uri="{BB962C8B-B14F-4D97-AF65-F5344CB8AC3E}">
        <p14:creationId xmlns:p14="http://schemas.microsoft.com/office/powerpoint/2010/main" val="155170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917"/>
    </mc:Choice>
    <mc:Fallback xmlns="">
      <p:transition spd="slow" advTm="9691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508325" y="3868723"/>
            <a:ext cx="1968385" cy="257497"/>
          </a:xfrm>
          <a:prstGeom prst="homePlate">
            <a:avLst>
              <a:gd name="adj" fmla="val 20000"/>
            </a:avLst>
          </a:prstGeom>
          <a:solidFill>
            <a:schemeClr val="tx2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glow>
                  <a:scrgbClr r="0" g="0" b="0"/>
                </a:glo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hevron 5"/>
          <p:cNvSpPr/>
          <p:nvPr/>
        </p:nvSpPr>
        <p:spPr>
          <a:xfrm>
            <a:off x="2349718" y="3868723"/>
            <a:ext cx="1968385" cy="257497"/>
          </a:xfrm>
          <a:prstGeom prst="chevron">
            <a:avLst>
              <a:gd name="adj" fmla="val 20000"/>
            </a:avLst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glow>
                  <a:scrgbClr r="0" g="0" b="0"/>
                </a:glo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191112" y="3868723"/>
            <a:ext cx="1968385" cy="257497"/>
          </a:xfrm>
          <a:prstGeom prst="chevron">
            <a:avLst>
              <a:gd name="adj" fmla="val 20000"/>
            </a:avLst>
          </a:prstGeom>
          <a:solidFill>
            <a:schemeClr val="accent2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glow>
                  <a:scrgbClr r="0" g="0" b="0"/>
                </a:glo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7810399" y="3869283"/>
            <a:ext cx="1968385" cy="257497"/>
          </a:xfrm>
          <a:prstGeom prst="chevron">
            <a:avLst>
              <a:gd name="adj" fmla="val 20000"/>
            </a:avLst>
          </a:prstGeom>
          <a:solidFill>
            <a:schemeClr val="accent3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glow>
                  <a:scrgbClr r="0" g="0" b="0"/>
                </a:glo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6182838" y="3871687"/>
            <a:ext cx="1968385" cy="257497"/>
          </a:xfrm>
          <a:prstGeom prst="chevron">
            <a:avLst>
              <a:gd name="adj" fmla="val 20000"/>
            </a:avLst>
          </a:prstGeom>
          <a:solidFill>
            <a:schemeClr val="accent4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glow>
                  <a:scrgbClr r="0" g="0" b="0"/>
                </a:glo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9715291" y="3868723"/>
            <a:ext cx="1968385" cy="257497"/>
          </a:xfrm>
          <a:prstGeom prst="chevron">
            <a:avLst>
              <a:gd name="adj" fmla="val 20000"/>
            </a:avLst>
          </a:prstGeom>
          <a:solidFill>
            <a:schemeClr val="accent5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<a:prstTxWarp prst="textNoShape">
              <a:avLst/>
            </a:prstTxWarp>
            <a:noAutofit/>
            <a:sp3d/>
          </a:bodyPr>
          <a:lstStyle/>
          <a:p>
            <a:pPr marL="0" marR="0" lvl="0" indent="0" algn="ct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glow>
                  <a:scrgbClr r="0" g="0" b="0"/>
                </a:glo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007636" y="1950002"/>
            <a:ext cx="914347" cy="1831565"/>
            <a:chOff x="1007340" y="1589285"/>
            <a:chExt cx="914400" cy="1831671"/>
          </a:xfrm>
        </p:grpSpPr>
        <p:sp>
          <p:nvSpPr>
            <p:cNvPr id="29" name="Oval 28"/>
            <p:cNvSpPr/>
            <p:nvPr/>
          </p:nvSpPr>
          <p:spPr>
            <a:xfrm>
              <a:off x="1007340" y="1589285"/>
              <a:ext cx="914400" cy="9144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1" name="Straight Connector 30"/>
            <p:cNvCxnSpPr>
              <a:stCxn id="29" idx="4"/>
              <a:endCxn id="4" idx="0"/>
            </p:cNvCxnSpPr>
            <p:nvPr/>
          </p:nvCxnSpPr>
          <p:spPr>
            <a:xfrm>
              <a:off x="1464540" y="2590846"/>
              <a:ext cx="1959" cy="83011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4654634" y="1950002"/>
            <a:ext cx="914347" cy="1831565"/>
            <a:chOff x="1007340" y="1589285"/>
            <a:chExt cx="914400" cy="1831671"/>
          </a:xfrm>
        </p:grpSpPr>
        <p:sp>
          <p:nvSpPr>
            <p:cNvPr id="36" name="Oval 35"/>
            <p:cNvSpPr/>
            <p:nvPr/>
          </p:nvSpPr>
          <p:spPr>
            <a:xfrm>
              <a:off x="1007340" y="1589285"/>
              <a:ext cx="914400" cy="9144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7" name="Straight Connector 36"/>
            <p:cNvCxnSpPr>
              <a:stCxn id="36" idx="4"/>
            </p:cNvCxnSpPr>
            <p:nvPr/>
          </p:nvCxnSpPr>
          <p:spPr>
            <a:xfrm>
              <a:off x="1464540" y="2590846"/>
              <a:ext cx="1959" cy="83011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8337419" y="1950002"/>
            <a:ext cx="914347" cy="1831565"/>
            <a:chOff x="1007340" y="1589285"/>
            <a:chExt cx="914400" cy="1831671"/>
          </a:xfrm>
        </p:grpSpPr>
        <p:sp>
          <p:nvSpPr>
            <p:cNvPr id="39" name="Oval 38"/>
            <p:cNvSpPr/>
            <p:nvPr/>
          </p:nvSpPr>
          <p:spPr>
            <a:xfrm>
              <a:off x="1007340" y="1589285"/>
              <a:ext cx="914400" cy="9144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34" tIns="45718" rIns="91434" bIns="4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40" name="Straight Connector 39"/>
            <p:cNvCxnSpPr>
              <a:stCxn id="39" idx="4"/>
            </p:cNvCxnSpPr>
            <p:nvPr/>
          </p:nvCxnSpPr>
          <p:spPr>
            <a:xfrm>
              <a:off x="1464540" y="2590846"/>
              <a:ext cx="1959" cy="83011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Meeting3"/>
          <p:cNvGrpSpPr>
            <a:grpSpLocks noChangeAspect="1"/>
          </p:cNvGrpSpPr>
          <p:nvPr>
            <p:custDataLst>
              <p:tags r:id="rId1"/>
            </p:custDataLst>
          </p:nvPr>
        </p:nvGrpSpPr>
        <p:grpSpPr bwMode="auto">
          <a:xfrm>
            <a:off x="4791002" y="2182838"/>
            <a:ext cx="682856" cy="448672"/>
            <a:chOff x="86" y="155"/>
            <a:chExt cx="312" cy="205"/>
          </a:xfrm>
          <a:solidFill>
            <a:schemeClr val="accent2"/>
          </a:solidFill>
        </p:grpSpPr>
        <p:sp>
          <p:nvSpPr>
            <p:cNvPr id="58" name="Meeting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06" y="155"/>
              <a:ext cx="58" cy="59"/>
            </a:xfrm>
            <a:prstGeom prst="ellipse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9" name="Meeting3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20" y="155"/>
              <a:ext cx="59" cy="59"/>
            </a:xfrm>
            <a:prstGeom prst="ellipse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0" name="Meeting3"/>
            <p:cNvSpPr>
              <a:spLocks/>
            </p:cNvSpPr>
            <p:nvPr>
              <p:custDataLst>
                <p:tags r:id="rId14"/>
              </p:custDataLst>
            </p:nvPr>
          </p:nvSpPr>
          <p:spPr bwMode="auto">
            <a:xfrm>
              <a:off x="86" y="233"/>
              <a:ext cx="312" cy="127"/>
            </a:xfrm>
            <a:custGeom>
              <a:avLst/>
              <a:gdLst>
                <a:gd name="T0" fmla="*/ 338 w 400"/>
                <a:gd name="T1" fmla="*/ 0 h 162"/>
                <a:gd name="T2" fmla="*/ 306 w 400"/>
                <a:gd name="T3" fmla="*/ 8 h 162"/>
                <a:gd name="T4" fmla="*/ 306 w 400"/>
                <a:gd name="T5" fmla="*/ 8 h 162"/>
                <a:gd name="T6" fmla="*/ 200 w 400"/>
                <a:gd name="T7" fmla="*/ 71 h 162"/>
                <a:gd name="T8" fmla="*/ 94 w 400"/>
                <a:gd name="T9" fmla="*/ 8 h 162"/>
                <a:gd name="T10" fmla="*/ 94 w 400"/>
                <a:gd name="T11" fmla="*/ 8 h 162"/>
                <a:gd name="T12" fmla="*/ 63 w 400"/>
                <a:gd name="T13" fmla="*/ 0 h 162"/>
                <a:gd name="T14" fmla="*/ 0 w 400"/>
                <a:gd name="T15" fmla="*/ 62 h 162"/>
                <a:gd name="T16" fmla="*/ 0 w 400"/>
                <a:gd name="T17" fmla="*/ 162 h 162"/>
                <a:gd name="T18" fmla="*/ 125 w 400"/>
                <a:gd name="T19" fmla="*/ 162 h 162"/>
                <a:gd name="T20" fmla="*/ 125 w 400"/>
                <a:gd name="T21" fmla="*/ 85 h 162"/>
                <a:gd name="T22" fmla="*/ 188 w 400"/>
                <a:gd name="T23" fmla="*/ 122 h 162"/>
                <a:gd name="T24" fmla="*/ 188 w 400"/>
                <a:gd name="T25" fmla="*/ 122 h 162"/>
                <a:gd name="T26" fmla="*/ 194 w 400"/>
                <a:gd name="T27" fmla="*/ 125 h 162"/>
                <a:gd name="T28" fmla="*/ 200 w 400"/>
                <a:gd name="T29" fmla="*/ 126 h 162"/>
                <a:gd name="T30" fmla="*/ 200 w 400"/>
                <a:gd name="T31" fmla="*/ 126 h 162"/>
                <a:gd name="T32" fmla="*/ 200 w 400"/>
                <a:gd name="T33" fmla="*/ 126 h 162"/>
                <a:gd name="T34" fmla="*/ 206 w 400"/>
                <a:gd name="T35" fmla="*/ 125 h 162"/>
                <a:gd name="T36" fmla="*/ 213 w 400"/>
                <a:gd name="T37" fmla="*/ 122 h 162"/>
                <a:gd name="T38" fmla="*/ 213 w 400"/>
                <a:gd name="T39" fmla="*/ 122 h 162"/>
                <a:gd name="T40" fmla="*/ 275 w 400"/>
                <a:gd name="T41" fmla="*/ 84 h 162"/>
                <a:gd name="T42" fmla="*/ 275 w 400"/>
                <a:gd name="T43" fmla="*/ 162 h 162"/>
                <a:gd name="T44" fmla="*/ 400 w 400"/>
                <a:gd name="T45" fmla="*/ 162 h 162"/>
                <a:gd name="T46" fmla="*/ 400 w 400"/>
                <a:gd name="T47" fmla="*/ 62 h 162"/>
                <a:gd name="T48" fmla="*/ 338 w 400"/>
                <a:gd name="T49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00" h="162">
                  <a:moveTo>
                    <a:pt x="338" y="0"/>
                  </a:moveTo>
                  <a:cubicBezTo>
                    <a:pt x="326" y="0"/>
                    <a:pt x="316" y="3"/>
                    <a:pt x="306" y="8"/>
                  </a:cubicBezTo>
                  <a:lnTo>
                    <a:pt x="306" y="8"/>
                  </a:lnTo>
                  <a:lnTo>
                    <a:pt x="200" y="71"/>
                  </a:lnTo>
                  <a:lnTo>
                    <a:pt x="94" y="8"/>
                  </a:lnTo>
                  <a:lnTo>
                    <a:pt x="94" y="8"/>
                  </a:lnTo>
                  <a:cubicBezTo>
                    <a:pt x="84" y="3"/>
                    <a:pt x="74" y="0"/>
                    <a:pt x="63" y="0"/>
                  </a:cubicBezTo>
                  <a:cubicBezTo>
                    <a:pt x="27" y="0"/>
                    <a:pt x="0" y="27"/>
                    <a:pt x="0" y="62"/>
                  </a:cubicBezTo>
                  <a:lnTo>
                    <a:pt x="0" y="162"/>
                  </a:lnTo>
                  <a:lnTo>
                    <a:pt x="125" y="162"/>
                  </a:lnTo>
                  <a:lnTo>
                    <a:pt x="125" y="85"/>
                  </a:lnTo>
                  <a:lnTo>
                    <a:pt x="188" y="122"/>
                  </a:lnTo>
                  <a:lnTo>
                    <a:pt x="188" y="122"/>
                  </a:lnTo>
                  <a:cubicBezTo>
                    <a:pt x="190" y="123"/>
                    <a:pt x="191" y="125"/>
                    <a:pt x="194" y="125"/>
                  </a:cubicBezTo>
                  <a:cubicBezTo>
                    <a:pt x="196" y="125"/>
                    <a:pt x="198" y="126"/>
                    <a:pt x="200" y="126"/>
                  </a:cubicBezTo>
                  <a:lnTo>
                    <a:pt x="200" y="126"/>
                  </a:lnTo>
                  <a:lnTo>
                    <a:pt x="200" y="126"/>
                  </a:lnTo>
                  <a:cubicBezTo>
                    <a:pt x="203" y="126"/>
                    <a:pt x="204" y="126"/>
                    <a:pt x="206" y="125"/>
                  </a:cubicBezTo>
                  <a:cubicBezTo>
                    <a:pt x="209" y="125"/>
                    <a:pt x="210" y="123"/>
                    <a:pt x="213" y="122"/>
                  </a:cubicBezTo>
                  <a:lnTo>
                    <a:pt x="213" y="122"/>
                  </a:lnTo>
                  <a:lnTo>
                    <a:pt x="275" y="84"/>
                  </a:lnTo>
                  <a:lnTo>
                    <a:pt x="275" y="162"/>
                  </a:lnTo>
                  <a:lnTo>
                    <a:pt x="400" y="162"/>
                  </a:lnTo>
                  <a:lnTo>
                    <a:pt x="400" y="62"/>
                  </a:lnTo>
                  <a:cubicBezTo>
                    <a:pt x="400" y="27"/>
                    <a:pt x="372" y="0"/>
                    <a:pt x="33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grpSp>
        <p:nvGrpSpPr>
          <p:cNvPr id="61" name="Megaphone2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8554560" y="2109794"/>
            <a:ext cx="525529" cy="542893"/>
            <a:chOff x="27" y="8"/>
            <a:chExt cx="454" cy="469"/>
          </a:xfrm>
          <a:solidFill>
            <a:schemeClr val="accent3"/>
          </a:solidFill>
        </p:grpSpPr>
        <p:sp>
          <p:nvSpPr>
            <p:cNvPr id="62" name="Megaphone2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105" y="202"/>
              <a:ext cx="1" cy="0"/>
            </a:xfrm>
            <a:custGeom>
              <a:avLst/>
              <a:gdLst>
                <a:gd name="T0" fmla="*/ 3 w 3"/>
                <a:gd name="T1" fmla="*/ 0 h 1"/>
                <a:gd name="T2" fmla="*/ 1 w 3"/>
                <a:gd name="T3" fmla="*/ 0 h 1"/>
                <a:gd name="T4" fmla="*/ 0 w 3"/>
                <a:gd name="T5" fmla="*/ 1 h 1"/>
                <a:gd name="T6" fmla="*/ 3 w 3"/>
                <a:gd name="T7" fmla="*/ 0 h 1"/>
                <a:gd name="T8" fmla="*/ 3 w 3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3" y="0"/>
                  </a:moveTo>
                  <a:lnTo>
                    <a:pt x="1" y="0"/>
                  </a:lnTo>
                  <a:cubicBezTo>
                    <a:pt x="1" y="0"/>
                    <a:pt x="1" y="0"/>
                    <a:pt x="0" y="1"/>
                  </a:cubicBezTo>
                  <a:cubicBezTo>
                    <a:pt x="1" y="1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3" name="Megaphone2"/>
            <p:cNvSpPr>
              <a:spLocks noEditPoints="1"/>
            </p:cNvSpPr>
            <p:nvPr>
              <p:custDataLst>
                <p:tags r:id="rId10"/>
              </p:custDataLst>
            </p:nvPr>
          </p:nvSpPr>
          <p:spPr bwMode="auto">
            <a:xfrm>
              <a:off x="34" y="8"/>
              <a:ext cx="447" cy="469"/>
            </a:xfrm>
            <a:custGeom>
              <a:avLst/>
              <a:gdLst>
                <a:gd name="T0" fmla="*/ 1139 w 1192"/>
                <a:gd name="T1" fmla="*/ 461 h 1248"/>
                <a:gd name="T2" fmla="*/ 881 w 1192"/>
                <a:gd name="T3" fmla="*/ 18 h 1248"/>
                <a:gd name="T4" fmla="*/ 801 w 1192"/>
                <a:gd name="T5" fmla="*/ 146 h 1248"/>
                <a:gd name="T6" fmla="*/ 219 w 1192"/>
                <a:gd name="T7" fmla="*/ 507 h 1248"/>
                <a:gd name="T8" fmla="*/ 193 w 1192"/>
                <a:gd name="T9" fmla="*/ 516 h 1248"/>
                <a:gd name="T10" fmla="*/ 203 w 1192"/>
                <a:gd name="T11" fmla="*/ 864 h 1248"/>
                <a:gd name="T12" fmla="*/ 203 w 1192"/>
                <a:gd name="T13" fmla="*/ 864 h 1248"/>
                <a:gd name="T14" fmla="*/ 208 w 1192"/>
                <a:gd name="T15" fmla="*/ 865 h 1248"/>
                <a:gd name="T16" fmla="*/ 305 w 1192"/>
                <a:gd name="T17" fmla="*/ 901 h 1248"/>
                <a:gd name="T18" fmla="*/ 370 w 1192"/>
                <a:gd name="T19" fmla="*/ 1118 h 1248"/>
                <a:gd name="T20" fmla="*/ 559 w 1192"/>
                <a:gd name="T21" fmla="*/ 1225 h 1248"/>
                <a:gd name="T22" fmla="*/ 554 w 1192"/>
                <a:gd name="T23" fmla="*/ 1178 h 1248"/>
                <a:gd name="T24" fmla="*/ 561 w 1192"/>
                <a:gd name="T25" fmla="*/ 1156 h 1248"/>
                <a:gd name="T26" fmla="*/ 533 w 1192"/>
                <a:gd name="T27" fmla="*/ 1089 h 1248"/>
                <a:gd name="T28" fmla="*/ 524 w 1192"/>
                <a:gd name="T29" fmla="*/ 1026 h 1248"/>
                <a:gd name="T30" fmla="*/ 484 w 1192"/>
                <a:gd name="T31" fmla="*/ 973 h 1248"/>
                <a:gd name="T32" fmla="*/ 485 w 1192"/>
                <a:gd name="T33" fmla="*/ 925 h 1248"/>
                <a:gd name="T34" fmla="*/ 480 w 1192"/>
                <a:gd name="T35" fmla="*/ 835 h 1248"/>
                <a:gd name="T36" fmla="*/ 1004 w 1192"/>
                <a:gd name="T37" fmla="*/ 945 h 1248"/>
                <a:gd name="T38" fmla="*/ 1023 w 1192"/>
                <a:gd name="T39" fmla="*/ 958 h 1248"/>
                <a:gd name="T40" fmla="*/ 1024 w 1192"/>
                <a:gd name="T41" fmla="*/ 959 h 1248"/>
                <a:gd name="T42" fmla="*/ 1037 w 1192"/>
                <a:gd name="T43" fmla="*/ 965 h 1248"/>
                <a:gd name="T44" fmla="*/ 1074 w 1192"/>
                <a:gd name="T45" fmla="*/ 969 h 1248"/>
                <a:gd name="T46" fmla="*/ 1139 w 1192"/>
                <a:gd name="T47" fmla="*/ 461 h 1248"/>
                <a:gd name="T48" fmla="*/ 866 w 1192"/>
                <a:gd name="T49" fmla="*/ 856 h 1248"/>
                <a:gd name="T50" fmla="*/ 751 w 1192"/>
                <a:gd name="T51" fmla="*/ 832 h 1248"/>
                <a:gd name="T52" fmla="*/ 512 w 1192"/>
                <a:gd name="T53" fmla="*/ 819 h 1248"/>
                <a:gd name="T54" fmla="*/ 433 w 1192"/>
                <a:gd name="T55" fmla="*/ 783 h 1248"/>
                <a:gd name="T56" fmla="*/ 378 w 1192"/>
                <a:gd name="T57" fmla="*/ 726 h 1248"/>
                <a:gd name="T58" fmla="*/ 370 w 1192"/>
                <a:gd name="T59" fmla="*/ 538 h 1248"/>
                <a:gd name="T60" fmla="*/ 430 w 1192"/>
                <a:gd name="T61" fmla="*/ 457 h 1248"/>
                <a:gd name="T62" fmla="*/ 550 w 1192"/>
                <a:gd name="T63" fmla="*/ 389 h 1248"/>
                <a:gd name="T64" fmla="*/ 737 w 1192"/>
                <a:gd name="T65" fmla="*/ 253 h 1248"/>
                <a:gd name="T66" fmla="*/ 809 w 1192"/>
                <a:gd name="T67" fmla="*/ 160 h 1248"/>
                <a:gd name="T68" fmla="*/ 808 w 1192"/>
                <a:gd name="T69" fmla="*/ 174 h 1248"/>
                <a:gd name="T70" fmla="*/ 808 w 1192"/>
                <a:gd name="T71" fmla="*/ 171 h 1248"/>
                <a:gd name="T72" fmla="*/ 801 w 1192"/>
                <a:gd name="T73" fmla="*/ 231 h 1248"/>
                <a:gd name="T74" fmla="*/ 929 w 1192"/>
                <a:gd name="T75" fmla="*/ 833 h 1248"/>
                <a:gd name="T76" fmla="*/ 956 w 1192"/>
                <a:gd name="T77" fmla="*/ 883 h 1248"/>
                <a:gd name="T78" fmla="*/ 954 w 1192"/>
                <a:gd name="T79" fmla="*/ 880 h 1248"/>
                <a:gd name="T80" fmla="*/ 962 w 1192"/>
                <a:gd name="T81" fmla="*/ 895 h 1248"/>
                <a:gd name="T82" fmla="*/ 866 w 1192"/>
                <a:gd name="T83" fmla="*/ 856 h 1248"/>
                <a:gd name="T84" fmla="*/ 988 w 1192"/>
                <a:gd name="T85" fmla="*/ 800 h 1248"/>
                <a:gd name="T86" fmla="*/ 978 w 1192"/>
                <a:gd name="T87" fmla="*/ 799 h 1248"/>
                <a:gd name="T88" fmla="*/ 978 w 1192"/>
                <a:gd name="T89" fmla="*/ 799 h 1248"/>
                <a:gd name="T90" fmla="*/ 847 w 1192"/>
                <a:gd name="T91" fmla="*/ 542 h 1248"/>
                <a:gd name="T92" fmla="*/ 851 w 1192"/>
                <a:gd name="T93" fmla="*/ 255 h 1248"/>
                <a:gd name="T94" fmla="*/ 861 w 1192"/>
                <a:gd name="T95" fmla="*/ 256 h 1248"/>
                <a:gd name="T96" fmla="*/ 861 w 1192"/>
                <a:gd name="T97" fmla="*/ 256 h 1248"/>
                <a:gd name="T98" fmla="*/ 992 w 1192"/>
                <a:gd name="T99" fmla="*/ 512 h 1248"/>
                <a:gd name="T100" fmla="*/ 988 w 1192"/>
                <a:gd name="T101" fmla="*/ 80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92" h="1248">
                  <a:moveTo>
                    <a:pt x="1139" y="461"/>
                  </a:moveTo>
                  <a:cubicBezTo>
                    <a:pt x="1086" y="198"/>
                    <a:pt x="971" y="0"/>
                    <a:pt x="881" y="18"/>
                  </a:cubicBezTo>
                  <a:cubicBezTo>
                    <a:pt x="843" y="25"/>
                    <a:pt x="815" y="73"/>
                    <a:pt x="801" y="146"/>
                  </a:cubicBezTo>
                  <a:cubicBezTo>
                    <a:pt x="754" y="199"/>
                    <a:pt x="564" y="396"/>
                    <a:pt x="219" y="507"/>
                  </a:cubicBezTo>
                  <a:cubicBezTo>
                    <a:pt x="211" y="510"/>
                    <a:pt x="202" y="513"/>
                    <a:pt x="193" y="516"/>
                  </a:cubicBezTo>
                  <a:cubicBezTo>
                    <a:pt x="0" y="700"/>
                    <a:pt x="203" y="864"/>
                    <a:pt x="203" y="864"/>
                  </a:cubicBezTo>
                  <a:lnTo>
                    <a:pt x="203" y="864"/>
                  </a:lnTo>
                  <a:cubicBezTo>
                    <a:pt x="205" y="864"/>
                    <a:pt x="206" y="864"/>
                    <a:pt x="208" y="865"/>
                  </a:cubicBezTo>
                  <a:cubicBezTo>
                    <a:pt x="236" y="867"/>
                    <a:pt x="291" y="871"/>
                    <a:pt x="305" y="901"/>
                  </a:cubicBezTo>
                  <a:cubicBezTo>
                    <a:pt x="305" y="901"/>
                    <a:pt x="362" y="976"/>
                    <a:pt x="370" y="1118"/>
                  </a:cubicBezTo>
                  <a:cubicBezTo>
                    <a:pt x="370" y="1118"/>
                    <a:pt x="390" y="1248"/>
                    <a:pt x="559" y="1225"/>
                  </a:cubicBezTo>
                  <a:cubicBezTo>
                    <a:pt x="559" y="1225"/>
                    <a:pt x="583" y="1193"/>
                    <a:pt x="554" y="1178"/>
                  </a:cubicBezTo>
                  <a:cubicBezTo>
                    <a:pt x="554" y="1178"/>
                    <a:pt x="545" y="1151"/>
                    <a:pt x="561" y="1156"/>
                  </a:cubicBezTo>
                  <a:cubicBezTo>
                    <a:pt x="561" y="1156"/>
                    <a:pt x="578" y="1103"/>
                    <a:pt x="533" y="1089"/>
                  </a:cubicBezTo>
                  <a:lnTo>
                    <a:pt x="524" y="1026"/>
                  </a:lnTo>
                  <a:cubicBezTo>
                    <a:pt x="524" y="1026"/>
                    <a:pt x="497" y="1004"/>
                    <a:pt x="484" y="973"/>
                  </a:cubicBezTo>
                  <a:lnTo>
                    <a:pt x="485" y="925"/>
                  </a:lnTo>
                  <a:cubicBezTo>
                    <a:pt x="485" y="925"/>
                    <a:pt x="424" y="888"/>
                    <a:pt x="480" y="835"/>
                  </a:cubicBezTo>
                  <a:cubicBezTo>
                    <a:pt x="480" y="835"/>
                    <a:pt x="826" y="828"/>
                    <a:pt x="1004" y="945"/>
                  </a:cubicBezTo>
                  <a:cubicBezTo>
                    <a:pt x="1010" y="950"/>
                    <a:pt x="1016" y="955"/>
                    <a:pt x="1023" y="958"/>
                  </a:cubicBezTo>
                  <a:cubicBezTo>
                    <a:pt x="1023" y="958"/>
                    <a:pt x="1023" y="959"/>
                    <a:pt x="1024" y="959"/>
                  </a:cubicBezTo>
                  <a:cubicBezTo>
                    <a:pt x="1028" y="962"/>
                    <a:pt x="1032" y="964"/>
                    <a:pt x="1037" y="965"/>
                  </a:cubicBezTo>
                  <a:cubicBezTo>
                    <a:pt x="1050" y="970"/>
                    <a:pt x="1062" y="972"/>
                    <a:pt x="1074" y="969"/>
                  </a:cubicBezTo>
                  <a:cubicBezTo>
                    <a:pt x="1163" y="951"/>
                    <a:pt x="1192" y="724"/>
                    <a:pt x="1139" y="461"/>
                  </a:cubicBezTo>
                  <a:close/>
                  <a:moveTo>
                    <a:pt x="866" y="856"/>
                  </a:moveTo>
                  <a:cubicBezTo>
                    <a:pt x="828" y="845"/>
                    <a:pt x="790" y="838"/>
                    <a:pt x="751" y="832"/>
                  </a:cubicBezTo>
                  <a:cubicBezTo>
                    <a:pt x="673" y="821"/>
                    <a:pt x="592" y="817"/>
                    <a:pt x="512" y="819"/>
                  </a:cubicBezTo>
                  <a:cubicBezTo>
                    <a:pt x="490" y="819"/>
                    <a:pt x="452" y="795"/>
                    <a:pt x="433" y="783"/>
                  </a:cubicBezTo>
                  <a:cubicBezTo>
                    <a:pt x="411" y="768"/>
                    <a:pt x="392" y="749"/>
                    <a:pt x="378" y="726"/>
                  </a:cubicBezTo>
                  <a:cubicBezTo>
                    <a:pt x="342" y="668"/>
                    <a:pt x="340" y="599"/>
                    <a:pt x="370" y="538"/>
                  </a:cubicBezTo>
                  <a:cubicBezTo>
                    <a:pt x="385" y="507"/>
                    <a:pt x="402" y="477"/>
                    <a:pt x="430" y="457"/>
                  </a:cubicBezTo>
                  <a:cubicBezTo>
                    <a:pt x="468" y="431"/>
                    <a:pt x="511" y="413"/>
                    <a:pt x="550" y="389"/>
                  </a:cubicBezTo>
                  <a:cubicBezTo>
                    <a:pt x="615" y="347"/>
                    <a:pt x="677" y="302"/>
                    <a:pt x="737" y="253"/>
                  </a:cubicBezTo>
                  <a:cubicBezTo>
                    <a:pt x="749" y="243"/>
                    <a:pt x="807" y="177"/>
                    <a:pt x="809" y="160"/>
                  </a:cubicBezTo>
                  <a:cubicBezTo>
                    <a:pt x="809" y="165"/>
                    <a:pt x="808" y="169"/>
                    <a:pt x="808" y="174"/>
                  </a:cubicBezTo>
                  <a:cubicBezTo>
                    <a:pt x="808" y="173"/>
                    <a:pt x="808" y="172"/>
                    <a:pt x="808" y="171"/>
                  </a:cubicBezTo>
                  <a:cubicBezTo>
                    <a:pt x="805" y="191"/>
                    <a:pt x="803" y="211"/>
                    <a:pt x="801" y="231"/>
                  </a:cubicBezTo>
                  <a:cubicBezTo>
                    <a:pt x="781" y="485"/>
                    <a:pt x="877" y="724"/>
                    <a:pt x="929" y="833"/>
                  </a:cubicBezTo>
                  <a:cubicBezTo>
                    <a:pt x="945" y="865"/>
                    <a:pt x="956" y="883"/>
                    <a:pt x="956" y="883"/>
                  </a:cubicBezTo>
                  <a:cubicBezTo>
                    <a:pt x="955" y="882"/>
                    <a:pt x="954" y="881"/>
                    <a:pt x="954" y="880"/>
                  </a:cubicBezTo>
                  <a:cubicBezTo>
                    <a:pt x="959" y="890"/>
                    <a:pt x="962" y="895"/>
                    <a:pt x="962" y="895"/>
                  </a:cubicBezTo>
                  <a:cubicBezTo>
                    <a:pt x="948" y="874"/>
                    <a:pt x="888" y="862"/>
                    <a:pt x="866" y="856"/>
                  </a:cubicBezTo>
                  <a:close/>
                  <a:moveTo>
                    <a:pt x="988" y="800"/>
                  </a:moveTo>
                  <a:cubicBezTo>
                    <a:pt x="985" y="800"/>
                    <a:pt x="982" y="800"/>
                    <a:pt x="978" y="799"/>
                  </a:cubicBezTo>
                  <a:cubicBezTo>
                    <a:pt x="978" y="799"/>
                    <a:pt x="978" y="799"/>
                    <a:pt x="978" y="799"/>
                  </a:cubicBezTo>
                  <a:cubicBezTo>
                    <a:pt x="941" y="807"/>
                    <a:pt x="883" y="693"/>
                    <a:pt x="847" y="542"/>
                  </a:cubicBezTo>
                  <a:cubicBezTo>
                    <a:pt x="812" y="392"/>
                    <a:pt x="814" y="263"/>
                    <a:pt x="851" y="255"/>
                  </a:cubicBezTo>
                  <a:cubicBezTo>
                    <a:pt x="854" y="254"/>
                    <a:pt x="857" y="255"/>
                    <a:pt x="861" y="256"/>
                  </a:cubicBezTo>
                  <a:cubicBezTo>
                    <a:pt x="861" y="256"/>
                    <a:pt x="861" y="256"/>
                    <a:pt x="861" y="256"/>
                  </a:cubicBezTo>
                  <a:cubicBezTo>
                    <a:pt x="898" y="247"/>
                    <a:pt x="956" y="362"/>
                    <a:pt x="992" y="512"/>
                  </a:cubicBezTo>
                  <a:cubicBezTo>
                    <a:pt x="1027" y="662"/>
                    <a:pt x="1025" y="791"/>
                    <a:pt x="988" y="80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4" name="Megaphone2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27" y="199"/>
              <a:ext cx="84" cy="141"/>
            </a:xfrm>
            <a:custGeom>
              <a:avLst/>
              <a:gdLst>
                <a:gd name="T0" fmla="*/ 210 w 225"/>
                <a:gd name="T1" fmla="*/ 356 h 376"/>
                <a:gd name="T2" fmla="*/ 82 w 225"/>
                <a:gd name="T3" fmla="*/ 182 h 376"/>
                <a:gd name="T4" fmla="*/ 202 w 225"/>
                <a:gd name="T5" fmla="*/ 9 h 376"/>
                <a:gd name="T6" fmla="*/ 154 w 225"/>
                <a:gd name="T7" fmla="*/ 0 h 376"/>
                <a:gd name="T8" fmla="*/ 0 w 225"/>
                <a:gd name="T9" fmla="*/ 188 h 376"/>
                <a:gd name="T10" fmla="*/ 154 w 225"/>
                <a:gd name="T11" fmla="*/ 376 h 376"/>
                <a:gd name="T12" fmla="*/ 225 w 225"/>
                <a:gd name="T13" fmla="*/ 354 h 376"/>
                <a:gd name="T14" fmla="*/ 210 w 225"/>
                <a:gd name="T15" fmla="*/ 356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5" h="376">
                  <a:moveTo>
                    <a:pt x="210" y="356"/>
                  </a:moveTo>
                  <a:cubicBezTo>
                    <a:pt x="139" y="356"/>
                    <a:pt x="82" y="278"/>
                    <a:pt x="82" y="182"/>
                  </a:cubicBezTo>
                  <a:cubicBezTo>
                    <a:pt x="82" y="90"/>
                    <a:pt x="135" y="15"/>
                    <a:pt x="202" y="9"/>
                  </a:cubicBezTo>
                  <a:cubicBezTo>
                    <a:pt x="187" y="3"/>
                    <a:pt x="170" y="0"/>
                    <a:pt x="154" y="0"/>
                  </a:cubicBezTo>
                  <a:cubicBezTo>
                    <a:pt x="69" y="0"/>
                    <a:pt x="0" y="84"/>
                    <a:pt x="0" y="188"/>
                  </a:cubicBezTo>
                  <a:cubicBezTo>
                    <a:pt x="0" y="292"/>
                    <a:pt x="69" y="376"/>
                    <a:pt x="154" y="376"/>
                  </a:cubicBezTo>
                  <a:cubicBezTo>
                    <a:pt x="179" y="376"/>
                    <a:pt x="204" y="368"/>
                    <a:pt x="225" y="354"/>
                  </a:cubicBezTo>
                  <a:cubicBezTo>
                    <a:pt x="220" y="355"/>
                    <a:pt x="215" y="356"/>
                    <a:pt x="210" y="35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grpSp>
        <p:nvGrpSpPr>
          <p:cNvPr id="70" name="Pac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>
            <a:off x="1140918" y="2128812"/>
            <a:ext cx="541740" cy="542893"/>
            <a:chOff x="8" y="8"/>
            <a:chExt cx="470" cy="471"/>
          </a:xfrm>
          <a:solidFill>
            <a:schemeClr val="tx2"/>
          </a:solidFill>
        </p:grpSpPr>
        <p:sp>
          <p:nvSpPr>
            <p:cNvPr id="71" name="Pac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152" y="446"/>
              <a:ext cx="326" cy="33"/>
            </a:xfrm>
            <a:custGeom>
              <a:avLst/>
              <a:gdLst>
                <a:gd name="T0" fmla="*/ 434 w 868"/>
                <a:gd name="T1" fmla="*/ 0 h 87"/>
                <a:gd name="T2" fmla="*/ 69 w 868"/>
                <a:gd name="T3" fmla="*/ 0 h 87"/>
                <a:gd name="T4" fmla="*/ 0 w 868"/>
                <a:gd name="T5" fmla="*/ 87 h 87"/>
                <a:gd name="T6" fmla="*/ 434 w 868"/>
                <a:gd name="T7" fmla="*/ 87 h 87"/>
                <a:gd name="T8" fmla="*/ 868 w 868"/>
                <a:gd name="T9" fmla="*/ 87 h 87"/>
                <a:gd name="T10" fmla="*/ 799 w 868"/>
                <a:gd name="T11" fmla="*/ 0 h 87"/>
                <a:gd name="T12" fmla="*/ 434 w 868"/>
                <a:gd name="T13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8" h="87">
                  <a:moveTo>
                    <a:pt x="434" y="0"/>
                  </a:moveTo>
                  <a:lnTo>
                    <a:pt x="69" y="0"/>
                  </a:lnTo>
                  <a:lnTo>
                    <a:pt x="0" y="87"/>
                  </a:lnTo>
                  <a:lnTo>
                    <a:pt x="434" y="87"/>
                  </a:lnTo>
                  <a:lnTo>
                    <a:pt x="868" y="87"/>
                  </a:lnTo>
                  <a:lnTo>
                    <a:pt x="799" y="0"/>
                  </a:lnTo>
                  <a:lnTo>
                    <a:pt x="4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2" name="Pac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128" y="169"/>
              <a:ext cx="26" cy="27"/>
            </a:xfrm>
            <a:custGeom>
              <a:avLst/>
              <a:gdLst>
                <a:gd name="T0" fmla="*/ 13 w 69"/>
                <a:gd name="T1" fmla="*/ 20 h 71"/>
                <a:gd name="T2" fmla="*/ 11 w 69"/>
                <a:gd name="T3" fmla="*/ 71 h 71"/>
                <a:gd name="T4" fmla="*/ 69 w 69"/>
                <a:gd name="T5" fmla="*/ 13 h 71"/>
                <a:gd name="T6" fmla="*/ 13 w 69"/>
                <a:gd name="T7" fmla="*/ 2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" h="71">
                  <a:moveTo>
                    <a:pt x="13" y="20"/>
                  </a:moveTo>
                  <a:cubicBezTo>
                    <a:pt x="0" y="34"/>
                    <a:pt x="4" y="55"/>
                    <a:pt x="11" y="71"/>
                  </a:cubicBezTo>
                  <a:lnTo>
                    <a:pt x="69" y="13"/>
                  </a:lnTo>
                  <a:cubicBezTo>
                    <a:pt x="51" y="0"/>
                    <a:pt x="31" y="2"/>
                    <a:pt x="13" y="2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3" name="Pac"/>
            <p:cNvSpPr>
              <a:spLocks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8" y="86"/>
              <a:ext cx="244" cy="245"/>
            </a:xfrm>
            <a:custGeom>
              <a:avLst/>
              <a:gdLst>
                <a:gd name="T0" fmla="*/ 649 w 649"/>
                <a:gd name="T1" fmla="*/ 127 h 649"/>
                <a:gd name="T2" fmla="*/ 614 w 649"/>
                <a:gd name="T3" fmla="*/ 92 h 649"/>
                <a:gd name="T4" fmla="*/ 564 w 649"/>
                <a:gd name="T5" fmla="*/ 131 h 649"/>
                <a:gd name="T6" fmla="*/ 512 w 649"/>
                <a:gd name="T7" fmla="*/ 78 h 649"/>
                <a:gd name="T8" fmla="*/ 551 w 649"/>
                <a:gd name="T9" fmla="*/ 28 h 649"/>
                <a:gd name="T10" fmla="*/ 523 w 649"/>
                <a:gd name="T11" fmla="*/ 0 h 649"/>
                <a:gd name="T12" fmla="*/ 361 w 649"/>
                <a:gd name="T13" fmla="*/ 18 h 649"/>
                <a:gd name="T14" fmla="*/ 0 w 649"/>
                <a:gd name="T15" fmla="*/ 379 h 649"/>
                <a:gd name="T16" fmla="*/ 270 w 649"/>
                <a:gd name="T17" fmla="*/ 649 h 649"/>
                <a:gd name="T18" fmla="*/ 631 w 649"/>
                <a:gd name="T19" fmla="*/ 289 h 649"/>
                <a:gd name="T20" fmla="*/ 649 w 649"/>
                <a:gd name="T21" fmla="*/ 127 h 649"/>
                <a:gd name="T22" fmla="*/ 452 w 649"/>
                <a:gd name="T23" fmla="*/ 359 h 649"/>
                <a:gd name="T24" fmla="*/ 409 w 649"/>
                <a:gd name="T25" fmla="*/ 316 h 649"/>
                <a:gd name="T26" fmla="*/ 415 w 649"/>
                <a:gd name="T27" fmla="*/ 261 h 649"/>
                <a:gd name="T28" fmla="*/ 350 w 649"/>
                <a:gd name="T29" fmla="*/ 326 h 649"/>
                <a:gd name="T30" fmla="*/ 344 w 649"/>
                <a:gd name="T31" fmla="*/ 467 h 649"/>
                <a:gd name="T32" fmla="*/ 201 w 649"/>
                <a:gd name="T33" fmla="*/ 475 h 649"/>
                <a:gd name="T34" fmla="*/ 179 w 649"/>
                <a:gd name="T35" fmla="*/ 497 h 649"/>
                <a:gd name="T36" fmla="*/ 152 w 649"/>
                <a:gd name="T37" fmla="*/ 470 h 649"/>
                <a:gd name="T38" fmla="*/ 175 w 649"/>
                <a:gd name="T39" fmla="*/ 447 h 649"/>
                <a:gd name="T40" fmla="*/ 182 w 649"/>
                <a:gd name="T41" fmla="*/ 305 h 649"/>
                <a:gd name="T42" fmla="*/ 225 w 649"/>
                <a:gd name="T43" fmla="*/ 348 h 649"/>
                <a:gd name="T44" fmla="*/ 219 w 649"/>
                <a:gd name="T45" fmla="*/ 403 h 649"/>
                <a:gd name="T46" fmla="*/ 284 w 649"/>
                <a:gd name="T47" fmla="*/ 338 h 649"/>
                <a:gd name="T48" fmla="*/ 290 w 649"/>
                <a:gd name="T49" fmla="*/ 197 h 649"/>
                <a:gd name="T50" fmla="*/ 433 w 649"/>
                <a:gd name="T51" fmla="*/ 189 h 649"/>
                <a:gd name="T52" fmla="*/ 455 w 649"/>
                <a:gd name="T53" fmla="*/ 167 h 649"/>
                <a:gd name="T54" fmla="*/ 482 w 649"/>
                <a:gd name="T55" fmla="*/ 194 h 649"/>
                <a:gd name="T56" fmla="*/ 459 w 649"/>
                <a:gd name="T57" fmla="*/ 217 h 649"/>
                <a:gd name="T58" fmla="*/ 452 w 649"/>
                <a:gd name="T59" fmla="*/ 359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49" h="649">
                  <a:moveTo>
                    <a:pt x="649" y="127"/>
                  </a:moveTo>
                  <a:lnTo>
                    <a:pt x="614" y="92"/>
                  </a:lnTo>
                  <a:cubicBezTo>
                    <a:pt x="608" y="114"/>
                    <a:pt x="588" y="131"/>
                    <a:pt x="564" y="131"/>
                  </a:cubicBezTo>
                  <a:cubicBezTo>
                    <a:pt x="535" y="131"/>
                    <a:pt x="512" y="107"/>
                    <a:pt x="512" y="78"/>
                  </a:cubicBezTo>
                  <a:cubicBezTo>
                    <a:pt x="512" y="54"/>
                    <a:pt x="529" y="34"/>
                    <a:pt x="551" y="28"/>
                  </a:cubicBezTo>
                  <a:lnTo>
                    <a:pt x="523" y="0"/>
                  </a:lnTo>
                  <a:lnTo>
                    <a:pt x="361" y="18"/>
                  </a:lnTo>
                  <a:lnTo>
                    <a:pt x="0" y="379"/>
                  </a:lnTo>
                  <a:lnTo>
                    <a:pt x="270" y="649"/>
                  </a:lnTo>
                  <a:lnTo>
                    <a:pt x="631" y="289"/>
                  </a:lnTo>
                  <a:lnTo>
                    <a:pt x="649" y="127"/>
                  </a:lnTo>
                  <a:close/>
                  <a:moveTo>
                    <a:pt x="452" y="359"/>
                  </a:moveTo>
                  <a:lnTo>
                    <a:pt x="409" y="316"/>
                  </a:lnTo>
                  <a:cubicBezTo>
                    <a:pt x="416" y="309"/>
                    <a:pt x="433" y="291"/>
                    <a:pt x="415" y="261"/>
                  </a:cubicBezTo>
                  <a:lnTo>
                    <a:pt x="350" y="326"/>
                  </a:lnTo>
                  <a:cubicBezTo>
                    <a:pt x="369" y="360"/>
                    <a:pt x="388" y="424"/>
                    <a:pt x="344" y="467"/>
                  </a:cubicBezTo>
                  <a:cubicBezTo>
                    <a:pt x="302" y="509"/>
                    <a:pt x="245" y="512"/>
                    <a:pt x="201" y="475"/>
                  </a:cubicBezTo>
                  <a:lnTo>
                    <a:pt x="179" y="497"/>
                  </a:lnTo>
                  <a:lnTo>
                    <a:pt x="152" y="470"/>
                  </a:lnTo>
                  <a:lnTo>
                    <a:pt x="175" y="447"/>
                  </a:lnTo>
                  <a:cubicBezTo>
                    <a:pt x="133" y="391"/>
                    <a:pt x="149" y="338"/>
                    <a:pt x="182" y="305"/>
                  </a:cubicBezTo>
                  <a:lnTo>
                    <a:pt x="225" y="348"/>
                  </a:lnTo>
                  <a:cubicBezTo>
                    <a:pt x="219" y="355"/>
                    <a:pt x="201" y="373"/>
                    <a:pt x="219" y="403"/>
                  </a:cubicBezTo>
                  <a:lnTo>
                    <a:pt x="284" y="338"/>
                  </a:lnTo>
                  <a:cubicBezTo>
                    <a:pt x="265" y="304"/>
                    <a:pt x="247" y="240"/>
                    <a:pt x="290" y="197"/>
                  </a:cubicBezTo>
                  <a:cubicBezTo>
                    <a:pt x="332" y="155"/>
                    <a:pt x="389" y="152"/>
                    <a:pt x="433" y="189"/>
                  </a:cubicBezTo>
                  <a:lnTo>
                    <a:pt x="455" y="167"/>
                  </a:lnTo>
                  <a:lnTo>
                    <a:pt x="482" y="194"/>
                  </a:lnTo>
                  <a:lnTo>
                    <a:pt x="459" y="217"/>
                  </a:lnTo>
                  <a:cubicBezTo>
                    <a:pt x="501" y="274"/>
                    <a:pt x="485" y="326"/>
                    <a:pt x="452" y="35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4" name="Pac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100" y="227"/>
              <a:ext cx="26" cy="26"/>
            </a:xfrm>
            <a:custGeom>
              <a:avLst/>
              <a:gdLst>
                <a:gd name="T0" fmla="*/ 0 w 69"/>
                <a:gd name="T1" fmla="*/ 58 h 71"/>
                <a:gd name="T2" fmla="*/ 56 w 69"/>
                <a:gd name="T3" fmla="*/ 51 h 71"/>
                <a:gd name="T4" fmla="*/ 58 w 69"/>
                <a:gd name="T5" fmla="*/ 0 h 71"/>
                <a:gd name="T6" fmla="*/ 0 w 69"/>
                <a:gd name="T7" fmla="*/ 5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" h="71">
                  <a:moveTo>
                    <a:pt x="0" y="58"/>
                  </a:moveTo>
                  <a:cubicBezTo>
                    <a:pt x="18" y="71"/>
                    <a:pt x="38" y="69"/>
                    <a:pt x="56" y="51"/>
                  </a:cubicBezTo>
                  <a:cubicBezTo>
                    <a:pt x="69" y="37"/>
                    <a:pt x="65" y="16"/>
                    <a:pt x="58" y="0"/>
                  </a:cubicBezTo>
                  <a:lnTo>
                    <a:pt x="0" y="58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5" name="Pac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197" y="8"/>
              <a:ext cx="281" cy="425"/>
            </a:xfrm>
            <a:custGeom>
              <a:avLst/>
              <a:gdLst>
                <a:gd name="T0" fmla="*/ 70 w 747"/>
                <a:gd name="T1" fmla="*/ 295 h 1128"/>
                <a:gd name="T2" fmla="*/ 84 w 747"/>
                <a:gd name="T3" fmla="*/ 288 h 1128"/>
                <a:gd name="T4" fmla="*/ 209 w 747"/>
                <a:gd name="T5" fmla="*/ 225 h 1128"/>
                <a:gd name="T6" fmla="*/ 264 w 747"/>
                <a:gd name="T7" fmla="*/ 253 h 1128"/>
                <a:gd name="T8" fmla="*/ 168 w 747"/>
                <a:gd name="T9" fmla="*/ 307 h 1128"/>
                <a:gd name="T10" fmla="*/ 171 w 747"/>
                <a:gd name="T11" fmla="*/ 310 h 1128"/>
                <a:gd name="T12" fmla="*/ 182 w 747"/>
                <a:gd name="T13" fmla="*/ 322 h 1128"/>
                <a:gd name="T14" fmla="*/ 181 w 747"/>
                <a:gd name="T15" fmla="*/ 338 h 1128"/>
                <a:gd name="T16" fmla="*/ 163 w 747"/>
                <a:gd name="T17" fmla="*/ 501 h 1128"/>
                <a:gd name="T18" fmla="*/ 161 w 747"/>
                <a:gd name="T19" fmla="*/ 513 h 1128"/>
                <a:gd name="T20" fmla="*/ 153 w 747"/>
                <a:gd name="T21" fmla="*/ 521 h 1128"/>
                <a:gd name="T22" fmla="*/ 0 w 747"/>
                <a:gd name="T23" fmla="*/ 673 h 1128"/>
                <a:gd name="T24" fmla="*/ 0 w 747"/>
                <a:gd name="T25" fmla="*/ 1128 h 1128"/>
                <a:gd name="T26" fmla="*/ 122 w 747"/>
                <a:gd name="T27" fmla="*/ 1128 h 1128"/>
                <a:gd name="T28" fmla="*/ 122 w 747"/>
                <a:gd name="T29" fmla="*/ 608 h 1128"/>
                <a:gd name="T30" fmla="*/ 248 w 747"/>
                <a:gd name="T31" fmla="*/ 608 h 1128"/>
                <a:gd name="T32" fmla="*/ 248 w 747"/>
                <a:gd name="T33" fmla="*/ 1128 h 1128"/>
                <a:gd name="T34" fmla="*/ 378 w 747"/>
                <a:gd name="T35" fmla="*/ 1128 h 1128"/>
                <a:gd name="T36" fmla="*/ 378 w 747"/>
                <a:gd name="T37" fmla="*/ 608 h 1128"/>
                <a:gd name="T38" fmla="*/ 504 w 747"/>
                <a:gd name="T39" fmla="*/ 608 h 1128"/>
                <a:gd name="T40" fmla="*/ 504 w 747"/>
                <a:gd name="T41" fmla="*/ 1128 h 1128"/>
                <a:gd name="T42" fmla="*/ 625 w 747"/>
                <a:gd name="T43" fmla="*/ 1128 h 1128"/>
                <a:gd name="T44" fmla="*/ 625 w 747"/>
                <a:gd name="T45" fmla="*/ 608 h 1128"/>
                <a:gd name="T46" fmla="*/ 625 w 747"/>
                <a:gd name="T47" fmla="*/ 538 h 1128"/>
                <a:gd name="T48" fmla="*/ 704 w 747"/>
                <a:gd name="T49" fmla="*/ 538 h 1128"/>
                <a:gd name="T50" fmla="*/ 747 w 747"/>
                <a:gd name="T51" fmla="*/ 495 h 1128"/>
                <a:gd name="T52" fmla="*/ 724 w 747"/>
                <a:gd name="T53" fmla="*/ 457 h 1128"/>
                <a:gd name="T54" fmla="*/ 724 w 747"/>
                <a:gd name="T55" fmla="*/ 457 h 1128"/>
                <a:gd name="T56" fmla="*/ 336 w 747"/>
                <a:gd name="T57" fmla="*/ 238 h 1128"/>
                <a:gd name="T58" fmla="*/ 336 w 747"/>
                <a:gd name="T59" fmla="*/ 194 h 1128"/>
                <a:gd name="T60" fmla="*/ 577 w 747"/>
                <a:gd name="T61" fmla="*/ 204 h 1128"/>
                <a:gd name="T62" fmla="*/ 577 w 747"/>
                <a:gd name="T63" fmla="*/ 48 h 1128"/>
                <a:gd name="T64" fmla="*/ 336 w 747"/>
                <a:gd name="T65" fmla="*/ 38 h 1128"/>
                <a:gd name="T66" fmla="*/ 336 w 747"/>
                <a:gd name="T67" fmla="*/ 26 h 1128"/>
                <a:gd name="T68" fmla="*/ 310 w 747"/>
                <a:gd name="T69" fmla="*/ 0 h 1128"/>
                <a:gd name="T70" fmla="*/ 283 w 747"/>
                <a:gd name="T71" fmla="*/ 26 h 1128"/>
                <a:gd name="T72" fmla="*/ 283 w 747"/>
                <a:gd name="T73" fmla="*/ 222 h 1128"/>
                <a:gd name="T74" fmla="*/ 228 w 747"/>
                <a:gd name="T75" fmla="*/ 196 h 1128"/>
                <a:gd name="T76" fmla="*/ 56 w 747"/>
                <a:gd name="T77" fmla="*/ 268 h 1128"/>
                <a:gd name="T78" fmla="*/ 60 w 747"/>
                <a:gd name="T79" fmla="*/ 292 h 1128"/>
                <a:gd name="T80" fmla="*/ 70 w 747"/>
                <a:gd name="T81" fmla="*/ 295 h 1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47" h="1128">
                  <a:moveTo>
                    <a:pt x="70" y="295"/>
                  </a:moveTo>
                  <a:cubicBezTo>
                    <a:pt x="75" y="295"/>
                    <a:pt x="81" y="293"/>
                    <a:pt x="84" y="288"/>
                  </a:cubicBezTo>
                  <a:cubicBezTo>
                    <a:pt x="153" y="190"/>
                    <a:pt x="170" y="201"/>
                    <a:pt x="209" y="225"/>
                  </a:cubicBezTo>
                  <a:cubicBezTo>
                    <a:pt x="224" y="235"/>
                    <a:pt x="242" y="246"/>
                    <a:pt x="264" y="253"/>
                  </a:cubicBezTo>
                  <a:lnTo>
                    <a:pt x="168" y="307"/>
                  </a:lnTo>
                  <a:lnTo>
                    <a:pt x="171" y="310"/>
                  </a:lnTo>
                  <a:lnTo>
                    <a:pt x="182" y="322"/>
                  </a:lnTo>
                  <a:lnTo>
                    <a:pt x="181" y="338"/>
                  </a:lnTo>
                  <a:lnTo>
                    <a:pt x="163" y="501"/>
                  </a:lnTo>
                  <a:lnTo>
                    <a:pt x="161" y="513"/>
                  </a:lnTo>
                  <a:lnTo>
                    <a:pt x="153" y="521"/>
                  </a:lnTo>
                  <a:lnTo>
                    <a:pt x="0" y="673"/>
                  </a:lnTo>
                  <a:lnTo>
                    <a:pt x="0" y="1128"/>
                  </a:lnTo>
                  <a:lnTo>
                    <a:pt x="122" y="1128"/>
                  </a:lnTo>
                  <a:lnTo>
                    <a:pt x="122" y="608"/>
                  </a:lnTo>
                  <a:lnTo>
                    <a:pt x="248" y="608"/>
                  </a:lnTo>
                  <a:lnTo>
                    <a:pt x="248" y="1128"/>
                  </a:lnTo>
                  <a:lnTo>
                    <a:pt x="378" y="1128"/>
                  </a:lnTo>
                  <a:lnTo>
                    <a:pt x="378" y="608"/>
                  </a:lnTo>
                  <a:lnTo>
                    <a:pt x="504" y="608"/>
                  </a:lnTo>
                  <a:lnTo>
                    <a:pt x="504" y="1128"/>
                  </a:lnTo>
                  <a:lnTo>
                    <a:pt x="625" y="1128"/>
                  </a:lnTo>
                  <a:lnTo>
                    <a:pt x="625" y="608"/>
                  </a:lnTo>
                  <a:lnTo>
                    <a:pt x="625" y="538"/>
                  </a:lnTo>
                  <a:lnTo>
                    <a:pt x="704" y="538"/>
                  </a:lnTo>
                  <a:cubicBezTo>
                    <a:pt x="728" y="538"/>
                    <a:pt x="747" y="519"/>
                    <a:pt x="747" y="495"/>
                  </a:cubicBezTo>
                  <a:cubicBezTo>
                    <a:pt x="747" y="478"/>
                    <a:pt x="738" y="464"/>
                    <a:pt x="724" y="457"/>
                  </a:cubicBezTo>
                  <a:lnTo>
                    <a:pt x="724" y="457"/>
                  </a:lnTo>
                  <a:lnTo>
                    <a:pt x="336" y="238"/>
                  </a:lnTo>
                  <a:lnTo>
                    <a:pt x="336" y="194"/>
                  </a:lnTo>
                  <a:cubicBezTo>
                    <a:pt x="412" y="228"/>
                    <a:pt x="477" y="164"/>
                    <a:pt x="577" y="204"/>
                  </a:cubicBezTo>
                  <a:lnTo>
                    <a:pt x="577" y="48"/>
                  </a:lnTo>
                  <a:cubicBezTo>
                    <a:pt x="477" y="8"/>
                    <a:pt x="412" y="72"/>
                    <a:pt x="336" y="38"/>
                  </a:cubicBezTo>
                  <a:lnTo>
                    <a:pt x="336" y="26"/>
                  </a:lnTo>
                  <a:cubicBezTo>
                    <a:pt x="336" y="12"/>
                    <a:pt x="324" y="0"/>
                    <a:pt x="310" y="0"/>
                  </a:cubicBezTo>
                  <a:cubicBezTo>
                    <a:pt x="295" y="0"/>
                    <a:pt x="283" y="12"/>
                    <a:pt x="283" y="26"/>
                  </a:cubicBezTo>
                  <a:lnTo>
                    <a:pt x="283" y="222"/>
                  </a:lnTo>
                  <a:cubicBezTo>
                    <a:pt x="261" y="217"/>
                    <a:pt x="244" y="206"/>
                    <a:pt x="228" y="196"/>
                  </a:cubicBezTo>
                  <a:cubicBezTo>
                    <a:pt x="175" y="163"/>
                    <a:pt x="137" y="151"/>
                    <a:pt x="56" y="268"/>
                  </a:cubicBezTo>
                  <a:cubicBezTo>
                    <a:pt x="50" y="276"/>
                    <a:pt x="52" y="287"/>
                    <a:pt x="60" y="292"/>
                  </a:cubicBezTo>
                  <a:cubicBezTo>
                    <a:pt x="63" y="294"/>
                    <a:pt x="66" y="295"/>
                    <a:pt x="70" y="29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76" name="Metin kutusu 75"/>
          <p:cNvSpPr txBox="1"/>
          <p:nvPr/>
        </p:nvSpPr>
        <p:spPr>
          <a:xfrm>
            <a:off x="310927" y="46833"/>
            <a:ext cx="4480832" cy="5930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13" b="1" i="0" u="none" strike="noStrike" kern="1200" cap="none" spc="0" normalizeH="0" baseline="0" noProof="0" dirty="0">
                <a:ln>
                  <a:noFill/>
                </a:ln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BAŞVURU KOŞULLARI</a:t>
            </a:r>
          </a:p>
        </p:txBody>
      </p:sp>
      <p:pic>
        <p:nvPicPr>
          <p:cNvPr id="77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299547" y="130154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" name="Dikdörtgen 77"/>
          <p:cNvSpPr/>
          <p:nvPr/>
        </p:nvSpPr>
        <p:spPr>
          <a:xfrm>
            <a:off x="310926" y="1061993"/>
            <a:ext cx="10699535" cy="926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1- b) Orta </a:t>
            </a: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- yüksek ve yüksek teknoloji alanında yer alan ve </a:t>
            </a: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Sanayi ve Teknoloji Bakanlığımız tarafından belirlenen ürünlerin </a:t>
            </a: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yerli sanayi tarafından üretimi ve ticarileştirilmesi amacı kapsamında yapılan başvurular için gerekli koşullar;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80907" y="4452481"/>
            <a:ext cx="2635148" cy="92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Yatırım projesi bütçesinin 10.000.000 </a:t>
            </a:r>
          </a:p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TL’yi geçmemesi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3919119" y="4507821"/>
            <a:ext cx="2899596" cy="92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İşletmenin paydaş ile işbirliği yaparak başvuru yapması </a:t>
            </a:r>
          </a:p>
        </p:txBody>
      </p:sp>
      <p:sp>
        <p:nvSpPr>
          <p:cNvPr id="9" name="Dikdörtgen 8"/>
          <p:cNvSpPr/>
          <p:nvPr/>
        </p:nvSpPr>
        <p:spPr>
          <a:xfrm>
            <a:off x="7579402" y="4385619"/>
            <a:ext cx="4104273" cy="1204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Sanayi ve </a:t>
            </a:r>
            <a:r>
              <a:rPr lang="tr-TR" sz="1807" b="1" noProof="0" dirty="0" smtClean="0">
                <a:solidFill>
                  <a:srgbClr val="002060"/>
                </a:solidFill>
                <a:latin typeface="Calibri" pitchFamily="34" charset="0"/>
                <a:ea typeface="ヒラギノ角ゴ Pro W3" pitchFamily="1" charset="-128"/>
              </a:rPr>
              <a:t>Teknoloji Bakanlığımız tarafından </a:t>
            </a:r>
            <a:r>
              <a:rPr lang="tr-TR" sz="1807" b="1" dirty="0" smtClean="0">
                <a:solidFill>
                  <a:srgbClr val="002060"/>
                </a:solidFill>
                <a:latin typeface="Calibri" pitchFamily="34" charset="0"/>
                <a:ea typeface="ヒラギノ角ゴ Pro W3" pitchFamily="1" charset="-128"/>
              </a:rPr>
              <a:t>belirlenen</a:t>
            </a:r>
            <a:r>
              <a:rPr kumimoji="0" lang="tr-TR" sz="1807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  <a:hlinkClick r:id="rId17"/>
              </a:rPr>
              <a:t> </a:t>
            </a: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  <a:hlinkClick r:id="rId17"/>
              </a:rPr>
              <a:t>Ürün Listesi’nde </a:t>
            </a:r>
            <a:r>
              <a:rPr kumimoji="0" lang="tr-TR" sz="1807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yer alan ürünleri üretmek üzere başvuru yapması </a:t>
            </a:r>
          </a:p>
        </p:txBody>
      </p:sp>
    </p:spTree>
    <p:extLst>
      <p:ext uri="{BB962C8B-B14F-4D97-AF65-F5344CB8AC3E}">
        <p14:creationId xmlns:p14="http://schemas.microsoft.com/office/powerpoint/2010/main" val="237869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284"/>
    </mc:Choice>
    <mc:Fallback xmlns="">
      <p:transition spd="slow" advTm="46284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ayt Numarası Yer Tutucusu 5"/>
          <p:cNvSpPr txBox="1">
            <a:spLocks/>
          </p:cNvSpPr>
          <p:nvPr/>
        </p:nvSpPr>
        <p:spPr>
          <a:xfrm>
            <a:off x="2219480" y="7355190"/>
            <a:ext cx="1075483" cy="5714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E3B29AA5-3A34-4A67-9DD6-75C837EE9A54}" type="slidenum">
              <a:rPr lang="tr-TR" sz="1204">
                <a:solidFill>
                  <a:prstClr val="black">
                    <a:tint val="75000"/>
                  </a:prstClr>
                </a:solidFill>
                <a:latin typeface="Calibri"/>
              </a:rPr>
              <a:pPr algn="r">
                <a:defRPr/>
              </a:pPr>
              <a:t>13</a:t>
            </a:fld>
            <a:endParaRPr lang="tr-TR" sz="1204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45808" y="190203"/>
            <a:ext cx="520800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DESTEK </a:t>
            </a:r>
            <a:r>
              <a:rPr lang="tr-TR" sz="28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ÜST </a:t>
            </a:r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LİMİTİ VE ORANLARI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65918" y="146588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56332"/>
              </p:ext>
            </p:extLst>
          </p:nvPr>
        </p:nvGraphicFramePr>
        <p:xfrm>
          <a:off x="609287" y="1181377"/>
          <a:ext cx="1078269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197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2434282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  <a:gridCol w="4683214">
                  <a:extLst>
                    <a:ext uri="{9D8B030D-6E8A-4147-A177-3AD203B41FA5}">
                      <a16:colId xmlns:a16="http://schemas.microsoft.com/office/drawing/2014/main" val="294391294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1-A Düşük ve Orta Düşük Teknoloji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Destek </a:t>
                      </a:r>
                      <a:r>
                        <a:rPr lang="tr-TR" dirty="0" smtClean="0"/>
                        <a:t>Üst Limiti</a:t>
                      </a:r>
                      <a:endParaRPr lang="tr-TR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300.000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</a:t>
                      </a:r>
                      <a:r>
                        <a:rPr lang="tr-TR" b="1" baseline="0" dirty="0" smtClean="0">
                          <a:solidFill>
                            <a:schemeClr val="accent1"/>
                          </a:solidFill>
                        </a:rPr>
                        <a:t> - Geri ödemesiz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700.000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 - Geri Ödemeli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241477"/>
                  </a:ext>
                </a:extLst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4162167" y="672851"/>
            <a:ext cx="2698466" cy="192302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Oval 4"/>
          <p:cNvSpPr txBox="1"/>
          <p:nvPr/>
        </p:nvSpPr>
        <p:spPr>
          <a:xfrm>
            <a:off x="4557348" y="945838"/>
            <a:ext cx="1908104" cy="1359785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>
                <a:latin typeface="Calibri Light" panose="020F0302020204030204"/>
              </a:rPr>
              <a:t>Toplam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dirty="0" smtClean="0">
                <a:latin typeface="Calibri Light" panose="020F0302020204030204"/>
              </a:rPr>
              <a:t>1</a:t>
            </a:r>
            <a:r>
              <a:rPr lang="tr-TR" sz="2800" b="1" kern="1200" dirty="0" smtClean="0">
                <a:latin typeface="Calibri Light" panose="020F0302020204030204"/>
              </a:rPr>
              <a:t>.000.000TL</a:t>
            </a:r>
            <a:endParaRPr lang="tr-TR" sz="2800" b="1" kern="1200" dirty="0">
              <a:latin typeface="Calibri Light" panose="020F0302020204030204"/>
            </a:endParaRPr>
          </a:p>
        </p:txBody>
      </p:sp>
      <p:sp>
        <p:nvSpPr>
          <p:cNvPr id="19" name="Oval 4"/>
          <p:cNvSpPr txBox="1"/>
          <p:nvPr/>
        </p:nvSpPr>
        <p:spPr>
          <a:xfrm>
            <a:off x="3475583" y="4282585"/>
            <a:ext cx="1892064" cy="1359785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>
                <a:latin typeface="Calibri Light" panose="020F0302020204030204"/>
                <a:ea typeface="+mn-ea"/>
                <a:cs typeface="+mn-cs"/>
              </a:rPr>
              <a:t>estek </a:t>
            </a:r>
            <a:r>
              <a:rPr lang="tr-TR" sz="2800" b="1" kern="1200" dirty="0" smtClean="0">
                <a:latin typeface="Calibri Light" panose="020F0302020204030204"/>
                <a:ea typeface="+mn-ea"/>
                <a:cs typeface="+mn-cs"/>
              </a:rPr>
              <a:t>Oranı %60 *</a:t>
            </a:r>
            <a:endParaRPr lang="tr-TR" sz="2800" b="1" kern="1200" dirty="0">
              <a:latin typeface="Calibri Light" panose="020F0302020204030204"/>
              <a:ea typeface="+mn-ea"/>
              <a:cs typeface="+mn-cs"/>
            </a:endParaRPr>
          </a:p>
        </p:txBody>
      </p:sp>
      <p:graphicFrame>
        <p:nvGraphicFramePr>
          <p:cNvPr id="20" name="Tablo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269845"/>
              </p:ext>
            </p:extLst>
          </p:nvPr>
        </p:nvGraphicFramePr>
        <p:xfrm>
          <a:off x="613403" y="3298501"/>
          <a:ext cx="1078269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197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2434282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  <a:gridCol w="4683214">
                  <a:extLst>
                    <a:ext uri="{9D8B030D-6E8A-4147-A177-3AD203B41FA5}">
                      <a16:colId xmlns:a16="http://schemas.microsoft.com/office/drawing/2014/main" val="294391294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1-A Orta Yüksek ve Yüksek Teknoloji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Destek </a:t>
                      </a:r>
                      <a:r>
                        <a:rPr lang="tr-TR" dirty="0" smtClean="0"/>
                        <a:t>Üst Limiti</a:t>
                      </a:r>
                      <a:endParaRPr lang="tr-TR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1.500.000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</a:t>
                      </a:r>
                      <a:r>
                        <a:rPr lang="tr-TR" b="1" baseline="0" dirty="0" smtClean="0">
                          <a:solidFill>
                            <a:schemeClr val="accent1"/>
                          </a:solidFill>
                        </a:rPr>
                        <a:t> - Geri ödemesiz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3.500.000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 - Geri Ödemeli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241477"/>
                  </a:ext>
                </a:extLst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4166283" y="2789975"/>
            <a:ext cx="2698466" cy="192302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Oval 4"/>
          <p:cNvSpPr txBox="1"/>
          <p:nvPr/>
        </p:nvSpPr>
        <p:spPr>
          <a:xfrm>
            <a:off x="4561464" y="3062962"/>
            <a:ext cx="1908104" cy="1359785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>
                <a:latin typeface="Calibri Light" panose="020F0302020204030204"/>
              </a:rPr>
              <a:t>Toplam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dirty="0">
                <a:latin typeface="Calibri Light" panose="020F0302020204030204"/>
              </a:rPr>
              <a:t>5</a:t>
            </a:r>
            <a:r>
              <a:rPr lang="tr-TR" sz="2800" b="1" kern="1200" dirty="0" smtClean="0">
                <a:latin typeface="Calibri Light" panose="020F0302020204030204"/>
              </a:rPr>
              <a:t>.000.000TL</a:t>
            </a:r>
            <a:endParaRPr lang="tr-TR" sz="2800" b="1" kern="1200" dirty="0">
              <a:latin typeface="Calibri Light" panose="020F0302020204030204"/>
            </a:endParaRPr>
          </a:p>
        </p:txBody>
      </p:sp>
      <p:graphicFrame>
        <p:nvGraphicFramePr>
          <p:cNvPr id="25" name="Tablo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644827"/>
              </p:ext>
            </p:extLst>
          </p:nvPr>
        </p:nvGraphicFramePr>
        <p:xfrm>
          <a:off x="605163" y="5329131"/>
          <a:ext cx="1078269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197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2434282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  <a:gridCol w="4683214">
                  <a:extLst>
                    <a:ext uri="{9D8B030D-6E8A-4147-A177-3AD203B41FA5}">
                      <a16:colId xmlns:a16="http://schemas.microsoft.com/office/drawing/2014/main" val="294391294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1-B Ürün Listesi Destek </a:t>
                      </a:r>
                      <a:r>
                        <a:rPr lang="tr-TR" dirty="0" smtClean="0"/>
                        <a:t>Üst Limiti</a:t>
                      </a:r>
                      <a:endParaRPr lang="tr-TR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1.800.000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</a:t>
                      </a:r>
                      <a:r>
                        <a:rPr lang="tr-TR" b="1" baseline="0" dirty="0" smtClean="0">
                          <a:solidFill>
                            <a:schemeClr val="accent1"/>
                          </a:solidFill>
                        </a:rPr>
                        <a:t> - Geri ödemesiz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4.200.000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 - Geri Ödemeli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241477"/>
                  </a:ext>
                </a:extLst>
              </a:tr>
            </a:tbl>
          </a:graphicData>
        </a:graphic>
      </p:graphicFrame>
      <p:sp>
        <p:nvSpPr>
          <p:cNvPr id="26" name="Oval 25"/>
          <p:cNvSpPr/>
          <p:nvPr/>
        </p:nvSpPr>
        <p:spPr>
          <a:xfrm>
            <a:off x="4158043" y="4820605"/>
            <a:ext cx="2698466" cy="192302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Oval 4"/>
          <p:cNvSpPr txBox="1"/>
          <p:nvPr/>
        </p:nvSpPr>
        <p:spPr>
          <a:xfrm>
            <a:off x="4553224" y="5093592"/>
            <a:ext cx="1908104" cy="1359785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>
                <a:latin typeface="Calibri Light" panose="020F0302020204030204"/>
              </a:rPr>
              <a:t>Toplam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dirty="0" smtClean="0">
                <a:latin typeface="Calibri Light" panose="020F0302020204030204"/>
              </a:rPr>
              <a:t>6</a:t>
            </a:r>
            <a:r>
              <a:rPr lang="tr-TR" sz="2800" b="1" kern="1200" dirty="0" smtClean="0">
                <a:latin typeface="Calibri Light" panose="020F0302020204030204"/>
              </a:rPr>
              <a:t>.000.000TL</a:t>
            </a:r>
            <a:endParaRPr lang="tr-TR" sz="2800" b="1" kern="1200" dirty="0"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2166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ayt Numarası Yer Tutucusu 5"/>
          <p:cNvSpPr txBox="1">
            <a:spLocks/>
          </p:cNvSpPr>
          <p:nvPr/>
        </p:nvSpPr>
        <p:spPr>
          <a:xfrm>
            <a:off x="2219480" y="7355190"/>
            <a:ext cx="1075483" cy="5714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E3B29AA5-3A34-4A67-9DD6-75C837EE9A54}" type="slidenum">
              <a:rPr lang="tr-TR" sz="1204">
                <a:solidFill>
                  <a:prstClr val="black">
                    <a:tint val="75000"/>
                  </a:prstClr>
                </a:solidFill>
                <a:latin typeface="Calibri"/>
              </a:rPr>
              <a:pPr algn="r">
                <a:defRPr/>
              </a:pPr>
              <a:t>14</a:t>
            </a:fld>
            <a:endParaRPr lang="tr-TR" sz="1204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45808" y="190203"/>
            <a:ext cx="520800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DESTEK </a:t>
            </a:r>
            <a:r>
              <a:rPr lang="tr-TR" sz="28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ÜST </a:t>
            </a:r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LİMİTİ VE ORANLARI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65918" y="146588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170207"/>
              </p:ext>
            </p:extLst>
          </p:nvPr>
        </p:nvGraphicFramePr>
        <p:xfrm>
          <a:off x="1054538" y="3046857"/>
          <a:ext cx="98113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4378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5797002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   Destek </a:t>
                      </a:r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Oranı</a:t>
                      </a:r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%30’u geri ödemesiz</a:t>
                      </a:r>
                    </a:p>
                    <a:p>
                      <a:pPr marL="0" marR="0" indent="0" algn="ctr" defTabSz="12192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%70’i geri ödemeli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</a:tbl>
          </a:graphicData>
        </a:graphic>
      </p:graphicFrame>
      <p:grpSp>
        <p:nvGrpSpPr>
          <p:cNvPr id="16" name="Grup 15"/>
          <p:cNvGrpSpPr/>
          <p:nvPr/>
        </p:nvGrpSpPr>
        <p:grpSpPr>
          <a:xfrm>
            <a:off x="3119015" y="2496607"/>
            <a:ext cx="2434800" cy="1923025"/>
            <a:chOff x="5417807" y="356936"/>
            <a:chExt cx="2434800" cy="192302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8" name="Oval 17"/>
            <p:cNvSpPr/>
            <p:nvPr/>
          </p:nvSpPr>
          <p:spPr>
            <a:xfrm>
              <a:off x="5417807" y="356936"/>
              <a:ext cx="2434800" cy="1923025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4"/>
            <p:cNvSpPr txBox="1"/>
            <p:nvPr/>
          </p:nvSpPr>
          <p:spPr>
            <a:xfrm>
              <a:off x="5774375" y="697171"/>
              <a:ext cx="1892064" cy="135978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smtClean="0">
                  <a:latin typeface="Calibri Light" panose="020F0302020204030204"/>
                  <a:ea typeface="+mn-ea"/>
                  <a:cs typeface="+mn-cs"/>
                </a:rPr>
                <a:t>Destek Oranı %60 *</a:t>
              </a:r>
              <a:endParaRPr lang="tr-TR" sz="2800" b="1" kern="1200" dirty="0"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21" name="Metin kutusu 20"/>
          <p:cNvSpPr txBox="1"/>
          <p:nvPr/>
        </p:nvSpPr>
        <p:spPr>
          <a:xfrm>
            <a:off x="398585" y="5074159"/>
            <a:ext cx="11793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77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*</a:t>
            </a:r>
            <a:r>
              <a:rPr kumimoji="0" lang="tr-TR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Örn</a:t>
            </a: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 Komitenin</a:t>
            </a:r>
            <a:r>
              <a:rPr kumimoji="0" lang="tr-TR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 uygun bulduğu </a:t>
            </a: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1</a:t>
            </a:r>
            <a:r>
              <a:rPr kumimoji="0" lang="tr-TR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 Milyon TL’lik bir makine-teçhizat için KOSGEB tarafından 600 Bin TL destek verilmektedir.</a:t>
            </a:r>
          </a:p>
          <a:p>
            <a:pPr indent="271463" defTabSz="9177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baseline="0" dirty="0" smtClean="0">
                <a:solidFill>
                  <a:prstClr val="black"/>
                </a:solidFill>
                <a:latin typeface="Calibri" pitchFamily="34" charset="0"/>
                <a:ea typeface="ヒラギノ角ゴ Pro W3" pitchFamily="1" charset="-128"/>
              </a:rPr>
              <a:t>Bu desteğin 180 Bin</a:t>
            </a:r>
            <a:r>
              <a:rPr lang="tr-TR" dirty="0" smtClean="0">
                <a:solidFill>
                  <a:prstClr val="black"/>
                </a:solidFill>
                <a:latin typeface="Calibri" pitchFamily="34" charset="0"/>
                <a:ea typeface="ヒラギノ角ゴ Pro W3" pitchFamily="1" charset="-128"/>
              </a:rPr>
              <a:t> TL’si geri ödemesiz, 420 Bin TL’si ise geri ödemeli olarak sağlanmaktadır.</a:t>
            </a:r>
          </a:p>
        </p:txBody>
      </p:sp>
      <p:graphicFrame>
        <p:nvGraphicFramePr>
          <p:cNvPr id="22" name="Tablo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804934"/>
              </p:ext>
            </p:extLst>
          </p:nvPr>
        </p:nvGraphicFramePr>
        <p:xfrm>
          <a:off x="1054538" y="1493437"/>
          <a:ext cx="981138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0460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6540920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Erken Ödeme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2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baseline="0" dirty="0" smtClean="0">
                          <a:solidFill>
                            <a:schemeClr val="accent1"/>
                          </a:solidFill>
                        </a:rPr>
                        <a:t>Geri ödemeli destek tutarının %35’ine kadar</a:t>
                      </a:r>
                      <a:endParaRPr lang="tr-TR" b="1" dirty="0" smtClean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2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70036" y="176129"/>
            <a:ext cx="720038" cy="50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633376" y="-27133"/>
            <a:ext cx="10514989" cy="1325487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3613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  <a:cs typeface="+mn-cs"/>
              </a:rPr>
              <a:t>DESTEK UNSURLARI</a:t>
            </a:r>
            <a:endParaRPr lang="en-US" sz="2409" b="1" dirty="0"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ヒラギノ角ゴ Pro W3" pitchFamily="1" charset="-128"/>
              <a:cs typeface="+mn-cs"/>
            </a:endParaRPr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1932819044"/>
              </p:ext>
            </p:extLst>
          </p:nvPr>
        </p:nvGraphicFramePr>
        <p:xfrm>
          <a:off x="546877" y="565998"/>
          <a:ext cx="11558626" cy="6292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6417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ShapeNameChangedByPowerUser1"/>
          <p:cNvGrpSpPr/>
          <p:nvPr/>
        </p:nvGrpSpPr>
        <p:grpSpPr>
          <a:xfrm>
            <a:off x="1019283" y="2599646"/>
            <a:ext cx="1680786" cy="2585155"/>
            <a:chOff x="1018988" y="1637071"/>
            <a:chExt cx="1680883" cy="2585305"/>
          </a:xfrm>
        </p:grpSpPr>
        <p:sp>
          <p:nvSpPr>
            <p:cNvPr id="8" name="Freeform 7"/>
            <p:cNvSpPr/>
            <p:nvPr/>
          </p:nvSpPr>
          <p:spPr>
            <a:xfrm>
              <a:off x="1018988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402228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9" name="ShapeNameChangedByPowerUser2"/>
          <p:cNvGrpSpPr/>
          <p:nvPr/>
        </p:nvGrpSpPr>
        <p:grpSpPr>
          <a:xfrm>
            <a:off x="3431997" y="2542688"/>
            <a:ext cx="1680786" cy="2585155"/>
            <a:chOff x="3843368" y="1637071"/>
            <a:chExt cx="1680883" cy="2585305"/>
          </a:xfrm>
        </p:grpSpPr>
        <p:sp>
          <p:nvSpPr>
            <p:cNvPr id="14" name="Freeform 13"/>
            <p:cNvSpPr/>
            <p:nvPr/>
          </p:nvSpPr>
          <p:spPr>
            <a:xfrm>
              <a:off x="3843368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226608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8" name="ShapeNameChangedByPowerUser3"/>
          <p:cNvGrpSpPr/>
          <p:nvPr/>
        </p:nvGrpSpPr>
        <p:grpSpPr>
          <a:xfrm>
            <a:off x="5542963" y="2594736"/>
            <a:ext cx="1680786" cy="2585155"/>
            <a:chOff x="6667748" y="1637071"/>
            <a:chExt cx="1680883" cy="2585305"/>
          </a:xfrm>
        </p:grpSpPr>
        <p:sp>
          <p:nvSpPr>
            <p:cNvPr id="16" name="Freeform 15"/>
            <p:cNvSpPr/>
            <p:nvPr/>
          </p:nvSpPr>
          <p:spPr>
            <a:xfrm>
              <a:off x="6667748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7050988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7" name="ShapeNameChangedByPowerUser4"/>
          <p:cNvGrpSpPr/>
          <p:nvPr/>
        </p:nvGrpSpPr>
        <p:grpSpPr>
          <a:xfrm>
            <a:off x="7713776" y="2594738"/>
            <a:ext cx="1680785" cy="2585154"/>
            <a:chOff x="9492129" y="1637071"/>
            <a:chExt cx="1680883" cy="2585305"/>
          </a:xfrm>
        </p:grpSpPr>
        <p:sp>
          <p:nvSpPr>
            <p:cNvPr id="18" name="Freeform 17"/>
            <p:cNvSpPr/>
            <p:nvPr/>
          </p:nvSpPr>
          <p:spPr>
            <a:xfrm>
              <a:off x="9492129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9875369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POWER_USER_ID_ICONS_Gauge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3962749" y="2734406"/>
            <a:ext cx="641313" cy="642901"/>
            <a:chOff x="40" y="40"/>
            <a:chExt cx="404" cy="405"/>
          </a:xfrm>
          <a:solidFill>
            <a:schemeClr val="bg1"/>
          </a:solidFill>
        </p:grpSpPr>
        <p:sp>
          <p:nvSpPr>
            <p:cNvPr id="41" name="POWER_USER_ID_ICONS_Gauge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91" y="91"/>
              <a:ext cx="303" cy="264"/>
            </a:xfrm>
            <a:custGeom>
              <a:avLst/>
              <a:gdLst>
                <a:gd name="T0" fmla="*/ 337 w 419"/>
                <a:gd name="T1" fmla="*/ 317 h 364"/>
                <a:gd name="T2" fmla="*/ 376 w 419"/>
                <a:gd name="T3" fmla="*/ 209 h 364"/>
                <a:gd name="T4" fmla="*/ 209 w 419"/>
                <a:gd name="T5" fmla="*/ 43 h 364"/>
                <a:gd name="T6" fmla="*/ 43 w 419"/>
                <a:gd name="T7" fmla="*/ 209 h 364"/>
                <a:gd name="T8" fmla="*/ 82 w 419"/>
                <a:gd name="T9" fmla="*/ 317 h 364"/>
                <a:gd name="T10" fmla="*/ 90 w 419"/>
                <a:gd name="T11" fmla="*/ 326 h 364"/>
                <a:gd name="T12" fmla="*/ 57 w 419"/>
                <a:gd name="T13" fmla="*/ 353 h 364"/>
                <a:gd name="T14" fmla="*/ 66 w 419"/>
                <a:gd name="T15" fmla="*/ 364 h 364"/>
                <a:gd name="T16" fmla="*/ 99 w 419"/>
                <a:gd name="T17" fmla="*/ 337 h 364"/>
                <a:gd name="T18" fmla="*/ 90 w 419"/>
                <a:gd name="T19" fmla="*/ 326 h 364"/>
                <a:gd name="T20" fmla="*/ 71 w 419"/>
                <a:gd name="T21" fmla="*/ 342 h 364"/>
                <a:gd name="T22" fmla="*/ 63 w 419"/>
                <a:gd name="T23" fmla="*/ 332 h 364"/>
                <a:gd name="T24" fmla="*/ 20 w 419"/>
                <a:gd name="T25" fmla="*/ 230 h 364"/>
                <a:gd name="T26" fmla="*/ 1 w 419"/>
                <a:gd name="T27" fmla="*/ 231 h 364"/>
                <a:gd name="T28" fmla="*/ 0 w 419"/>
                <a:gd name="T29" fmla="*/ 217 h 364"/>
                <a:gd name="T30" fmla="*/ 19 w 419"/>
                <a:gd name="T31" fmla="*/ 216 h 364"/>
                <a:gd name="T32" fmla="*/ 18 w 419"/>
                <a:gd name="T33" fmla="*/ 209 h 364"/>
                <a:gd name="T34" fmla="*/ 67 w 419"/>
                <a:gd name="T35" fmla="*/ 82 h 364"/>
                <a:gd name="T36" fmla="*/ 54 w 419"/>
                <a:gd name="T37" fmla="*/ 69 h 364"/>
                <a:gd name="T38" fmla="*/ 64 w 419"/>
                <a:gd name="T39" fmla="*/ 59 h 364"/>
                <a:gd name="T40" fmla="*/ 77 w 419"/>
                <a:gd name="T41" fmla="*/ 72 h 364"/>
                <a:gd name="T42" fmla="*/ 202 w 419"/>
                <a:gd name="T43" fmla="*/ 19 h 364"/>
                <a:gd name="T44" fmla="*/ 202 w 419"/>
                <a:gd name="T45" fmla="*/ 0 h 364"/>
                <a:gd name="T46" fmla="*/ 217 w 419"/>
                <a:gd name="T47" fmla="*/ 0 h 364"/>
                <a:gd name="T48" fmla="*/ 217 w 419"/>
                <a:gd name="T49" fmla="*/ 19 h 364"/>
                <a:gd name="T50" fmla="*/ 342 w 419"/>
                <a:gd name="T51" fmla="*/ 72 h 364"/>
                <a:gd name="T52" fmla="*/ 355 w 419"/>
                <a:gd name="T53" fmla="*/ 59 h 364"/>
                <a:gd name="T54" fmla="*/ 365 w 419"/>
                <a:gd name="T55" fmla="*/ 69 h 364"/>
                <a:gd name="T56" fmla="*/ 352 w 419"/>
                <a:gd name="T57" fmla="*/ 82 h 364"/>
                <a:gd name="T58" fmla="*/ 400 w 419"/>
                <a:gd name="T59" fmla="*/ 209 h 364"/>
                <a:gd name="T60" fmla="*/ 400 w 419"/>
                <a:gd name="T61" fmla="*/ 216 h 364"/>
                <a:gd name="T62" fmla="*/ 419 w 419"/>
                <a:gd name="T63" fmla="*/ 217 h 364"/>
                <a:gd name="T64" fmla="*/ 418 w 419"/>
                <a:gd name="T65" fmla="*/ 231 h 364"/>
                <a:gd name="T66" fmla="*/ 399 w 419"/>
                <a:gd name="T67" fmla="*/ 230 h 364"/>
                <a:gd name="T68" fmla="*/ 356 w 419"/>
                <a:gd name="T69" fmla="*/ 332 h 364"/>
                <a:gd name="T70" fmla="*/ 348 w 419"/>
                <a:gd name="T71" fmla="*/ 342 h 364"/>
                <a:gd name="T72" fmla="*/ 362 w 419"/>
                <a:gd name="T73" fmla="*/ 353 h 364"/>
                <a:gd name="T74" fmla="*/ 353 w 419"/>
                <a:gd name="T75" fmla="*/ 364 h 364"/>
                <a:gd name="T76" fmla="*/ 320 w 419"/>
                <a:gd name="T77" fmla="*/ 337 h 364"/>
                <a:gd name="T78" fmla="*/ 329 w 419"/>
                <a:gd name="T79" fmla="*/ 326 h 364"/>
                <a:gd name="T80" fmla="*/ 337 w 419"/>
                <a:gd name="T81" fmla="*/ 317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9" h="364">
                  <a:moveTo>
                    <a:pt x="337" y="317"/>
                  </a:moveTo>
                  <a:cubicBezTo>
                    <a:pt x="362" y="287"/>
                    <a:pt x="376" y="249"/>
                    <a:pt x="376" y="209"/>
                  </a:cubicBezTo>
                  <a:cubicBezTo>
                    <a:pt x="376" y="117"/>
                    <a:pt x="301" y="43"/>
                    <a:pt x="209" y="43"/>
                  </a:cubicBezTo>
                  <a:cubicBezTo>
                    <a:pt x="117" y="43"/>
                    <a:pt x="43" y="117"/>
                    <a:pt x="43" y="209"/>
                  </a:cubicBezTo>
                  <a:cubicBezTo>
                    <a:pt x="43" y="249"/>
                    <a:pt x="57" y="287"/>
                    <a:pt x="82" y="317"/>
                  </a:cubicBezTo>
                  <a:lnTo>
                    <a:pt x="90" y="326"/>
                  </a:lnTo>
                  <a:lnTo>
                    <a:pt x="57" y="353"/>
                  </a:lnTo>
                  <a:lnTo>
                    <a:pt x="66" y="364"/>
                  </a:lnTo>
                  <a:lnTo>
                    <a:pt x="99" y="337"/>
                  </a:lnTo>
                  <a:lnTo>
                    <a:pt x="90" y="326"/>
                  </a:lnTo>
                  <a:lnTo>
                    <a:pt x="71" y="342"/>
                  </a:lnTo>
                  <a:lnTo>
                    <a:pt x="63" y="332"/>
                  </a:lnTo>
                  <a:cubicBezTo>
                    <a:pt x="39" y="303"/>
                    <a:pt x="24" y="267"/>
                    <a:pt x="20" y="230"/>
                  </a:cubicBezTo>
                  <a:lnTo>
                    <a:pt x="1" y="231"/>
                  </a:lnTo>
                  <a:lnTo>
                    <a:pt x="0" y="217"/>
                  </a:lnTo>
                  <a:lnTo>
                    <a:pt x="19" y="216"/>
                  </a:lnTo>
                  <a:cubicBezTo>
                    <a:pt x="18" y="214"/>
                    <a:pt x="18" y="211"/>
                    <a:pt x="18" y="209"/>
                  </a:cubicBezTo>
                  <a:cubicBezTo>
                    <a:pt x="18" y="160"/>
                    <a:pt x="37" y="116"/>
                    <a:pt x="67" y="82"/>
                  </a:cubicBezTo>
                  <a:lnTo>
                    <a:pt x="54" y="69"/>
                  </a:lnTo>
                  <a:lnTo>
                    <a:pt x="64" y="59"/>
                  </a:lnTo>
                  <a:lnTo>
                    <a:pt x="77" y="72"/>
                  </a:lnTo>
                  <a:cubicBezTo>
                    <a:pt x="110" y="40"/>
                    <a:pt x="154" y="20"/>
                    <a:pt x="202" y="19"/>
                  </a:cubicBezTo>
                  <a:lnTo>
                    <a:pt x="202" y="0"/>
                  </a:lnTo>
                  <a:lnTo>
                    <a:pt x="217" y="0"/>
                  </a:lnTo>
                  <a:lnTo>
                    <a:pt x="217" y="19"/>
                  </a:lnTo>
                  <a:cubicBezTo>
                    <a:pt x="265" y="20"/>
                    <a:pt x="309" y="40"/>
                    <a:pt x="342" y="72"/>
                  </a:cubicBezTo>
                  <a:lnTo>
                    <a:pt x="355" y="59"/>
                  </a:lnTo>
                  <a:lnTo>
                    <a:pt x="365" y="69"/>
                  </a:lnTo>
                  <a:lnTo>
                    <a:pt x="352" y="82"/>
                  </a:lnTo>
                  <a:cubicBezTo>
                    <a:pt x="382" y="116"/>
                    <a:pt x="400" y="160"/>
                    <a:pt x="400" y="209"/>
                  </a:cubicBezTo>
                  <a:cubicBezTo>
                    <a:pt x="400" y="211"/>
                    <a:pt x="400" y="214"/>
                    <a:pt x="400" y="216"/>
                  </a:cubicBezTo>
                  <a:lnTo>
                    <a:pt x="419" y="217"/>
                  </a:lnTo>
                  <a:lnTo>
                    <a:pt x="418" y="231"/>
                  </a:lnTo>
                  <a:lnTo>
                    <a:pt x="399" y="230"/>
                  </a:lnTo>
                  <a:cubicBezTo>
                    <a:pt x="395" y="267"/>
                    <a:pt x="380" y="303"/>
                    <a:pt x="356" y="332"/>
                  </a:cubicBezTo>
                  <a:lnTo>
                    <a:pt x="348" y="342"/>
                  </a:lnTo>
                  <a:lnTo>
                    <a:pt x="362" y="353"/>
                  </a:lnTo>
                  <a:lnTo>
                    <a:pt x="353" y="364"/>
                  </a:lnTo>
                  <a:lnTo>
                    <a:pt x="320" y="337"/>
                  </a:lnTo>
                  <a:lnTo>
                    <a:pt x="329" y="326"/>
                  </a:lnTo>
                  <a:lnTo>
                    <a:pt x="337" y="3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2" name="POWER_USER_ID_ICONS_Gauge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202" y="172"/>
              <a:ext cx="114" cy="110"/>
            </a:xfrm>
            <a:custGeom>
              <a:avLst/>
              <a:gdLst>
                <a:gd name="T0" fmla="*/ 0 w 157"/>
                <a:gd name="T1" fmla="*/ 131 h 151"/>
                <a:gd name="T2" fmla="*/ 20 w 157"/>
                <a:gd name="T3" fmla="*/ 151 h 151"/>
                <a:gd name="T4" fmla="*/ 45 w 157"/>
                <a:gd name="T5" fmla="*/ 124 h 151"/>
                <a:gd name="T6" fmla="*/ 57 w 157"/>
                <a:gd name="T7" fmla="*/ 126 h 151"/>
                <a:gd name="T8" fmla="*/ 84 w 157"/>
                <a:gd name="T9" fmla="*/ 96 h 151"/>
                <a:gd name="T10" fmla="*/ 81 w 157"/>
                <a:gd name="T11" fmla="*/ 84 h 151"/>
                <a:gd name="T12" fmla="*/ 157 w 157"/>
                <a:gd name="T13" fmla="*/ 0 h 151"/>
                <a:gd name="T14" fmla="*/ 70 w 157"/>
                <a:gd name="T15" fmla="*/ 73 h 151"/>
                <a:gd name="T16" fmla="*/ 54 w 157"/>
                <a:gd name="T17" fmla="*/ 69 h 151"/>
                <a:gd name="T18" fmla="*/ 27 w 157"/>
                <a:gd name="T19" fmla="*/ 99 h 151"/>
                <a:gd name="T20" fmla="*/ 28 w 157"/>
                <a:gd name="T21" fmla="*/ 107 h 151"/>
                <a:gd name="T22" fmla="*/ 0 w 157"/>
                <a:gd name="T23" fmla="*/ 13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" h="151">
                  <a:moveTo>
                    <a:pt x="0" y="131"/>
                  </a:moveTo>
                  <a:lnTo>
                    <a:pt x="20" y="151"/>
                  </a:lnTo>
                  <a:lnTo>
                    <a:pt x="45" y="124"/>
                  </a:lnTo>
                  <a:cubicBezTo>
                    <a:pt x="49" y="125"/>
                    <a:pt x="53" y="126"/>
                    <a:pt x="57" y="126"/>
                  </a:cubicBezTo>
                  <a:cubicBezTo>
                    <a:pt x="73" y="125"/>
                    <a:pt x="85" y="111"/>
                    <a:pt x="84" y="96"/>
                  </a:cubicBezTo>
                  <a:cubicBezTo>
                    <a:pt x="84" y="91"/>
                    <a:pt x="82" y="88"/>
                    <a:pt x="81" y="84"/>
                  </a:cubicBezTo>
                  <a:lnTo>
                    <a:pt x="157" y="0"/>
                  </a:lnTo>
                  <a:lnTo>
                    <a:pt x="70" y="73"/>
                  </a:lnTo>
                  <a:cubicBezTo>
                    <a:pt x="65" y="70"/>
                    <a:pt x="59" y="69"/>
                    <a:pt x="54" y="69"/>
                  </a:cubicBezTo>
                  <a:cubicBezTo>
                    <a:pt x="38" y="70"/>
                    <a:pt x="26" y="84"/>
                    <a:pt x="27" y="99"/>
                  </a:cubicBezTo>
                  <a:cubicBezTo>
                    <a:pt x="27" y="102"/>
                    <a:pt x="28" y="105"/>
                    <a:pt x="28" y="107"/>
                  </a:cubicBezTo>
                  <a:lnTo>
                    <a:pt x="0" y="13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3" name="POWER_USER_ID_ICONS_Gauge"/>
            <p:cNvSpPr>
              <a:spLocks noEditPoints="1"/>
            </p:cNvSpPr>
            <p:nvPr>
              <p:custDataLst>
                <p:tags r:id="rId10"/>
              </p:custDataLst>
            </p:nvPr>
          </p:nvSpPr>
          <p:spPr bwMode="auto">
            <a:xfrm>
              <a:off x="40" y="40"/>
              <a:ext cx="404" cy="405"/>
            </a:xfrm>
            <a:custGeom>
              <a:avLst/>
              <a:gdLst>
                <a:gd name="T0" fmla="*/ 279 w 558"/>
                <a:gd name="T1" fmla="*/ 0 h 558"/>
                <a:gd name="T2" fmla="*/ 0 w 558"/>
                <a:gd name="T3" fmla="*/ 279 h 558"/>
                <a:gd name="T4" fmla="*/ 279 w 558"/>
                <a:gd name="T5" fmla="*/ 558 h 558"/>
                <a:gd name="T6" fmla="*/ 558 w 558"/>
                <a:gd name="T7" fmla="*/ 279 h 558"/>
                <a:gd name="T8" fmla="*/ 279 w 558"/>
                <a:gd name="T9" fmla="*/ 0 h 558"/>
                <a:gd name="T10" fmla="*/ 279 w 558"/>
                <a:gd name="T11" fmla="*/ 43 h 558"/>
                <a:gd name="T12" fmla="*/ 515 w 558"/>
                <a:gd name="T13" fmla="*/ 279 h 558"/>
                <a:gd name="T14" fmla="*/ 279 w 558"/>
                <a:gd name="T15" fmla="*/ 516 h 558"/>
                <a:gd name="T16" fmla="*/ 43 w 558"/>
                <a:gd name="T17" fmla="*/ 279 h 558"/>
                <a:gd name="T18" fmla="*/ 279 w 558"/>
                <a:gd name="T19" fmla="*/ 43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8" h="558">
                  <a:moveTo>
                    <a:pt x="279" y="0"/>
                  </a:moveTo>
                  <a:cubicBezTo>
                    <a:pt x="125" y="0"/>
                    <a:pt x="0" y="125"/>
                    <a:pt x="0" y="279"/>
                  </a:cubicBezTo>
                  <a:cubicBezTo>
                    <a:pt x="0" y="433"/>
                    <a:pt x="125" y="558"/>
                    <a:pt x="279" y="558"/>
                  </a:cubicBezTo>
                  <a:cubicBezTo>
                    <a:pt x="433" y="558"/>
                    <a:pt x="558" y="433"/>
                    <a:pt x="558" y="279"/>
                  </a:cubicBezTo>
                  <a:cubicBezTo>
                    <a:pt x="558" y="125"/>
                    <a:pt x="433" y="0"/>
                    <a:pt x="279" y="0"/>
                  </a:cubicBezTo>
                  <a:close/>
                  <a:moveTo>
                    <a:pt x="279" y="43"/>
                  </a:moveTo>
                  <a:cubicBezTo>
                    <a:pt x="410" y="43"/>
                    <a:pt x="515" y="149"/>
                    <a:pt x="515" y="279"/>
                  </a:cubicBezTo>
                  <a:cubicBezTo>
                    <a:pt x="515" y="410"/>
                    <a:pt x="410" y="516"/>
                    <a:pt x="279" y="516"/>
                  </a:cubicBezTo>
                  <a:cubicBezTo>
                    <a:pt x="149" y="516"/>
                    <a:pt x="43" y="410"/>
                    <a:pt x="43" y="279"/>
                  </a:cubicBezTo>
                  <a:cubicBezTo>
                    <a:pt x="43" y="149"/>
                    <a:pt x="149" y="43"/>
                    <a:pt x="279" y="4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grpSp>
        <p:nvGrpSpPr>
          <p:cNvPr id="44" name="POWER_USER_ID_ICONS_Running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 flipH="1">
            <a:off x="6121433" y="2744723"/>
            <a:ext cx="523845" cy="747670"/>
            <a:chOff x="8" y="8"/>
            <a:chExt cx="330" cy="471"/>
          </a:xfrm>
          <a:solidFill>
            <a:schemeClr val="bg1"/>
          </a:solidFill>
        </p:grpSpPr>
        <p:sp>
          <p:nvSpPr>
            <p:cNvPr id="45" name="POWER_USER_ID_ICONS_Running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" y="8"/>
              <a:ext cx="109" cy="116"/>
            </a:xfrm>
            <a:prstGeom prst="ellipse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6" name="POWER_USER_ID_ICONS_Running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8" y="99"/>
              <a:ext cx="330" cy="380"/>
            </a:xfrm>
            <a:custGeom>
              <a:avLst/>
              <a:gdLst>
                <a:gd name="T0" fmla="*/ 650 w 879"/>
                <a:gd name="T1" fmla="*/ 681 h 1007"/>
                <a:gd name="T2" fmla="*/ 637 w 879"/>
                <a:gd name="T3" fmla="*/ 422 h 1007"/>
                <a:gd name="T4" fmla="*/ 478 w 879"/>
                <a:gd name="T5" fmla="*/ 150 h 1007"/>
                <a:gd name="T6" fmla="*/ 541 w 879"/>
                <a:gd name="T7" fmla="*/ 123 h 1007"/>
                <a:gd name="T8" fmla="*/ 662 w 879"/>
                <a:gd name="T9" fmla="*/ 300 h 1007"/>
                <a:gd name="T10" fmla="*/ 752 w 879"/>
                <a:gd name="T11" fmla="*/ 232 h 1007"/>
                <a:gd name="T12" fmla="*/ 643 w 879"/>
                <a:gd name="T13" fmla="*/ 14 h 1007"/>
                <a:gd name="T14" fmla="*/ 357 w 879"/>
                <a:gd name="T15" fmla="*/ 0 h 1007"/>
                <a:gd name="T16" fmla="*/ 191 w 879"/>
                <a:gd name="T17" fmla="*/ 109 h 1007"/>
                <a:gd name="T18" fmla="*/ 178 w 879"/>
                <a:gd name="T19" fmla="*/ 327 h 1007"/>
                <a:gd name="T20" fmla="*/ 0 w 879"/>
                <a:gd name="T21" fmla="*/ 334 h 1007"/>
                <a:gd name="T22" fmla="*/ 13 w 879"/>
                <a:gd name="T23" fmla="*/ 476 h 1007"/>
                <a:gd name="T24" fmla="*/ 312 w 879"/>
                <a:gd name="T25" fmla="*/ 449 h 1007"/>
                <a:gd name="T26" fmla="*/ 344 w 879"/>
                <a:gd name="T27" fmla="*/ 340 h 1007"/>
                <a:gd name="T28" fmla="*/ 401 w 879"/>
                <a:gd name="T29" fmla="*/ 463 h 1007"/>
                <a:gd name="T30" fmla="*/ 389 w 879"/>
                <a:gd name="T31" fmla="*/ 510 h 1007"/>
                <a:gd name="T32" fmla="*/ 217 w 879"/>
                <a:gd name="T33" fmla="*/ 619 h 1007"/>
                <a:gd name="T34" fmla="*/ 229 w 879"/>
                <a:gd name="T35" fmla="*/ 1007 h 1007"/>
                <a:gd name="T36" fmla="*/ 357 w 879"/>
                <a:gd name="T37" fmla="*/ 1007 h 1007"/>
                <a:gd name="T38" fmla="*/ 382 w 879"/>
                <a:gd name="T39" fmla="*/ 708 h 1007"/>
                <a:gd name="T40" fmla="*/ 529 w 879"/>
                <a:gd name="T41" fmla="*/ 606 h 1007"/>
                <a:gd name="T42" fmla="*/ 516 w 879"/>
                <a:gd name="T43" fmla="*/ 817 h 1007"/>
                <a:gd name="T44" fmla="*/ 860 w 879"/>
                <a:gd name="T45" fmla="*/ 817 h 1007"/>
                <a:gd name="T46" fmla="*/ 879 w 879"/>
                <a:gd name="T47" fmla="*/ 674 h 1007"/>
                <a:gd name="T48" fmla="*/ 650 w 879"/>
                <a:gd name="T49" fmla="*/ 681 h 10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79" h="1007">
                  <a:moveTo>
                    <a:pt x="650" y="681"/>
                  </a:moveTo>
                  <a:cubicBezTo>
                    <a:pt x="662" y="646"/>
                    <a:pt x="637" y="422"/>
                    <a:pt x="637" y="422"/>
                  </a:cubicBezTo>
                  <a:lnTo>
                    <a:pt x="478" y="150"/>
                  </a:lnTo>
                  <a:lnTo>
                    <a:pt x="541" y="123"/>
                  </a:lnTo>
                  <a:lnTo>
                    <a:pt x="662" y="300"/>
                  </a:lnTo>
                  <a:lnTo>
                    <a:pt x="752" y="232"/>
                  </a:lnTo>
                  <a:lnTo>
                    <a:pt x="643" y="14"/>
                  </a:lnTo>
                  <a:lnTo>
                    <a:pt x="357" y="0"/>
                  </a:lnTo>
                  <a:cubicBezTo>
                    <a:pt x="338" y="34"/>
                    <a:pt x="217" y="102"/>
                    <a:pt x="191" y="109"/>
                  </a:cubicBezTo>
                  <a:cubicBezTo>
                    <a:pt x="166" y="116"/>
                    <a:pt x="178" y="327"/>
                    <a:pt x="178" y="327"/>
                  </a:cubicBezTo>
                  <a:lnTo>
                    <a:pt x="0" y="334"/>
                  </a:lnTo>
                  <a:lnTo>
                    <a:pt x="13" y="476"/>
                  </a:lnTo>
                  <a:lnTo>
                    <a:pt x="312" y="449"/>
                  </a:lnTo>
                  <a:lnTo>
                    <a:pt x="344" y="340"/>
                  </a:lnTo>
                  <a:cubicBezTo>
                    <a:pt x="344" y="340"/>
                    <a:pt x="389" y="442"/>
                    <a:pt x="401" y="463"/>
                  </a:cubicBezTo>
                  <a:cubicBezTo>
                    <a:pt x="414" y="483"/>
                    <a:pt x="389" y="510"/>
                    <a:pt x="389" y="510"/>
                  </a:cubicBezTo>
                  <a:lnTo>
                    <a:pt x="217" y="619"/>
                  </a:lnTo>
                  <a:lnTo>
                    <a:pt x="229" y="1007"/>
                  </a:lnTo>
                  <a:lnTo>
                    <a:pt x="357" y="1007"/>
                  </a:lnTo>
                  <a:lnTo>
                    <a:pt x="382" y="708"/>
                  </a:lnTo>
                  <a:lnTo>
                    <a:pt x="529" y="606"/>
                  </a:lnTo>
                  <a:lnTo>
                    <a:pt x="516" y="817"/>
                  </a:lnTo>
                  <a:lnTo>
                    <a:pt x="860" y="817"/>
                  </a:lnTo>
                  <a:lnTo>
                    <a:pt x="879" y="674"/>
                  </a:lnTo>
                  <a:cubicBezTo>
                    <a:pt x="841" y="612"/>
                    <a:pt x="637" y="715"/>
                    <a:pt x="650" y="68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47" name="POWER_USER_ID_ICONS_Stopwatch5"/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8225386" y="2781207"/>
            <a:ext cx="719097" cy="533369"/>
          </a:xfrm>
          <a:custGeom>
            <a:avLst/>
            <a:gdLst>
              <a:gd name="T0" fmla="*/ 652 w 982"/>
              <a:gd name="T1" fmla="*/ 23 h 728"/>
              <a:gd name="T2" fmla="*/ 543 w 982"/>
              <a:gd name="T3" fmla="*/ 59 h 728"/>
              <a:gd name="T4" fmla="*/ 386 w 982"/>
              <a:gd name="T5" fmla="*/ 220 h 728"/>
              <a:gd name="T6" fmla="*/ 173 w 982"/>
              <a:gd name="T7" fmla="*/ 285 h 728"/>
              <a:gd name="T8" fmla="*/ 0 w 982"/>
              <a:gd name="T9" fmla="*/ 610 h 728"/>
              <a:gd name="T10" fmla="*/ 352 w 982"/>
              <a:gd name="T11" fmla="*/ 641 h 728"/>
              <a:gd name="T12" fmla="*/ 590 w 982"/>
              <a:gd name="T13" fmla="*/ 693 h 728"/>
              <a:gd name="T14" fmla="*/ 705 w 982"/>
              <a:gd name="T15" fmla="*/ 726 h 728"/>
              <a:gd name="T16" fmla="*/ 738 w 982"/>
              <a:gd name="T17" fmla="*/ 638 h 728"/>
              <a:gd name="T18" fmla="*/ 821 w 982"/>
              <a:gd name="T19" fmla="*/ 637 h 728"/>
              <a:gd name="T20" fmla="*/ 858 w 982"/>
              <a:gd name="T21" fmla="*/ 548 h 728"/>
              <a:gd name="T22" fmla="*/ 715 w 982"/>
              <a:gd name="T23" fmla="*/ 600 h 728"/>
              <a:gd name="T24" fmla="*/ 585 w 982"/>
              <a:gd name="T25" fmla="*/ 218 h 728"/>
              <a:gd name="T26" fmla="*/ 628 w 982"/>
              <a:gd name="T27" fmla="*/ 133 h 728"/>
              <a:gd name="T28" fmla="*/ 660 w 982"/>
              <a:gd name="T29" fmla="*/ 86 h 728"/>
              <a:gd name="T30" fmla="*/ 733 w 982"/>
              <a:gd name="T31" fmla="*/ 26 h 728"/>
              <a:gd name="T32" fmla="*/ 669 w 982"/>
              <a:gd name="T33" fmla="*/ 89 h 728"/>
              <a:gd name="T34" fmla="*/ 620 w 982"/>
              <a:gd name="T35" fmla="*/ 151 h 728"/>
              <a:gd name="T36" fmla="*/ 607 w 982"/>
              <a:gd name="T37" fmla="*/ 232 h 728"/>
              <a:gd name="T38" fmla="*/ 533 w 982"/>
              <a:gd name="T39" fmla="*/ 439 h 728"/>
              <a:gd name="T40" fmla="*/ 690 w 982"/>
              <a:gd name="T41" fmla="*/ 235 h 728"/>
              <a:gd name="T42" fmla="*/ 854 w 982"/>
              <a:gd name="T43" fmla="*/ 398 h 728"/>
              <a:gd name="T44" fmla="*/ 881 w 982"/>
              <a:gd name="T45" fmla="*/ 399 h 728"/>
              <a:gd name="T46" fmla="*/ 714 w 982"/>
              <a:gd name="T47" fmla="*/ 200 h 728"/>
              <a:gd name="T48" fmla="*/ 732 w 982"/>
              <a:gd name="T49" fmla="*/ 172 h 728"/>
              <a:gd name="T50" fmla="*/ 724 w 982"/>
              <a:gd name="T51" fmla="*/ 148 h 728"/>
              <a:gd name="T52" fmla="*/ 668 w 982"/>
              <a:gd name="T53" fmla="*/ 154 h 728"/>
              <a:gd name="T54" fmla="*/ 645 w 982"/>
              <a:gd name="T55" fmla="*/ 147 h 728"/>
              <a:gd name="T56" fmla="*/ 697 w 982"/>
              <a:gd name="T57" fmla="*/ 373 h 728"/>
              <a:gd name="T58" fmla="*/ 693 w 982"/>
              <a:gd name="T59" fmla="*/ 422 h 728"/>
              <a:gd name="T60" fmla="*/ 710 w 982"/>
              <a:gd name="T61" fmla="*/ 384 h 728"/>
              <a:gd name="T62" fmla="*/ 891 w 982"/>
              <a:gd name="T63" fmla="*/ 277 h 728"/>
              <a:gd name="T64" fmla="*/ 890 w 982"/>
              <a:gd name="T65" fmla="*/ 390 h 728"/>
              <a:gd name="T66" fmla="*/ 979 w 982"/>
              <a:gd name="T67" fmla="*/ 358 h 728"/>
              <a:gd name="T68" fmla="*/ 903 w 982"/>
              <a:gd name="T69" fmla="*/ 279 h 728"/>
              <a:gd name="T70" fmla="*/ 891 w 982"/>
              <a:gd name="T71" fmla="*/ 430 h 728"/>
              <a:gd name="T72" fmla="*/ 845 w 982"/>
              <a:gd name="T73" fmla="*/ 524 h 728"/>
              <a:gd name="T74" fmla="*/ 970 w 982"/>
              <a:gd name="T75" fmla="*/ 513 h 728"/>
              <a:gd name="T76" fmla="*/ 894 w 982"/>
              <a:gd name="T77" fmla="*/ 430 h 728"/>
              <a:gd name="T78" fmla="*/ 823 w 982"/>
              <a:gd name="T79" fmla="*/ 532 h 728"/>
              <a:gd name="T80" fmla="*/ 752 w 982"/>
              <a:gd name="T81" fmla="*/ 546 h 728"/>
              <a:gd name="T82" fmla="*/ 688 w 982"/>
              <a:gd name="T83" fmla="*/ 558 h 728"/>
              <a:gd name="T84" fmla="*/ 752 w 982"/>
              <a:gd name="T85" fmla="*/ 546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982" h="728">
                <a:moveTo>
                  <a:pt x="715" y="0"/>
                </a:moveTo>
                <a:cubicBezTo>
                  <a:pt x="703" y="0"/>
                  <a:pt x="692" y="7"/>
                  <a:pt x="681" y="11"/>
                </a:cubicBezTo>
                <a:cubicBezTo>
                  <a:pt x="671" y="14"/>
                  <a:pt x="662" y="20"/>
                  <a:pt x="652" y="23"/>
                </a:cubicBezTo>
                <a:cubicBezTo>
                  <a:pt x="635" y="22"/>
                  <a:pt x="617" y="22"/>
                  <a:pt x="600" y="22"/>
                </a:cubicBezTo>
                <a:cubicBezTo>
                  <a:pt x="590" y="22"/>
                  <a:pt x="581" y="25"/>
                  <a:pt x="572" y="29"/>
                </a:cubicBezTo>
                <a:cubicBezTo>
                  <a:pt x="560" y="35"/>
                  <a:pt x="551" y="48"/>
                  <a:pt x="543" y="59"/>
                </a:cubicBezTo>
                <a:cubicBezTo>
                  <a:pt x="524" y="76"/>
                  <a:pt x="508" y="96"/>
                  <a:pt x="492" y="115"/>
                </a:cubicBezTo>
                <a:cubicBezTo>
                  <a:pt x="479" y="131"/>
                  <a:pt x="464" y="144"/>
                  <a:pt x="449" y="158"/>
                </a:cubicBezTo>
                <a:cubicBezTo>
                  <a:pt x="429" y="179"/>
                  <a:pt x="409" y="200"/>
                  <a:pt x="386" y="220"/>
                </a:cubicBezTo>
                <a:cubicBezTo>
                  <a:pt x="368" y="237"/>
                  <a:pt x="350" y="254"/>
                  <a:pt x="331" y="270"/>
                </a:cubicBezTo>
                <a:cubicBezTo>
                  <a:pt x="309" y="286"/>
                  <a:pt x="280" y="290"/>
                  <a:pt x="253" y="289"/>
                </a:cubicBezTo>
                <a:cubicBezTo>
                  <a:pt x="226" y="285"/>
                  <a:pt x="200" y="289"/>
                  <a:pt x="173" y="285"/>
                </a:cubicBezTo>
                <a:cubicBezTo>
                  <a:pt x="157" y="284"/>
                  <a:pt x="140" y="286"/>
                  <a:pt x="123" y="284"/>
                </a:cubicBezTo>
                <a:cubicBezTo>
                  <a:pt x="82" y="280"/>
                  <a:pt x="41" y="278"/>
                  <a:pt x="0" y="274"/>
                </a:cubicBezTo>
                <a:lnTo>
                  <a:pt x="0" y="610"/>
                </a:lnTo>
                <a:cubicBezTo>
                  <a:pt x="48" y="606"/>
                  <a:pt x="95" y="597"/>
                  <a:pt x="142" y="594"/>
                </a:cubicBezTo>
                <a:cubicBezTo>
                  <a:pt x="183" y="590"/>
                  <a:pt x="225" y="593"/>
                  <a:pt x="265" y="602"/>
                </a:cubicBezTo>
                <a:cubicBezTo>
                  <a:pt x="297" y="609"/>
                  <a:pt x="325" y="624"/>
                  <a:pt x="352" y="641"/>
                </a:cubicBezTo>
                <a:cubicBezTo>
                  <a:pt x="373" y="655"/>
                  <a:pt x="398" y="665"/>
                  <a:pt x="424" y="670"/>
                </a:cubicBezTo>
                <a:cubicBezTo>
                  <a:pt x="464" y="677"/>
                  <a:pt x="504" y="678"/>
                  <a:pt x="544" y="686"/>
                </a:cubicBezTo>
                <a:cubicBezTo>
                  <a:pt x="559" y="689"/>
                  <a:pt x="575" y="688"/>
                  <a:pt x="590" y="693"/>
                </a:cubicBezTo>
                <a:cubicBezTo>
                  <a:pt x="604" y="698"/>
                  <a:pt x="620" y="700"/>
                  <a:pt x="633" y="707"/>
                </a:cubicBezTo>
                <a:cubicBezTo>
                  <a:pt x="646" y="713"/>
                  <a:pt x="660" y="716"/>
                  <a:pt x="672" y="722"/>
                </a:cubicBezTo>
                <a:cubicBezTo>
                  <a:pt x="683" y="728"/>
                  <a:pt x="694" y="726"/>
                  <a:pt x="705" y="726"/>
                </a:cubicBezTo>
                <a:cubicBezTo>
                  <a:pt x="715" y="726"/>
                  <a:pt x="726" y="727"/>
                  <a:pt x="736" y="723"/>
                </a:cubicBezTo>
                <a:cubicBezTo>
                  <a:pt x="754" y="714"/>
                  <a:pt x="766" y="694"/>
                  <a:pt x="763" y="673"/>
                </a:cubicBezTo>
                <a:cubicBezTo>
                  <a:pt x="759" y="658"/>
                  <a:pt x="746" y="650"/>
                  <a:pt x="738" y="638"/>
                </a:cubicBezTo>
                <a:cubicBezTo>
                  <a:pt x="730" y="626"/>
                  <a:pt x="722" y="616"/>
                  <a:pt x="715" y="605"/>
                </a:cubicBezTo>
                <a:cubicBezTo>
                  <a:pt x="719" y="605"/>
                  <a:pt x="724" y="605"/>
                  <a:pt x="728" y="607"/>
                </a:cubicBezTo>
                <a:cubicBezTo>
                  <a:pt x="759" y="618"/>
                  <a:pt x="790" y="627"/>
                  <a:pt x="821" y="637"/>
                </a:cubicBezTo>
                <a:cubicBezTo>
                  <a:pt x="835" y="644"/>
                  <a:pt x="852" y="641"/>
                  <a:pt x="864" y="633"/>
                </a:cubicBezTo>
                <a:cubicBezTo>
                  <a:pt x="880" y="621"/>
                  <a:pt x="891" y="601"/>
                  <a:pt x="887" y="581"/>
                </a:cubicBezTo>
                <a:cubicBezTo>
                  <a:pt x="884" y="566"/>
                  <a:pt x="872" y="553"/>
                  <a:pt x="858" y="548"/>
                </a:cubicBezTo>
                <a:cubicBezTo>
                  <a:pt x="849" y="544"/>
                  <a:pt x="839" y="549"/>
                  <a:pt x="830" y="545"/>
                </a:cubicBezTo>
                <a:cubicBezTo>
                  <a:pt x="790" y="531"/>
                  <a:pt x="755" y="540"/>
                  <a:pt x="760" y="594"/>
                </a:cubicBezTo>
                <a:cubicBezTo>
                  <a:pt x="746" y="599"/>
                  <a:pt x="730" y="605"/>
                  <a:pt x="715" y="600"/>
                </a:cubicBezTo>
                <a:cubicBezTo>
                  <a:pt x="707" y="601"/>
                  <a:pt x="703" y="594"/>
                  <a:pt x="699" y="589"/>
                </a:cubicBezTo>
                <a:cubicBezTo>
                  <a:pt x="685" y="568"/>
                  <a:pt x="648" y="571"/>
                  <a:pt x="632" y="595"/>
                </a:cubicBezTo>
                <a:cubicBezTo>
                  <a:pt x="511" y="579"/>
                  <a:pt x="373" y="348"/>
                  <a:pt x="585" y="218"/>
                </a:cubicBezTo>
                <a:cubicBezTo>
                  <a:pt x="582" y="209"/>
                  <a:pt x="576" y="198"/>
                  <a:pt x="579" y="188"/>
                </a:cubicBezTo>
                <a:cubicBezTo>
                  <a:pt x="592" y="176"/>
                  <a:pt x="605" y="164"/>
                  <a:pt x="613" y="149"/>
                </a:cubicBezTo>
                <a:cubicBezTo>
                  <a:pt x="616" y="142"/>
                  <a:pt x="622" y="137"/>
                  <a:pt x="628" y="133"/>
                </a:cubicBezTo>
                <a:cubicBezTo>
                  <a:pt x="629" y="127"/>
                  <a:pt x="629" y="121"/>
                  <a:pt x="628" y="116"/>
                </a:cubicBezTo>
                <a:cubicBezTo>
                  <a:pt x="632" y="116"/>
                  <a:pt x="636" y="112"/>
                  <a:pt x="640" y="111"/>
                </a:cubicBezTo>
                <a:cubicBezTo>
                  <a:pt x="651" y="107"/>
                  <a:pt x="663" y="99"/>
                  <a:pt x="660" y="86"/>
                </a:cubicBezTo>
                <a:cubicBezTo>
                  <a:pt x="667" y="83"/>
                  <a:pt x="673" y="76"/>
                  <a:pt x="681" y="77"/>
                </a:cubicBezTo>
                <a:cubicBezTo>
                  <a:pt x="692" y="79"/>
                  <a:pt x="706" y="80"/>
                  <a:pt x="714" y="70"/>
                </a:cubicBezTo>
                <a:cubicBezTo>
                  <a:pt x="724" y="57"/>
                  <a:pt x="734" y="43"/>
                  <a:pt x="733" y="26"/>
                </a:cubicBezTo>
                <a:cubicBezTo>
                  <a:pt x="733" y="16"/>
                  <a:pt x="728" y="3"/>
                  <a:pt x="717" y="0"/>
                </a:cubicBezTo>
                <a:cubicBezTo>
                  <a:pt x="716" y="0"/>
                  <a:pt x="715" y="0"/>
                  <a:pt x="715" y="0"/>
                </a:cubicBezTo>
                <a:close/>
                <a:moveTo>
                  <a:pt x="669" y="89"/>
                </a:moveTo>
                <a:cubicBezTo>
                  <a:pt x="665" y="115"/>
                  <a:pt x="649" y="117"/>
                  <a:pt x="637" y="120"/>
                </a:cubicBezTo>
                <a:cubicBezTo>
                  <a:pt x="637" y="130"/>
                  <a:pt x="640" y="133"/>
                  <a:pt x="634" y="137"/>
                </a:cubicBezTo>
                <a:cubicBezTo>
                  <a:pt x="626" y="145"/>
                  <a:pt x="625" y="145"/>
                  <a:pt x="620" y="151"/>
                </a:cubicBezTo>
                <a:cubicBezTo>
                  <a:pt x="622" y="169"/>
                  <a:pt x="644" y="196"/>
                  <a:pt x="671" y="196"/>
                </a:cubicBezTo>
                <a:cubicBezTo>
                  <a:pt x="676" y="199"/>
                  <a:pt x="676" y="207"/>
                  <a:pt x="673" y="212"/>
                </a:cubicBezTo>
                <a:cubicBezTo>
                  <a:pt x="650" y="216"/>
                  <a:pt x="628" y="222"/>
                  <a:pt x="607" y="232"/>
                </a:cubicBezTo>
                <a:cubicBezTo>
                  <a:pt x="451" y="301"/>
                  <a:pt x="479" y="518"/>
                  <a:pt x="632" y="574"/>
                </a:cubicBezTo>
                <a:cubicBezTo>
                  <a:pt x="636" y="567"/>
                  <a:pt x="645" y="558"/>
                  <a:pt x="656" y="554"/>
                </a:cubicBezTo>
                <a:cubicBezTo>
                  <a:pt x="596" y="541"/>
                  <a:pt x="549" y="496"/>
                  <a:pt x="533" y="439"/>
                </a:cubicBezTo>
                <a:cubicBezTo>
                  <a:pt x="533" y="438"/>
                  <a:pt x="533" y="438"/>
                  <a:pt x="533" y="438"/>
                </a:cubicBezTo>
                <a:cubicBezTo>
                  <a:pt x="529" y="424"/>
                  <a:pt x="527" y="410"/>
                  <a:pt x="527" y="395"/>
                </a:cubicBezTo>
                <a:cubicBezTo>
                  <a:pt x="527" y="307"/>
                  <a:pt x="600" y="235"/>
                  <a:pt x="690" y="235"/>
                </a:cubicBezTo>
                <a:cubicBezTo>
                  <a:pt x="771" y="235"/>
                  <a:pt x="838" y="291"/>
                  <a:pt x="851" y="367"/>
                </a:cubicBezTo>
                <a:cubicBezTo>
                  <a:pt x="853" y="376"/>
                  <a:pt x="854" y="385"/>
                  <a:pt x="854" y="394"/>
                </a:cubicBezTo>
                <a:lnTo>
                  <a:pt x="854" y="398"/>
                </a:lnTo>
                <a:cubicBezTo>
                  <a:pt x="854" y="414"/>
                  <a:pt x="852" y="430"/>
                  <a:pt x="847" y="445"/>
                </a:cubicBezTo>
                <a:cubicBezTo>
                  <a:pt x="854" y="438"/>
                  <a:pt x="864" y="434"/>
                  <a:pt x="878" y="435"/>
                </a:cubicBezTo>
                <a:cubicBezTo>
                  <a:pt x="880" y="423"/>
                  <a:pt x="880" y="411"/>
                  <a:pt x="881" y="399"/>
                </a:cubicBezTo>
                <a:cubicBezTo>
                  <a:pt x="859" y="381"/>
                  <a:pt x="845" y="347"/>
                  <a:pt x="863" y="320"/>
                </a:cubicBezTo>
                <a:cubicBezTo>
                  <a:pt x="840" y="270"/>
                  <a:pt x="773" y="222"/>
                  <a:pt x="714" y="213"/>
                </a:cubicBezTo>
                <a:cubicBezTo>
                  <a:pt x="713" y="209"/>
                  <a:pt x="713" y="204"/>
                  <a:pt x="714" y="200"/>
                </a:cubicBezTo>
                <a:cubicBezTo>
                  <a:pt x="790" y="177"/>
                  <a:pt x="770" y="90"/>
                  <a:pt x="669" y="89"/>
                </a:cubicBezTo>
                <a:close/>
                <a:moveTo>
                  <a:pt x="723" y="118"/>
                </a:moveTo>
                <a:cubicBezTo>
                  <a:pt x="738" y="123"/>
                  <a:pt x="755" y="148"/>
                  <a:pt x="732" y="172"/>
                </a:cubicBezTo>
                <a:cubicBezTo>
                  <a:pt x="728" y="176"/>
                  <a:pt x="720" y="181"/>
                  <a:pt x="714" y="181"/>
                </a:cubicBezTo>
                <a:cubicBezTo>
                  <a:pt x="714" y="175"/>
                  <a:pt x="713" y="168"/>
                  <a:pt x="715" y="162"/>
                </a:cubicBezTo>
                <a:cubicBezTo>
                  <a:pt x="718" y="157"/>
                  <a:pt x="724" y="154"/>
                  <a:pt x="724" y="148"/>
                </a:cubicBezTo>
                <a:cubicBezTo>
                  <a:pt x="725" y="138"/>
                  <a:pt x="723" y="128"/>
                  <a:pt x="723" y="118"/>
                </a:cubicBezTo>
                <a:close/>
                <a:moveTo>
                  <a:pt x="667" y="131"/>
                </a:moveTo>
                <a:cubicBezTo>
                  <a:pt x="668" y="137"/>
                  <a:pt x="666" y="148"/>
                  <a:pt x="668" y="154"/>
                </a:cubicBezTo>
                <a:cubicBezTo>
                  <a:pt x="669" y="160"/>
                  <a:pt x="671" y="160"/>
                  <a:pt x="674" y="164"/>
                </a:cubicBezTo>
                <a:cubicBezTo>
                  <a:pt x="674" y="170"/>
                  <a:pt x="674" y="176"/>
                  <a:pt x="674" y="182"/>
                </a:cubicBezTo>
                <a:cubicBezTo>
                  <a:pt x="657" y="179"/>
                  <a:pt x="644" y="163"/>
                  <a:pt x="645" y="147"/>
                </a:cubicBezTo>
                <a:cubicBezTo>
                  <a:pt x="650" y="142"/>
                  <a:pt x="661" y="133"/>
                  <a:pt x="667" y="131"/>
                </a:cubicBezTo>
                <a:close/>
                <a:moveTo>
                  <a:pt x="762" y="267"/>
                </a:moveTo>
                <a:lnTo>
                  <a:pt x="697" y="373"/>
                </a:lnTo>
                <a:cubicBezTo>
                  <a:pt x="697" y="373"/>
                  <a:pt x="697" y="373"/>
                  <a:pt x="693" y="373"/>
                </a:cubicBezTo>
                <a:cubicBezTo>
                  <a:pt x="681" y="373"/>
                  <a:pt x="670" y="384"/>
                  <a:pt x="670" y="398"/>
                </a:cubicBezTo>
                <a:cubicBezTo>
                  <a:pt x="670" y="411"/>
                  <a:pt x="681" y="422"/>
                  <a:pt x="693" y="422"/>
                </a:cubicBezTo>
                <a:cubicBezTo>
                  <a:pt x="705" y="422"/>
                  <a:pt x="716" y="411"/>
                  <a:pt x="716" y="398"/>
                </a:cubicBezTo>
                <a:lnTo>
                  <a:pt x="716" y="397"/>
                </a:lnTo>
                <a:cubicBezTo>
                  <a:pt x="715" y="390"/>
                  <a:pt x="710" y="384"/>
                  <a:pt x="710" y="384"/>
                </a:cubicBezTo>
                <a:lnTo>
                  <a:pt x="766" y="270"/>
                </a:lnTo>
                <a:lnTo>
                  <a:pt x="762" y="267"/>
                </a:lnTo>
                <a:close/>
                <a:moveTo>
                  <a:pt x="891" y="277"/>
                </a:moveTo>
                <a:cubicBezTo>
                  <a:pt x="880" y="277"/>
                  <a:pt x="866" y="279"/>
                  <a:pt x="853" y="284"/>
                </a:cubicBezTo>
                <a:cubicBezTo>
                  <a:pt x="852" y="289"/>
                  <a:pt x="875" y="312"/>
                  <a:pt x="878" y="316"/>
                </a:cubicBezTo>
                <a:cubicBezTo>
                  <a:pt x="863" y="348"/>
                  <a:pt x="859" y="364"/>
                  <a:pt x="890" y="390"/>
                </a:cubicBezTo>
                <a:cubicBezTo>
                  <a:pt x="894" y="396"/>
                  <a:pt x="903" y="399"/>
                  <a:pt x="912" y="399"/>
                </a:cubicBezTo>
                <a:cubicBezTo>
                  <a:pt x="928" y="399"/>
                  <a:pt x="942" y="391"/>
                  <a:pt x="956" y="387"/>
                </a:cubicBezTo>
                <a:cubicBezTo>
                  <a:pt x="969" y="383"/>
                  <a:pt x="978" y="371"/>
                  <a:pt x="979" y="358"/>
                </a:cubicBezTo>
                <a:cubicBezTo>
                  <a:pt x="981" y="345"/>
                  <a:pt x="982" y="329"/>
                  <a:pt x="972" y="318"/>
                </a:cubicBezTo>
                <a:cubicBezTo>
                  <a:pt x="962" y="309"/>
                  <a:pt x="953" y="298"/>
                  <a:pt x="940" y="293"/>
                </a:cubicBezTo>
                <a:cubicBezTo>
                  <a:pt x="928" y="288"/>
                  <a:pt x="916" y="282"/>
                  <a:pt x="903" y="279"/>
                </a:cubicBezTo>
                <a:cubicBezTo>
                  <a:pt x="900" y="278"/>
                  <a:pt x="896" y="277"/>
                  <a:pt x="891" y="277"/>
                </a:cubicBezTo>
                <a:close/>
                <a:moveTo>
                  <a:pt x="894" y="430"/>
                </a:moveTo>
                <a:cubicBezTo>
                  <a:pt x="893" y="430"/>
                  <a:pt x="892" y="430"/>
                  <a:pt x="891" y="430"/>
                </a:cubicBezTo>
                <a:cubicBezTo>
                  <a:pt x="891" y="439"/>
                  <a:pt x="885" y="447"/>
                  <a:pt x="880" y="445"/>
                </a:cubicBezTo>
                <a:cubicBezTo>
                  <a:pt x="872" y="439"/>
                  <a:pt x="825" y="465"/>
                  <a:pt x="854" y="509"/>
                </a:cubicBezTo>
                <a:cubicBezTo>
                  <a:pt x="854" y="512"/>
                  <a:pt x="847" y="521"/>
                  <a:pt x="845" y="524"/>
                </a:cubicBezTo>
                <a:cubicBezTo>
                  <a:pt x="858" y="524"/>
                  <a:pt x="883" y="534"/>
                  <a:pt x="895" y="540"/>
                </a:cubicBezTo>
                <a:cubicBezTo>
                  <a:pt x="913" y="546"/>
                  <a:pt x="936" y="547"/>
                  <a:pt x="952" y="535"/>
                </a:cubicBezTo>
                <a:cubicBezTo>
                  <a:pt x="960" y="530"/>
                  <a:pt x="964" y="521"/>
                  <a:pt x="970" y="513"/>
                </a:cubicBezTo>
                <a:cubicBezTo>
                  <a:pt x="975" y="506"/>
                  <a:pt x="974" y="496"/>
                  <a:pt x="974" y="488"/>
                </a:cubicBezTo>
                <a:cubicBezTo>
                  <a:pt x="974" y="471"/>
                  <a:pt x="962" y="457"/>
                  <a:pt x="948" y="449"/>
                </a:cubicBezTo>
                <a:cubicBezTo>
                  <a:pt x="935" y="446"/>
                  <a:pt x="910" y="430"/>
                  <a:pt x="894" y="430"/>
                </a:cubicBezTo>
                <a:close/>
                <a:moveTo>
                  <a:pt x="834" y="474"/>
                </a:moveTo>
                <a:cubicBezTo>
                  <a:pt x="823" y="495"/>
                  <a:pt x="807" y="512"/>
                  <a:pt x="788" y="526"/>
                </a:cubicBezTo>
                <a:cubicBezTo>
                  <a:pt x="799" y="526"/>
                  <a:pt x="811" y="528"/>
                  <a:pt x="823" y="532"/>
                </a:cubicBezTo>
                <a:cubicBezTo>
                  <a:pt x="830" y="525"/>
                  <a:pt x="837" y="517"/>
                  <a:pt x="841" y="507"/>
                </a:cubicBezTo>
                <a:cubicBezTo>
                  <a:pt x="836" y="498"/>
                  <a:pt x="833" y="486"/>
                  <a:pt x="834" y="474"/>
                </a:cubicBezTo>
                <a:close/>
                <a:moveTo>
                  <a:pt x="752" y="546"/>
                </a:moveTo>
                <a:lnTo>
                  <a:pt x="752" y="546"/>
                </a:lnTo>
                <a:cubicBezTo>
                  <a:pt x="733" y="554"/>
                  <a:pt x="712" y="558"/>
                  <a:pt x="691" y="558"/>
                </a:cubicBezTo>
                <a:cubicBezTo>
                  <a:pt x="690" y="558"/>
                  <a:pt x="689" y="558"/>
                  <a:pt x="688" y="558"/>
                </a:cubicBezTo>
                <a:cubicBezTo>
                  <a:pt x="694" y="562"/>
                  <a:pt x="700" y="568"/>
                  <a:pt x="706" y="578"/>
                </a:cubicBezTo>
                <a:cubicBezTo>
                  <a:pt x="721" y="583"/>
                  <a:pt x="737" y="580"/>
                  <a:pt x="751" y="572"/>
                </a:cubicBezTo>
                <a:cubicBezTo>
                  <a:pt x="750" y="551"/>
                  <a:pt x="755" y="554"/>
                  <a:pt x="752" y="5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ヒラギノ角ゴ Pro W3" pitchFamily="1" charset="-128"/>
              <a:cs typeface="+mn-cs"/>
            </a:endParaRPr>
          </a:p>
        </p:txBody>
      </p:sp>
      <p:sp>
        <p:nvSpPr>
          <p:cNvPr id="48" name="POWER_USER_ID_ICONS_Magnifying_Glass2"/>
          <p:cNvSpPr>
            <a:spLocks noChangeAspect="1" noEditPoints="1"/>
          </p:cNvSpPr>
          <p:nvPr>
            <p:custDataLst>
              <p:tags r:id="rId5"/>
            </p:custDataLst>
          </p:nvPr>
        </p:nvSpPr>
        <p:spPr bwMode="auto">
          <a:xfrm>
            <a:off x="1592198" y="2893516"/>
            <a:ext cx="534957" cy="534957"/>
          </a:xfrm>
          <a:custGeom>
            <a:avLst/>
            <a:gdLst>
              <a:gd name="T0" fmla="*/ 634 w 896"/>
              <a:gd name="T1" fmla="*/ 514 h 896"/>
              <a:gd name="T2" fmla="*/ 623 w 896"/>
              <a:gd name="T3" fmla="*/ 503 h 896"/>
              <a:gd name="T4" fmla="*/ 619 w 896"/>
              <a:gd name="T5" fmla="*/ 500 h 896"/>
              <a:gd name="T6" fmla="*/ 665 w 896"/>
              <a:gd name="T7" fmla="*/ 332 h 896"/>
              <a:gd name="T8" fmla="*/ 332 w 896"/>
              <a:gd name="T9" fmla="*/ 0 h 896"/>
              <a:gd name="T10" fmla="*/ 0 w 896"/>
              <a:gd name="T11" fmla="*/ 332 h 896"/>
              <a:gd name="T12" fmla="*/ 332 w 896"/>
              <a:gd name="T13" fmla="*/ 665 h 896"/>
              <a:gd name="T14" fmla="*/ 499 w 896"/>
              <a:gd name="T15" fmla="*/ 620 h 896"/>
              <a:gd name="T16" fmla="*/ 502 w 896"/>
              <a:gd name="T17" fmla="*/ 624 h 896"/>
              <a:gd name="T18" fmla="*/ 514 w 896"/>
              <a:gd name="T19" fmla="*/ 635 h 896"/>
              <a:gd name="T20" fmla="*/ 583 w 896"/>
              <a:gd name="T21" fmla="*/ 584 h 896"/>
              <a:gd name="T22" fmla="*/ 634 w 896"/>
              <a:gd name="T23" fmla="*/ 514 h 896"/>
              <a:gd name="T24" fmla="*/ 332 w 896"/>
              <a:gd name="T25" fmla="*/ 564 h 896"/>
              <a:gd name="T26" fmla="*/ 100 w 896"/>
              <a:gd name="T27" fmla="*/ 332 h 896"/>
              <a:gd name="T28" fmla="*/ 332 w 896"/>
              <a:gd name="T29" fmla="*/ 100 h 896"/>
              <a:gd name="T30" fmla="*/ 564 w 896"/>
              <a:gd name="T31" fmla="*/ 332 h 896"/>
              <a:gd name="T32" fmla="*/ 332 w 896"/>
              <a:gd name="T33" fmla="*/ 564 h 896"/>
              <a:gd name="T34" fmla="*/ 860 w 896"/>
              <a:gd name="T35" fmla="*/ 740 h 896"/>
              <a:gd name="T36" fmla="*/ 657 w 896"/>
              <a:gd name="T37" fmla="*/ 537 h 896"/>
              <a:gd name="T38" fmla="*/ 604 w 896"/>
              <a:gd name="T39" fmla="*/ 606 h 896"/>
              <a:gd name="T40" fmla="*/ 537 w 896"/>
              <a:gd name="T41" fmla="*/ 658 h 896"/>
              <a:gd name="T42" fmla="*/ 739 w 896"/>
              <a:gd name="T43" fmla="*/ 860 h 896"/>
              <a:gd name="T44" fmla="*/ 798 w 896"/>
              <a:gd name="T45" fmla="*/ 798 h 896"/>
              <a:gd name="T46" fmla="*/ 860 w 896"/>
              <a:gd name="T47" fmla="*/ 740 h 896"/>
              <a:gd name="T48" fmla="*/ 881 w 896"/>
              <a:gd name="T49" fmla="*/ 769 h 896"/>
              <a:gd name="T50" fmla="*/ 828 w 896"/>
              <a:gd name="T51" fmla="*/ 831 h 896"/>
              <a:gd name="T52" fmla="*/ 769 w 896"/>
              <a:gd name="T53" fmla="*/ 882 h 896"/>
              <a:gd name="T54" fmla="*/ 864 w 896"/>
              <a:gd name="T55" fmla="*/ 865 h 896"/>
              <a:gd name="T56" fmla="*/ 881 w 896"/>
              <a:gd name="T57" fmla="*/ 769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96" h="896">
                <a:moveTo>
                  <a:pt x="634" y="514"/>
                </a:moveTo>
                <a:lnTo>
                  <a:pt x="623" y="503"/>
                </a:lnTo>
                <a:cubicBezTo>
                  <a:pt x="622" y="502"/>
                  <a:pt x="621" y="501"/>
                  <a:pt x="619" y="500"/>
                </a:cubicBezTo>
                <a:cubicBezTo>
                  <a:pt x="648" y="451"/>
                  <a:pt x="665" y="393"/>
                  <a:pt x="665" y="332"/>
                </a:cubicBezTo>
                <a:cubicBezTo>
                  <a:pt x="665" y="149"/>
                  <a:pt x="516" y="0"/>
                  <a:pt x="332" y="0"/>
                </a:cubicBezTo>
                <a:cubicBezTo>
                  <a:pt x="149" y="0"/>
                  <a:pt x="0" y="149"/>
                  <a:pt x="0" y="332"/>
                </a:cubicBezTo>
                <a:cubicBezTo>
                  <a:pt x="0" y="516"/>
                  <a:pt x="149" y="665"/>
                  <a:pt x="332" y="665"/>
                </a:cubicBezTo>
                <a:cubicBezTo>
                  <a:pt x="393" y="665"/>
                  <a:pt x="450" y="648"/>
                  <a:pt x="499" y="620"/>
                </a:cubicBezTo>
                <a:cubicBezTo>
                  <a:pt x="500" y="621"/>
                  <a:pt x="501" y="622"/>
                  <a:pt x="502" y="624"/>
                </a:cubicBezTo>
                <a:lnTo>
                  <a:pt x="514" y="635"/>
                </a:lnTo>
                <a:cubicBezTo>
                  <a:pt x="536" y="622"/>
                  <a:pt x="565" y="603"/>
                  <a:pt x="583" y="584"/>
                </a:cubicBezTo>
                <a:cubicBezTo>
                  <a:pt x="602" y="565"/>
                  <a:pt x="621" y="536"/>
                  <a:pt x="634" y="514"/>
                </a:cubicBezTo>
                <a:close/>
                <a:moveTo>
                  <a:pt x="332" y="564"/>
                </a:moveTo>
                <a:cubicBezTo>
                  <a:pt x="204" y="564"/>
                  <a:pt x="100" y="460"/>
                  <a:pt x="100" y="332"/>
                </a:cubicBezTo>
                <a:cubicBezTo>
                  <a:pt x="100" y="204"/>
                  <a:pt x="204" y="100"/>
                  <a:pt x="332" y="100"/>
                </a:cubicBezTo>
                <a:cubicBezTo>
                  <a:pt x="460" y="100"/>
                  <a:pt x="564" y="204"/>
                  <a:pt x="564" y="332"/>
                </a:cubicBezTo>
                <a:cubicBezTo>
                  <a:pt x="564" y="460"/>
                  <a:pt x="460" y="564"/>
                  <a:pt x="332" y="564"/>
                </a:cubicBezTo>
                <a:close/>
                <a:moveTo>
                  <a:pt x="860" y="740"/>
                </a:moveTo>
                <a:lnTo>
                  <a:pt x="657" y="537"/>
                </a:lnTo>
                <a:cubicBezTo>
                  <a:pt x="648" y="554"/>
                  <a:pt x="633" y="577"/>
                  <a:pt x="604" y="606"/>
                </a:cubicBezTo>
                <a:cubicBezTo>
                  <a:pt x="576" y="634"/>
                  <a:pt x="554" y="649"/>
                  <a:pt x="537" y="658"/>
                </a:cubicBezTo>
                <a:lnTo>
                  <a:pt x="739" y="860"/>
                </a:lnTo>
                <a:cubicBezTo>
                  <a:pt x="756" y="841"/>
                  <a:pt x="780" y="816"/>
                  <a:pt x="798" y="798"/>
                </a:cubicBezTo>
                <a:cubicBezTo>
                  <a:pt x="817" y="779"/>
                  <a:pt x="842" y="756"/>
                  <a:pt x="860" y="740"/>
                </a:cubicBezTo>
                <a:close/>
                <a:moveTo>
                  <a:pt x="881" y="769"/>
                </a:moveTo>
                <a:cubicBezTo>
                  <a:pt x="871" y="784"/>
                  <a:pt x="855" y="805"/>
                  <a:pt x="828" y="831"/>
                </a:cubicBezTo>
                <a:cubicBezTo>
                  <a:pt x="803" y="856"/>
                  <a:pt x="784" y="872"/>
                  <a:pt x="769" y="882"/>
                </a:cubicBezTo>
                <a:cubicBezTo>
                  <a:pt x="800" y="896"/>
                  <a:pt x="838" y="890"/>
                  <a:pt x="864" y="865"/>
                </a:cubicBezTo>
                <a:cubicBezTo>
                  <a:pt x="890" y="839"/>
                  <a:pt x="896" y="801"/>
                  <a:pt x="881" y="76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ヒラギノ角ゴ Pro W3" pitchFamily="1" charset="-128"/>
              <a:cs typeface="+mn-cs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310927" y="46833"/>
            <a:ext cx="4480832" cy="5930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13" b="1" i="0" u="none" strike="noStrike" kern="1200" cap="none" spc="0" normalizeH="0" baseline="0" noProof="0" dirty="0">
                <a:ln>
                  <a:noFill/>
                </a:ln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Yatırım Projesi Süresi</a:t>
            </a:r>
          </a:p>
        </p:txBody>
      </p:sp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1299547" y="130154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ikdörtgen 3"/>
          <p:cNvSpPr/>
          <p:nvPr/>
        </p:nvSpPr>
        <p:spPr>
          <a:xfrm>
            <a:off x="555920" y="897648"/>
            <a:ext cx="2371120" cy="176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İşletme, yatırım proje süresini 4 ay ve katları şeklinde olmak üzere en az 8 ay en fazla 36 ay olacak şekilde belirler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284839" y="5510615"/>
            <a:ext cx="1870140" cy="92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80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Faaliyet-zaman planı 4’er aylık dönemleri kapsar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035908" y="597276"/>
            <a:ext cx="3503293" cy="176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İşletmenin talep etmesi halinde, kurul kararı ile bir defaya mahsus olmak üzere 4 ay ek süre verilebilir. Verilen ek süre dâhil olmak üzere yatırım projesi süresi toplam 36 ayı geçemez</a:t>
            </a:r>
          </a:p>
        </p:txBody>
      </p:sp>
      <p:sp>
        <p:nvSpPr>
          <p:cNvPr id="7" name="Dikdörtgen 6"/>
          <p:cNvSpPr/>
          <p:nvPr/>
        </p:nvSpPr>
        <p:spPr>
          <a:xfrm>
            <a:off x="8092158" y="5371610"/>
            <a:ext cx="3174415" cy="120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Yatırım projesinin başlangıç tarihi desteklemeye ilişkin ilk kurul kararının evrak kaydına alındığı tarihtir.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817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87"/>
    </mc:Choice>
    <mc:Fallback xmlns="">
      <p:transition spd="slow" advTm="59987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>
            <a:spLocks/>
          </p:cNvSpPr>
          <p:nvPr/>
        </p:nvSpPr>
        <p:spPr bwMode="auto">
          <a:xfrm>
            <a:off x="1515698" y="2946486"/>
            <a:ext cx="10110944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Proje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Bütçesi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en-US" b="1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yaklaşık</a:t>
            </a:r>
            <a:r>
              <a:rPr lang="en-US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1 </a:t>
            </a:r>
            <a:r>
              <a:rPr lang="en-US" b="1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Milyar</a:t>
            </a:r>
            <a:r>
              <a:rPr lang="en-US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TL </a:t>
            </a:r>
          </a:p>
        </p:txBody>
      </p:sp>
      <p:sp>
        <p:nvSpPr>
          <p:cNvPr id="63" name="Pentagon 33"/>
          <p:cNvSpPr/>
          <p:nvPr/>
        </p:nvSpPr>
        <p:spPr bwMode="auto">
          <a:xfrm>
            <a:off x="631641" y="2936543"/>
            <a:ext cx="1046053" cy="696811"/>
          </a:xfrm>
          <a:prstGeom prst="homePlate">
            <a:avLst>
              <a:gd name="adj" fmla="val 2732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7" name="Rectangle 66"/>
          <p:cNvSpPr>
            <a:spLocks/>
          </p:cNvSpPr>
          <p:nvPr/>
        </p:nvSpPr>
        <p:spPr bwMode="auto">
          <a:xfrm>
            <a:off x="1515698" y="2036905"/>
            <a:ext cx="10110944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Düşük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ve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Orta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Düşük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Teknoloji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5</a:t>
            </a:r>
          </a:p>
          <a:p>
            <a:pPr lvl="0" fontAlgn="base">
              <a:lnSpc>
                <a:spcPct val="90000"/>
              </a:lnSpc>
              <a:defRPr/>
            </a:pP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Orta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Yüksek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Teknoloji:113</a:t>
            </a:r>
          </a:p>
          <a:p>
            <a:pPr lvl="0" fontAlgn="base">
              <a:lnSpc>
                <a:spcPct val="90000"/>
              </a:lnSpc>
              <a:defRPr/>
            </a:pP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Yüksek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Teknoloji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39</a:t>
            </a:r>
          </a:p>
        </p:txBody>
      </p:sp>
      <p:sp>
        <p:nvSpPr>
          <p:cNvPr id="68" name="Pentagon 19"/>
          <p:cNvSpPr/>
          <p:nvPr/>
        </p:nvSpPr>
        <p:spPr bwMode="auto">
          <a:xfrm>
            <a:off x="602369" y="2035609"/>
            <a:ext cx="1088601" cy="702574"/>
          </a:xfrm>
          <a:prstGeom prst="homePlate">
            <a:avLst>
              <a:gd name="adj" fmla="val 2732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1529986" y="1171423"/>
            <a:ext cx="10110944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0" rIns="0" bIns="0" rtlCol="0" anchor="ctr"/>
          <a:lstStyle/>
          <a:p>
            <a:pPr lvl="0" fontAlgn="base">
              <a:lnSpc>
                <a:spcPct val="90000"/>
              </a:lnSpc>
              <a:defRPr/>
            </a:pP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Kabul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edilen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proje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sayısı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en-US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157 </a:t>
            </a:r>
          </a:p>
          <a:p>
            <a:pPr lvl="0" fontAlgn="base">
              <a:lnSpc>
                <a:spcPct val="90000"/>
              </a:lnSpc>
              <a:defRPr/>
            </a:pP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(1.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Dönem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74</a:t>
            </a:r>
          </a:p>
          <a:p>
            <a:pPr lvl="0" fontAlgn="base">
              <a:lnSpc>
                <a:spcPct val="90000"/>
              </a:lnSpc>
              <a:defRPr/>
            </a:pP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2.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Dönem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83)</a:t>
            </a:r>
          </a:p>
        </p:txBody>
      </p:sp>
      <p:sp>
        <p:nvSpPr>
          <p:cNvPr id="80" name="Pentagon 26"/>
          <p:cNvSpPr/>
          <p:nvPr/>
        </p:nvSpPr>
        <p:spPr bwMode="auto">
          <a:xfrm>
            <a:off x="617440" y="1162897"/>
            <a:ext cx="1075482" cy="707864"/>
          </a:xfrm>
          <a:prstGeom prst="homePlate">
            <a:avLst>
              <a:gd name="adj" fmla="val 2732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2" name="Rectangle 81"/>
          <p:cNvSpPr>
            <a:spLocks/>
          </p:cNvSpPr>
          <p:nvPr/>
        </p:nvSpPr>
        <p:spPr bwMode="auto">
          <a:xfrm>
            <a:off x="1499165" y="3734831"/>
            <a:ext cx="10110944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KOSGEB Destek </a:t>
            </a:r>
            <a:r>
              <a:rPr lang="en-US" sz="16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Tutarı</a:t>
            </a:r>
            <a:r>
              <a:rPr lang="en-US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en-US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604.178.906,82</a:t>
            </a:r>
          </a:p>
        </p:txBody>
      </p:sp>
      <p:sp>
        <p:nvSpPr>
          <p:cNvPr id="83" name="Pentagon 47"/>
          <p:cNvSpPr/>
          <p:nvPr/>
        </p:nvSpPr>
        <p:spPr bwMode="auto">
          <a:xfrm>
            <a:off x="605033" y="3733046"/>
            <a:ext cx="1046053" cy="696811"/>
          </a:xfrm>
          <a:prstGeom prst="homePlate">
            <a:avLst>
              <a:gd name="adj" fmla="val 2732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21" name="POWER_USER_ID_ICONS_Certificate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768708" y="3030547"/>
            <a:ext cx="655638" cy="512763"/>
            <a:chOff x="44" y="66"/>
            <a:chExt cx="413" cy="323"/>
          </a:xfrm>
          <a:solidFill>
            <a:schemeClr val="bg1"/>
          </a:solidFill>
        </p:grpSpPr>
        <p:sp>
          <p:nvSpPr>
            <p:cNvPr id="22" name="POWER_USER_ID_ICONS_Certificate"/>
            <p:cNvSpPr>
              <a:spLocks noEditPoints="1"/>
            </p:cNvSpPr>
            <p:nvPr>
              <p:custDataLst>
                <p:tags r:id="rId17"/>
              </p:custDataLst>
            </p:nvPr>
          </p:nvSpPr>
          <p:spPr bwMode="auto">
            <a:xfrm>
              <a:off x="44" y="66"/>
              <a:ext cx="413" cy="323"/>
            </a:xfrm>
            <a:custGeom>
              <a:avLst/>
              <a:gdLst>
                <a:gd name="T0" fmla="*/ 0 w 896"/>
                <a:gd name="T1" fmla="*/ 0 h 698"/>
                <a:gd name="T2" fmla="*/ 0 w 896"/>
                <a:gd name="T3" fmla="*/ 37 h 698"/>
                <a:gd name="T4" fmla="*/ 0 w 896"/>
                <a:gd name="T5" fmla="*/ 661 h 698"/>
                <a:gd name="T6" fmla="*/ 0 w 896"/>
                <a:gd name="T7" fmla="*/ 698 h 698"/>
                <a:gd name="T8" fmla="*/ 36 w 896"/>
                <a:gd name="T9" fmla="*/ 698 h 698"/>
                <a:gd name="T10" fmla="*/ 860 w 896"/>
                <a:gd name="T11" fmla="*/ 698 h 698"/>
                <a:gd name="T12" fmla="*/ 896 w 896"/>
                <a:gd name="T13" fmla="*/ 698 h 698"/>
                <a:gd name="T14" fmla="*/ 896 w 896"/>
                <a:gd name="T15" fmla="*/ 661 h 698"/>
                <a:gd name="T16" fmla="*/ 896 w 896"/>
                <a:gd name="T17" fmla="*/ 37 h 698"/>
                <a:gd name="T18" fmla="*/ 896 w 896"/>
                <a:gd name="T19" fmla="*/ 0 h 698"/>
                <a:gd name="T20" fmla="*/ 860 w 896"/>
                <a:gd name="T21" fmla="*/ 0 h 698"/>
                <a:gd name="T22" fmla="*/ 36 w 896"/>
                <a:gd name="T23" fmla="*/ 0 h 698"/>
                <a:gd name="T24" fmla="*/ 0 w 896"/>
                <a:gd name="T25" fmla="*/ 0 h 698"/>
                <a:gd name="T26" fmla="*/ 72 w 896"/>
                <a:gd name="T27" fmla="*/ 74 h 698"/>
                <a:gd name="T28" fmla="*/ 824 w 896"/>
                <a:gd name="T29" fmla="*/ 74 h 698"/>
                <a:gd name="T30" fmla="*/ 824 w 896"/>
                <a:gd name="T31" fmla="*/ 624 h 698"/>
                <a:gd name="T32" fmla="*/ 72 w 896"/>
                <a:gd name="T33" fmla="*/ 624 h 698"/>
                <a:gd name="T34" fmla="*/ 72 w 896"/>
                <a:gd name="T35" fmla="*/ 74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6" h="698">
                  <a:moveTo>
                    <a:pt x="0" y="0"/>
                  </a:moveTo>
                  <a:lnTo>
                    <a:pt x="0" y="37"/>
                  </a:lnTo>
                  <a:lnTo>
                    <a:pt x="0" y="661"/>
                  </a:lnTo>
                  <a:lnTo>
                    <a:pt x="0" y="698"/>
                  </a:lnTo>
                  <a:lnTo>
                    <a:pt x="36" y="698"/>
                  </a:lnTo>
                  <a:lnTo>
                    <a:pt x="860" y="698"/>
                  </a:lnTo>
                  <a:lnTo>
                    <a:pt x="896" y="698"/>
                  </a:lnTo>
                  <a:lnTo>
                    <a:pt x="896" y="661"/>
                  </a:lnTo>
                  <a:lnTo>
                    <a:pt x="896" y="37"/>
                  </a:lnTo>
                  <a:lnTo>
                    <a:pt x="896" y="0"/>
                  </a:lnTo>
                  <a:lnTo>
                    <a:pt x="860" y="0"/>
                  </a:lnTo>
                  <a:lnTo>
                    <a:pt x="36" y="0"/>
                  </a:lnTo>
                  <a:lnTo>
                    <a:pt x="0" y="0"/>
                  </a:lnTo>
                  <a:close/>
                  <a:moveTo>
                    <a:pt x="72" y="74"/>
                  </a:moveTo>
                  <a:lnTo>
                    <a:pt x="824" y="74"/>
                  </a:lnTo>
                  <a:lnTo>
                    <a:pt x="824" y="624"/>
                  </a:lnTo>
                  <a:lnTo>
                    <a:pt x="72" y="624"/>
                  </a:lnTo>
                  <a:lnTo>
                    <a:pt x="72" y="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POWER_USER_ID_ICONS_Certificate"/>
            <p:cNvSpPr>
              <a:spLocks noEditPoints="1"/>
            </p:cNvSpPr>
            <p:nvPr>
              <p:custDataLst>
                <p:tags r:id="rId18"/>
              </p:custDataLst>
            </p:nvPr>
          </p:nvSpPr>
          <p:spPr bwMode="auto">
            <a:xfrm>
              <a:off x="100" y="121"/>
              <a:ext cx="303" cy="213"/>
            </a:xfrm>
            <a:custGeom>
              <a:avLst/>
              <a:gdLst>
                <a:gd name="T0" fmla="*/ 0 w 657"/>
                <a:gd name="T1" fmla="*/ 0 h 462"/>
                <a:gd name="T2" fmla="*/ 0 w 657"/>
                <a:gd name="T3" fmla="*/ 6 h 462"/>
                <a:gd name="T4" fmla="*/ 0 w 657"/>
                <a:gd name="T5" fmla="*/ 456 h 462"/>
                <a:gd name="T6" fmla="*/ 0 w 657"/>
                <a:gd name="T7" fmla="*/ 462 h 462"/>
                <a:gd name="T8" fmla="*/ 5 w 657"/>
                <a:gd name="T9" fmla="*/ 462 h 462"/>
                <a:gd name="T10" fmla="*/ 651 w 657"/>
                <a:gd name="T11" fmla="*/ 462 h 462"/>
                <a:gd name="T12" fmla="*/ 657 w 657"/>
                <a:gd name="T13" fmla="*/ 462 h 462"/>
                <a:gd name="T14" fmla="*/ 657 w 657"/>
                <a:gd name="T15" fmla="*/ 456 h 462"/>
                <a:gd name="T16" fmla="*/ 657 w 657"/>
                <a:gd name="T17" fmla="*/ 6 h 462"/>
                <a:gd name="T18" fmla="*/ 657 w 657"/>
                <a:gd name="T19" fmla="*/ 0 h 462"/>
                <a:gd name="T20" fmla="*/ 651 w 657"/>
                <a:gd name="T21" fmla="*/ 0 h 462"/>
                <a:gd name="T22" fmla="*/ 5 w 657"/>
                <a:gd name="T23" fmla="*/ 0 h 462"/>
                <a:gd name="T24" fmla="*/ 0 w 657"/>
                <a:gd name="T25" fmla="*/ 0 h 462"/>
                <a:gd name="T26" fmla="*/ 11 w 657"/>
                <a:gd name="T27" fmla="*/ 12 h 462"/>
                <a:gd name="T28" fmla="*/ 645 w 657"/>
                <a:gd name="T29" fmla="*/ 12 h 462"/>
                <a:gd name="T30" fmla="*/ 645 w 657"/>
                <a:gd name="T31" fmla="*/ 450 h 462"/>
                <a:gd name="T32" fmla="*/ 11 w 657"/>
                <a:gd name="T33" fmla="*/ 450 h 462"/>
                <a:gd name="T34" fmla="*/ 11 w 657"/>
                <a:gd name="T35" fmla="*/ 1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7" h="462">
                  <a:moveTo>
                    <a:pt x="0" y="0"/>
                  </a:moveTo>
                  <a:lnTo>
                    <a:pt x="0" y="6"/>
                  </a:lnTo>
                  <a:lnTo>
                    <a:pt x="0" y="456"/>
                  </a:lnTo>
                  <a:lnTo>
                    <a:pt x="0" y="462"/>
                  </a:lnTo>
                  <a:lnTo>
                    <a:pt x="5" y="462"/>
                  </a:lnTo>
                  <a:lnTo>
                    <a:pt x="651" y="462"/>
                  </a:lnTo>
                  <a:lnTo>
                    <a:pt x="657" y="462"/>
                  </a:lnTo>
                  <a:lnTo>
                    <a:pt x="657" y="456"/>
                  </a:lnTo>
                  <a:lnTo>
                    <a:pt x="657" y="6"/>
                  </a:lnTo>
                  <a:lnTo>
                    <a:pt x="657" y="0"/>
                  </a:lnTo>
                  <a:lnTo>
                    <a:pt x="651" y="0"/>
                  </a:lnTo>
                  <a:lnTo>
                    <a:pt x="5" y="0"/>
                  </a:lnTo>
                  <a:lnTo>
                    <a:pt x="0" y="0"/>
                  </a:lnTo>
                  <a:close/>
                  <a:moveTo>
                    <a:pt x="11" y="12"/>
                  </a:moveTo>
                  <a:lnTo>
                    <a:pt x="645" y="12"/>
                  </a:lnTo>
                  <a:lnTo>
                    <a:pt x="645" y="450"/>
                  </a:lnTo>
                  <a:lnTo>
                    <a:pt x="11" y="450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POWER_USER_ID_ICONS_Certificate"/>
            <p:cNvSpPr>
              <a:spLocks noEditPoints="1"/>
            </p:cNvSpPr>
            <p:nvPr>
              <p:custDataLst>
                <p:tags r:id="rId19"/>
              </p:custDataLst>
            </p:nvPr>
          </p:nvSpPr>
          <p:spPr bwMode="auto">
            <a:xfrm>
              <a:off x="331" y="221"/>
              <a:ext cx="60" cy="93"/>
            </a:xfrm>
            <a:custGeom>
              <a:avLst/>
              <a:gdLst>
                <a:gd name="T0" fmla="*/ 57 w 130"/>
                <a:gd name="T1" fmla="*/ 13 h 202"/>
                <a:gd name="T2" fmla="*/ 65 w 130"/>
                <a:gd name="T3" fmla="*/ 0 h 202"/>
                <a:gd name="T4" fmla="*/ 73 w 130"/>
                <a:gd name="T5" fmla="*/ 13 h 202"/>
                <a:gd name="T6" fmla="*/ 85 w 130"/>
                <a:gd name="T7" fmla="*/ 3 h 202"/>
                <a:gd name="T8" fmla="*/ 89 w 130"/>
                <a:gd name="T9" fmla="*/ 18 h 202"/>
                <a:gd name="T10" fmla="*/ 103 w 130"/>
                <a:gd name="T11" fmla="*/ 12 h 202"/>
                <a:gd name="T12" fmla="*/ 102 w 130"/>
                <a:gd name="T13" fmla="*/ 28 h 202"/>
                <a:gd name="T14" fmla="*/ 118 w 130"/>
                <a:gd name="T15" fmla="*/ 26 h 202"/>
                <a:gd name="T16" fmla="*/ 111 w 130"/>
                <a:gd name="T17" fmla="*/ 41 h 202"/>
                <a:gd name="T18" fmla="*/ 127 w 130"/>
                <a:gd name="T19" fmla="*/ 44 h 202"/>
                <a:gd name="T20" fmla="*/ 117 w 130"/>
                <a:gd name="T21" fmla="*/ 57 h 202"/>
                <a:gd name="T22" fmla="*/ 130 w 130"/>
                <a:gd name="T23" fmla="*/ 65 h 202"/>
                <a:gd name="T24" fmla="*/ 116 w 130"/>
                <a:gd name="T25" fmla="*/ 73 h 202"/>
                <a:gd name="T26" fmla="*/ 127 w 130"/>
                <a:gd name="T27" fmla="*/ 85 h 202"/>
                <a:gd name="T28" fmla="*/ 111 w 130"/>
                <a:gd name="T29" fmla="*/ 88 h 202"/>
                <a:gd name="T30" fmla="*/ 118 w 130"/>
                <a:gd name="T31" fmla="*/ 103 h 202"/>
                <a:gd name="T32" fmla="*/ 102 w 130"/>
                <a:gd name="T33" fmla="*/ 101 h 202"/>
                <a:gd name="T34" fmla="*/ 103 w 130"/>
                <a:gd name="T35" fmla="*/ 117 h 202"/>
                <a:gd name="T36" fmla="*/ 89 w 130"/>
                <a:gd name="T37" fmla="*/ 111 h 202"/>
                <a:gd name="T38" fmla="*/ 88 w 130"/>
                <a:gd name="T39" fmla="*/ 118 h 202"/>
                <a:gd name="T40" fmla="*/ 114 w 130"/>
                <a:gd name="T41" fmla="*/ 194 h 202"/>
                <a:gd name="T42" fmla="*/ 93 w 130"/>
                <a:gd name="T43" fmla="*/ 182 h 202"/>
                <a:gd name="T44" fmla="*/ 83 w 130"/>
                <a:gd name="T45" fmla="*/ 202 h 202"/>
                <a:gd name="T46" fmla="*/ 82 w 130"/>
                <a:gd name="T47" fmla="*/ 198 h 202"/>
                <a:gd name="T48" fmla="*/ 66 w 130"/>
                <a:gd name="T49" fmla="*/ 129 h 202"/>
                <a:gd name="T50" fmla="*/ 65 w 130"/>
                <a:gd name="T51" fmla="*/ 129 h 202"/>
                <a:gd name="T52" fmla="*/ 52 w 130"/>
                <a:gd name="T53" fmla="*/ 183 h 202"/>
                <a:gd name="T54" fmla="*/ 48 w 130"/>
                <a:gd name="T55" fmla="*/ 202 h 202"/>
                <a:gd name="T56" fmla="*/ 37 w 130"/>
                <a:gd name="T57" fmla="*/ 182 h 202"/>
                <a:gd name="T58" fmla="*/ 17 w 130"/>
                <a:gd name="T59" fmla="*/ 194 h 202"/>
                <a:gd name="T60" fmla="*/ 42 w 130"/>
                <a:gd name="T61" fmla="*/ 118 h 202"/>
                <a:gd name="T62" fmla="*/ 42 w 130"/>
                <a:gd name="T63" fmla="*/ 111 h 202"/>
                <a:gd name="T64" fmla="*/ 27 w 130"/>
                <a:gd name="T65" fmla="*/ 117 h 202"/>
                <a:gd name="T66" fmla="*/ 28 w 130"/>
                <a:gd name="T67" fmla="*/ 101 h 202"/>
                <a:gd name="T68" fmla="*/ 13 w 130"/>
                <a:gd name="T69" fmla="*/ 103 h 202"/>
                <a:gd name="T70" fmla="*/ 19 w 130"/>
                <a:gd name="T71" fmla="*/ 88 h 202"/>
                <a:gd name="T72" fmla="*/ 4 w 130"/>
                <a:gd name="T73" fmla="*/ 85 h 202"/>
                <a:gd name="T74" fmla="*/ 14 w 130"/>
                <a:gd name="T75" fmla="*/ 73 h 202"/>
                <a:gd name="T76" fmla="*/ 0 w 130"/>
                <a:gd name="T77" fmla="*/ 65 h 202"/>
                <a:gd name="T78" fmla="*/ 14 w 130"/>
                <a:gd name="T79" fmla="*/ 57 h 202"/>
                <a:gd name="T80" fmla="*/ 4 w 130"/>
                <a:gd name="T81" fmla="*/ 44 h 202"/>
                <a:gd name="T82" fmla="*/ 19 w 130"/>
                <a:gd name="T83" fmla="*/ 41 h 202"/>
                <a:gd name="T84" fmla="*/ 13 w 130"/>
                <a:gd name="T85" fmla="*/ 26 h 202"/>
                <a:gd name="T86" fmla="*/ 28 w 130"/>
                <a:gd name="T87" fmla="*/ 28 h 202"/>
                <a:gd name="T88" fmla="*/ 27 w 130"/>
                <a:gd name="T89" fmla="*/ 12 h 202"/>
                <a:gd name="T90" fmla="*/ 42 w 130"/>
                <a:gd name="T91" fmla="*/ 18 h 202"/>
                <a:gd name="T92" fmla="*/ 45 w 130"/>
                <a:gd name="T93" fmla="*/ 3 h 202"/>
                <a:gd name="T94" fmla="*/ 57 w 130"/>
                <a:gd name="T95" fmla="*/ 13 h 202"/>
                <a:gd name="T96" fmla="*/ 63 w 130"/>
                <a:gd name="T97" fmla="*/ 22 h 202"/>
                <a:gd name="T98" fmla="*/ 31 w 130"/>
                <a:gd name="T99" fmla="*/ 39 h 202"/>
                <a:gd name="T100" fmla="*/ 26 w 130"/>
                <a:gd name="T101" fmla="*/ 78 h 202"/>
                <a:gd name="T102" fmla="*/ 45 w 130"/>
                <a:gd name="T103" fmla="*/ 100 h 202"/>
                <a:gd name="T104" fmla="*/ 84 w 130"/>
                <a:gd name="T105" fmla="*/ 101 h 202"/>
                <a:gd name="T106" fmla="*/ 100 w 130"/>
                <a:gd name="T107" fmla="*/ 86 h 202"/>
                <a:gd name="T108" fmla="*/ 99 w 130"/>
                <a:gd name="T109" fmla="*/ 39 h 202"/>
                <a:gd name="T110" fmla="*/ 63 w 130"/>
                <a:gd name="T111" fmla="*/ 2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30" h="202">
                  <a:moveTo>
                    <a:pt x="57" y="13"/>
                  </a:moveTo>
                  <a:cubicBezTo>
                    <a:pt x="60" y="9"/>
                    <a:pt x="62" y="4"/>
                    <a:pt x="65" y="0"/>
                  </a:cubicBezTo>
                  <a:cubicBezTo>
                    <a:pt x="68" y="4"/>
                    <a:pt x="71" y="9"/>
                    <a:pt x="73" y="13"/>
                  </a:cubicBezTo>
                  <a:cubicBezTo>
                    <a:pt x="77" y="10"/>
                    <a:pt x="81" y="6"/>
                    <a:pt x="85" y="3"/>
                  </a:cubicBezTo>
                  <a:cubicBezTo>
                    <a:pt x="86" y="8"/>
                    <a:pt x="88" y="13"/>
                    <a:pt x="89" y="18"/>
                  </a:cubicBezTo>
                  <a:cubicBezTo>
                    <a:pt x="94" y="16"/>
                    <a:pt x="98" y="14"/>
                    <a:pt x="103" y="12"/>
                  </a:cubicBezTo>
                  <a:cubicBezTo>
                    <a:pt x="103" y="17"/>
                    <a:pt x="102" y="23"/>
                    <a:pt x="102" y="28"/>
                  </a:cubicBezTo>
                  <a:cubicBezTo>
                    <a:pt x="107" y="27"/>
                    <a:pt x="112" y="27"/>
                    <a:pt x="118" y="26"/>
                  </a:cubicBezTo>
                  <a:cubicBezTo>
                    <a:pt x="116" y="31"/>
                    <a:pt x="113" y="36"/>
                    <a:pt x="111" y="41"/>
                  </a:cubicBezTo>
                  <a:cubicBezTo>
                    <a:pt x="117" y="42"/>
                    <a:pt x="122" y="43"/>
                    <a:pt x="127" y="44"/>
                  </a:cubicBezTo>
                  <a:cubicBezTo>
                    <a:pt x="123" y="49"/>
                    <a:pt x="120" y="52"/>
                    <a:pt x="117" y="57"/>
                  </a:cubicBezTo>
                  <a:cubicBezTo>
                    <a:pt x="121" y="59"/>
                    <a:pt x="126" y="62"/>
                    <a:pt x="130" y="65"/>
                  </a:cubicBezTo>
                  <a:cubicBezTo>
                    <a:pt x="126" y="67"/>
                    <a:pt x="121" y="70"/>
                    <a:pt x="116" y="73"/>
                  </a:cubicBezTo>
                  <a:cubicBezTo>
                    <a:pt x="120" y="77"/>
                    <a:pt x="123" y="81"/>
                    <a:pt x="127" y="85"/>
                  </a:cubicBezTo>
                  <a:cubicBezTo>
                    <a:pt x="122" y="86"/>
                    <a:pt x="117" y="87"/>
                    <a:pt x="111" y="88"/>
                  </a:cubicBezTo>
                  <a:cubicBezTo>
                    <a:pt x="113" y="93"/>
                    <a:pt x="116" y="98"/>
                    <a:pt x="118" y="103"/>
                  </a:cubicBezTo>
                  <a:cubicBezTo>
                    <a:pt x="112" y="102"/>
                    <a:pt x="107" y="102"/>
                    <a:pt x="102" y="101"/>
                  </a:cubicBezTo>
                  <a:cubicBezTo>
                    <a:pt x="102" y="107"/>
                    <a:pt x="103" y="112"/>
                    <a:pt x="103" y="117"/>
                  </a:cubicBezTo>
                  <a:cubicBezTo>
                    <a:pt x="98" y="115"/>
                    <a:pt x="94" y="113"/>
                    <a:pt x="89" y="111"/>
                  </a:cubicBezTo>
                  <a:cubicBezTo>
                    <a:pt x="88" y="113"/>
                    <a:pt x="87" y="116"/>
                    <a:pt x="88" y="118"/>
                  </a:cubicBezTo>
                  <a:cubicBezTo>
                    <a:pt x="97" y="144"/>
                    <a:pt x="105" y="169"/>
                    <a:pt x="114" y="194"/>
                  </a:cubicBezTo>
                  <a:cubicBezTo>
                    <a:pt x="107" y="190"/>
                    <a:pt x="100" y="186"/>
                    <a:pt x="93" y="182"/>
                  </a:cubicBezTo>
                  <a:cubicBezTo>
                    <a:pt x="90" y="189"/>
                    <a:pt x="87" y="196"/>
                    <a:pt x="83" y="202"/>
                  </a:cubicBezTo>
                  <a:cubicBezTo>
                    <a:pt x="82" y="201"/>
                    <a:pt x="82" y="199"/>
                    <a:pt x="82" y="198"/>
                  </a:cubicBezTo>
                  <a:cubicBezTo>
                    <a:pt x="76" y="175"/>
                    <a:pt x="71" y="152"/>
                    <a:pt x="66" y="129"/>
                  </a:cubicBezTo>
                  <a:lnTo>
                    <a:pt x="65" y="129"/>
                  </a:lnTo>
                  <a:cubicBezTo>
                    <a:pt x="61" y="147"/>
                    <a:pt x="56" y="165"/>
                    <a:pt x="52" y="183"/>
                  </a:cubicBezTo>
                  <a:cubicBezTo>
                    <a:pt x="51" y="189"/>
                    <a:pt x="49" y="196"/>
                    <a:pt x="48" y="202"/>
                  </a:cubicBezTo>
                  <a:cubicBezTo>
                    <a:pt x="44" y="195"/>
                    <a:pt x="41" y="188"/>
                    <a:pt x="37" y="182"/>
                  </a:cubicBezTo>
                  <a:cubicBezTo>
                    <a:pt x="30" y="186"/>
                    <a:pt x="23" y="190"/>
                    <a:pt x="17" y="194"/>
                  </a:cubicBezTo>
                  <a:cubicBezTo>
                    <a:pt x="25" y="169"/>
                    <a:pt x="33" y="144"/>
                    <a:pt x="42" y="118"/>
                  </a:cubicBezTo>
                  <a:cubicBezTo>
                    <a:pt x="43" y="116"/>
                    <a:pt x="42" y="113"/>
                    <a:pt x="42" y="111"/>
                  </a:cubicBezTo>
                  <a:cubicBezTo>
                    <a:pt x="37" y="113"/>
                    <a:pt x="32" y="115"/>
                    <a:pt x="27" y="117"/>
                  </a:cubicBezTo>
                  <a:cubicBezTo>
                    <a:pt x="27" y="112"/>
                    <a:pt x="28" y="107"/>
                    <a:pt x="28" y="101"/>
                  </a:cubicBezTo>
                  <a:cubicBezTo>
                    <a:pt x="23" y="102"/>
                    <a:pt x="18" y="102"/>
                    <a:pt x="13" y="103"/>
                  </a:cubicBezTo>
                  <a:cubicBezTo>
                    <a:pt x="15" y="98"/>
                    <a:pt x="17" y="93"/>
                    <a:pt x="19" y="88"/>
                  </a:cubicBezTo>
                  <a:cubicBezTo>
                    <a:pt x="14" y="87"/>
                    <a:pt x="9" y="86"/>
                    <a:pt x="4" y="85"/>
                  </a:cubicBezTo>
                  <a:cubicBezTo>
                    <a:pt x="7" y="81"/>
                    <a:pt x="11" y="77"/>
                    <a:pt x="14" y="73"/>
                  </a:cubicBezTo>
                  <a:cubicBezTo>
                    <a:pt x="9" y="70"/>
                    <a:pt x="5" y="67"/>
                    <a:pt x="0" y="65"/>
                  </a:cubicBezTo>
                  <a:cubicBezTo>
                    <a:pt x="5" y="62"/>
                    <a:pt x="9" y="59"/>
                    <a:pt x="14" y="57"/>
                  </a:cubicBezTo>
                  <a:cubicBezTo>
                    <a:pt x="11" y="52"/>
                    <a:pt x="7" y="49"/>
                    <a:pt x="4" y="44"/>
                  </a:cubicBezTo>
                  <a:cubicBezTo>
                    <a:pt x="9" y="43"/>
                    <a:pt x="14" y="42"/>
                    <a:pt x="19" y="41"/>
                  </a:cubicBezTo>
                  <a:cubicBezTo>
                    <a:pt x="17" y="36"/>
                    <a:pt x="15" y="31"/>
                    <a:pt x="13" y="26"/>
                  </a:cubicBezTo>
                  <a:cubicBezTo>
                    <a:pt x="18" y="27"/>
                    <a:pt x="23" y="27"/>
                    <a:pt x="28" y="28"/>
                  </a:cubicBezTo>
                  <a:cubicBezTo>
                    <a:pt x="28" y="23"/>
                    <a:pt x="28" y="17"/>
                    <a:pt x="27" y="12"/>
                  </a:cubicBezTo>
                  <a:cubicBezTo>
                    <a:pt x="32" y="14"/>
                    <a:pt x="37" y="16"/>
                    <a:pt x="42" y="18"/>
                  </a:cubicBezTo>
                  <a:cubicBezTo>
                    <a:pt x="43" y="13"/>
                    <a:pt x="44" y="8"/>
                    <a:pt x="45" y="3"/>
                  </a:cubicBezTo>
                  <a:cubicBezTo>
                    <a:pt x="49" y="6"/>
                    <a:pt x="53" y="10"/>
                    <a:pt x="57" y="13"/>
                  </a:cubicBezTo>
                  <a:close/>
                  <a:moveTo>
                    <a:pt x="63" y="22"/>
                  </a:moveTo>
                  <a:cubicBezTo>
                    <a:pt x="51" y="22"/>
                    <a:pt x="39" y="29"/>
                    <a:pt x="31" y="39"/>
                  </a:cubicBezTo>
                  <a:cubicBezTo>
                    <a:pt x="23" y="50"/>
                    <a:pt x="22" y="65"/>
                    <a:pt x="26" y="78"/>
                  </a:cubicBezTo>
                  <a:cubicBezTo>
                    <a:pt x="29" y="87"/>
                    <a:pt x="36" y="95"/>
                    <a:pt x="45" y="100"/>
                  </a:cubicBezTo>
                  <a:cubicBezTo>
                    <a:pt x="56" y="106"/>
                    <a:pt x="71" y="107"/>
                    <a:pt x="84" y="101"/>
                  </a:cubicBezTo>
                  <a:cubicBezTo>
                    <a:pt x="90" y="98"/>
                    <a:pt x="96" y="92"/>
                    <a:pt x="100" y="86"/>
                  </a:cubicBezTo>
                  <a:cubicBezTo>
                    <a:pt x="109" y="72"/>
                    <a:pt x="109" y="53"/>
                    <a:pt x="99" y="39"/>
                  </a:cubicBezTo>
                  <a:cubicBezTo>
                    <a:pt x="91" y="28"/>
                    <a:pt x="77" y="21"/>
                    <a:pt x="63" y="2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POWER_USER_ID_ICONS_Certificate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342" y="232"/>
              <a:ext cx="37" cy="37"/>
            </a:xfrm>
            <a:custGeom>
              <a:avLst/>
              <a:gdLst>
                <a:gd name="T0" fmla="*/ 39 w 80"/>
                <a:gd name="T1" fmla="*/ 1 h 80"/>
                <a:gd name="T2" fmla="*/ 75 w 80"/>
                <a:gd name="T3" fmla="*/ 21 h 80"/>
                <a:gd name="T4" fmla="*/ 80 w 80"/>
                <a:gd name="T5" fmla="*/ 42 h 80"/>
                <a:gd name="T6" fmla="*/ 48 w 80"/>
                <a:gd name="T7" fmla="*/ 77 h 80"/>
                <a:gd name="T8" fmla="*/ 9 w 80"/>
                <a:gd name="T9" fmla="*/ 60 h 80"/>
                <a:gd name="T10" fmla="*/ 10 w 80"/>
                <a:gd name="T11" fmla="*/ 16 h 80"/>
                <a:gd name="T12" fmla="*/ 39 w 80"/>
                <a:gd name="T13" fmla="*/ 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80">
                  <a:moveTo>
                    <a:pt x="39" y="1"/>
                  </a:moveTo>
                  <a:cubicBezTo>
                    <a:pt x="53" y="0"/>
                    <a:pt x="69" y="8"/>
                    <a:pt x="75" y="21"/>
                  </a:cubicBezTo>
                  <a:cubicBezTo>
                    <a:pt x="79" y="28"/>
                    <a:pt x="80" y="35"/>
                    <a:pt x="80" y="42"/>
                  </a:cubicBezTo>
                  <a:cubicBezTo>
                    <a:pt x="79" y="59"/>
                    <a:pt x="65" y="75"/>
                    <a:pt x="48" y="77"/>
                  </a:cubicBezTo>
                  <a:cubicBezTo>
                    <a:pt x="33" y="80"/>
                    <a:pt x="17" y="73"/>
                    <a:pt x="9" y="60"/>
                  </a:cubicBezTo>
                  <a:cubicBezTo>
                    <a:pt x="0" y="47"/>
                    <a:pt x="1" y="29"/>
                    <a:pt x="10" y="16"/>
                  </a:cubicBezTo>
                  <a:cubicBezTo>
                    <a:pt x="17" y="7"/>
                    <a:pt x="27" y="2"/>
                    <a:pt x="39" y="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POWER_USER_ID_ICONS_Certificate"/>
            <p:cNvSpPr>
              <a:spLocks noEditPoints="1"/>
            </p:cNvSpPr>
            <p:nvPr>
              <p:custDataLst>
                <p:tags r:id="rId21"/>
              </p:custDataLst>
            </p:nvPr>
          </p:nvSpPr>
          <p:spPr bwMode="auto">
            <a:xfrm>
              <a:off x="132" y="165"/>
              <a:ext cx="236" cy="32"/>
            </a:xfrm>
            <a:custGeom>
              <a:avLst/>
              <a:gdLst>
                <a:gd name="T0" fmla="*/ 265 w 511"/>
                <a:gd name="T1" fmla="*/ 0 h 68"/>
                <a:gd name="T2" fmla="*/ 265 w 511"/>
                <a:gd name="T3" fmla="*/ 20 h 68"/>
                <a:gd name="T4" fmla="*/ 443 w 511"/>
                <a:gd name="T5" fmla="*/ 44 h 68"/>
                <a:gd name="T6" fmla="*/ 500 w 511"/>
                <a:gd name="T7" fmla="*/ 68 h 68"/>
                <a:gd name="T8" fmla="*/ 511 w 511"/>
                <a:gd name="T9" fmla="*/ 52 h 68"/>
                <a:gd name="T10" fmla="*/ 449 w 511"/>
                <a:gd name="T11" fmla="*/ 26 h 68"/>
                <a:gd name="T12" fmla="*/ 265 w 511"/>
                <a:gd name="T13" fmla="*/ 0 h 68"/>
                <a:gd name="T14" fmla="*/ 224 w 511"/>
                <a:gd name="T15" fmla="*/ 0 h 68"/>
                <a:gd name="T16" fmla="*/ 125 w 511"/>
                <a:gd name="T17" fmla="*/ 11 h 68"/>
                <a:gd name="T18" fmla="*/ 129 w 511"/>
                <a:gd name="T19" fmla="*/ 30 h 68"/>
                <a:gd name="T20" fmla="*/ 226 w 511"/>
                <a:gd name="T21" fmla="*/ 21 h 68"/>
                <a:gd name="T22" fmla="*/ 226 w 511"/>
                <a:gd name="T23" fmla="*/ 0 h 68"/>
                <a:gd name="T24" fmla="*/ 224 w 511"/>
                <a:gd name="T25" fmla="*/ 0 h 68"/>
                <a:gd name="T26" fmla="*/ 87 w 511"/>
                <a:gd name="T27" fmla="*/ 19 h 68"/>
                <a:gd name="T28" fmla="*/ 63 w 511"/>
                <a:gd name="T29" fmla="*/ 26 h 68"/>
                <a:gd name="T30" fmla="*/ 0 w 511"/>
                <a:gd name="T31" fmla="*/ 52 h 68"/>
                <a:gd name="T32" fmla="*/ 11 w 511"/>
                <a:gd name="T33" fmla="*/ 68 h 68"/>
                <a:gd name="T34" fmla="*/ 68 w 511"/>
                <a:gd name="T35" fmla="*/ 44 h 68"/>
                <a:gd name="T36" fmla="*/ 91 w 511"/>
                <a:gd name="T37" fmla="*/ 38 h 68"/>
                <a:gd name="T38" fmla="*/ 87 w 511"/>
                <a:gd name="T39" fmla="*/ 1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11" h="68">
                  <a:moveTo>
                    <a:pt x="265" y="0"/>
                  </a:moveTo>
                  <a:lnTo>
                    <a:pt x="265" y="20"/>
                  </a:lnTo>
                  <a:cubicBezTo>
                    <a:pt x="346" y="21"/>
                    <a:pt x="404" y="33"/>
                    <a:pt x="443" y="44"/>
                  </a:cubicBezTo>
                  <a:cubicBezTo>
                    <a:pt x="483" y="57"/>
                    <a:pt x="500" y="68"/>
                    <a:pt x="500" y="68"/>
                  </a:cubicBezTo>
                  <a:lnTo>
                    <a:pt x="511" y="52"/>
                  </a:lnTo>
                  <a:cubicBezTo>
                    <a:pt x="511" y="52"/>
                    <a:pt x="490" y="38"/>
                    <a:pt x="449" y="26"/>
                  </a:cubicBezTo>
                  <a:cubicBezTo>
                    <a:pt x="409" y="13"/>
                    <a:pt x="348" y="1"/>
                    <a:pt x="265" y="0"/>
                  </a:cubicBezTo>
                  <a:close/>
                  <a:moveTo>
                    <a:pt x="224" y="0"/>
                  </a:moveTo>
                  <a:cubicBezTo>
                    <a:pt x="185" y="2"/>
                    <a:pt x="153" y="6"/>
                    <a:pt x="125" y="11"/>
                  </a:cubicBezTo>
                  <a:lnTo>
                    <a:pt x="129" y="30"/>
                  </a:lnTo>
                  <a:cubicBezTo>
                    <a:pt x="156" y="26"/>
                    <a:pt x="188" y="22"/>
                    <a:pt x="226" y="21"/>
                  </a:cubicBezTo>
                  <a:lnTo>
                    <a:pt x="226" y="0"/>
                  </a:lnTo>
                  <a:cubicBezTo>
                    <a:pt x="225" y="0"/>
                    <a:pt x="224" y="0"/>
                    <a:pt x="224" y="0"/>
                  </a:cubicBezTo>
                  <a:close/>
                  <a:moveTo>
                    <a:pt x="87" y="19"/>
                  </a:moveTo>
                  <a:cubicBezTo>
                    <a:pt x="78" y="21"/>
                    <a:pt x="70" y="23"/>
                    <a:pt x="63" y="26"/>
                  </a:cubicBezTo>
                  <a:cubicBezTo>
                    <a:pt x="21" y="38"/>
                    <a:pt x="0" y="52"/>
                    <a:pt x="0" y="52"/>
                  </a:cubicBezTo>
                  <a:lnTo>
                    <a:pt x="11" y="68"/>
                  </a:lnTo>
                  <a:cubicBezTo>
                    <a:pt x="11" y="68"/>
                    <a:pt x="28" y="57"/>
                    <a:pt x="68" y="44"/>
                  </a:cubicBezTo>
                  <a:cubicBezTo>
                    <a:pt x="75" y="42"/>
                    <a:pt x="83" y="40"/>
                    <a:pt x="91" y="38"/>
                  </a:cubicBezTo>
                  <a:lnTo>
                    <a:pt x="8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POWER_USER_ID_ICONS_Certificate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23" y="283"/>
              <a:ext cx="69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POWER_USER_ID_ICONS_Certificate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23" y="306"/>
              <a:ext cx="69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0" name="POWER_USER_ID_ICONS_Equality2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>
            <a:off x="710835" y="2131967"/>
            <a:ext cx="722313" cy="469900"/>
            <a:chOff x="15" y="183"/>
            <a:chExt cx="455" cy="296"/>
          </a:xfrm>
          <a:solidFill>
            <a:schemeClr val="bg1"/>
          </a:solidFill>
        </p:grpSpPr>
        <p:sp>
          <p:nvSpPr>
            <p:cNvPr id="31" name="POWER_USER_ID_ICONS_Equality2"/>
            <p:cNvSpPr>
              <a:spLocks noEditPoints="1"/>
            </p:cNvSpPr>
            <p:nvPr>
              <p:custDataLst>
                <p:tags r:id="rId13"/>
              </p:custDataLst>
            </p:nvPr>
          </p:nvSpPr>
          <p:spPr bwMode="auto">
            <a:xfrm>
              <a:off x="25" y="183"/>
              <a:ext cx="104" cy="104"/>
            </a:xfrm>
            <a:custGeom>
              <a:avLst/>
              <a:gdLst>
                <a:gd name="T0" fmla="*/ 139 w 278"/>
                <a:gd name="T1" fmla="*/ 25 h 278"/>
                <a:gd name="T2" fmla="*/ 253 w 278"/>
                <a:gd name="T3" fmla="*/ 139 h 278"/>
                <a:gd name="T4" fmla="*/ 139 w 278"/>
                <a:gd name="T5" fmla="*/ 253 h 278"/>
                <a:gd name="T6" fmla="*/ 25 w 278"/>
                <a:gd name="T7" fmla="*/ 139 h 278"/>
                <a:gd name="T8" fmla="*/ 58 w 278"/>
                <a:gd name="T9" fmla="*/ 59 h 278"/>
                <a:gd name="T10" fmla="*/ 139 w 278"/>
                <a:gd name="T11" fmla="*/ 25 h 278"/>
                <a:gd name="T12" fmla="*/ 139 w 278"/>
                <a:gd name="T13" fmla="*/ 0 h 278"/>
                <a:gd name="T14" fmla="*/ 0 w 278"/>
                <a:gd name="T15" fmla="*/ 139 h 278"/>
                <a:gd name="T16" fmla="*/ 139 w 278"/>
                <a:gd name="T17" fmla="*/ 278 h 278"/>
                <a:gd name="T18" fmla="*/ 278 w 278"/>
                <a:gd name="T19" fmla="*/ 139 h 278"/>
                <a:gd name="T20" fmla="*/ 139 w 278"/>
                <a:gd name="T21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8" h="278">
                  <a:moveTo>
                    <a:pt x="139" y="25"/>
                  </a:moveTo>
                  <a:cubicBezTo>
                    <a:pt x="202" y="25"/>
                    <a:pt x="253" y="76"/>
                    <a:pt x="253" y="139"/>
                  </a:cubicBezTo>
                  <a:cubicBezTo>
                    <a:pt x="253" y="202"/>
                    <a:pt x="202" y="253"/>
                    <a:pt x="139" y="253"/>
                  </a:cubicBezTo>
                  <a:cubicBezTo>
                    <a:pt x="76" y="253"/>
                    <a:pt x="25" y="202"/>
                    <a:pt x="25" y="139"/>
                  </a:cubicBezTo>
                  <a:cubicBezTo>
                    <a:pt x="25" y="109"/>
                    <a:pt x="37" y="80"/>
                    <a:pt x="58" y="59"/>
                  </a:cubicBezTo>
                  <a:cubicBezTo>
                    <a:pt x="80" y="37"/>
                    <a:pt x="109" y="25"/>
                    <a:pt x="139" y="25"/>
                  </a:cubicBezTo>
                  <a:close/>
                  <a:moveTo>
                    <a:pt x="139" y="0"/>
                  </a:moveTo>
                  <a:cubicBezTo>
                    <a:pt x="62" y="0"/>
                    <a:pt x="0" y="63"/>
                    <a:pt x="0" y="139"/>
                  </a:cubicBezTo>
                  <a:cubicBezTo>
                    <a:pt x="0" y="216"/>
                    <a:pt x="62" y="278"/>
                    <a:pt x="139" y="278"/>
                  </a:cubicBezTo>
                  <a:cubicBezTo>
                    <a:pt x="215" y="278"/>
                    <a:pt x="278" y="216"/>
                    <a:pt x="278" y="139"/>
                  </a:cubicBezTo>
                  <a:cubicBezTo>
                    <a:pt x="278" y="63"/>
                    <a:pt x="215" y="0"/>
                    <a:pt x="13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POWER_USER_ID_ICONS_Equality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57" y="183"/>
              <a:ext cx="104" cy="104"/>
            </a:xfrm>
            <a:prstGeom prst="ellipse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POWER_USER_ID_ICONS_Equality2"/>
            <p:cNvSpPr>
              <a:spLocks noEditPoints="1"/>
            </p:cNvSpPr>
            <p:nvPr>
              <p:custDataLst>
                <p:tags r:id="rId15"/>
              </p:custDataLst>
            </p:nvPr>
          </p:nvSpPr>
          <p:spPr bwMode="auto">
            <a:xfrm>
              <a:off x="15" y="299"/>
              <a:ext cx="209" cy="180"/>
            </a:xfrm>
            <a:custGeom>
              <a:avLst/>
              <a:gdLst>
                <a:gd name="T0" fmla="*/ 201 w 557"/>
                <a:gd name="T1" fmla="*/ 25 h 476"/>
                <a:gd name="T2" fmla="*/ 265 w 557"/>
                <a:gd name="T3" fmla="*/ 49 h 476"/>
                <a:gd name="T4" fmla="*/ 272 w 557"/>
                <a:gd name="T5" fmla="*/ 53 h 476"/>
                <a:gd name="T6" fmla="*/ 330 w 557"/>
                <a:gd name="T7" fmla="*/ 113 h 476"/>
                <a:gd name="T8" fmla="*/ 516 w 557"/>
                <a:gd name="T9" fmla="*/ 245 h 476"/>
                <a:gd name="T10" fmla="*/ 505 w 557"/>
                <a:gd name="T11" fmla="*/ 309 h 476"/>
                <a:gd name="T12" fmla="*/ 505 w 557"/>
                <a:gd name="T13" fmla="*/ 315 h 476"/>
                <a:gd name="T14" fmla="*/ 344 w 557"/>
                <a:gd name="T15" fmla="*/ 231 h 476"/>
                <a:gd name="T16" fmla="*/ 303 w 557"/>
                <a:gd name="T17" fmla="*/ 195 h 476"/>
                <a:gd name="T18" fmla="*/ 303 w 557"/>
                <a:gd name="T19" fmla="*/ 250 h 476"/>
                <a:gd name="T20" fmla="*/ 303 w 557"/>
                <a:gd name="T21" fmla="*/ 451 h 476"/>
                <a:gd name="T22" fmla="*/ 25 w 557"/>
                <a:gd name="T23" fmla="*/ 451 h 476"/>
                <a:gd name="T24" fmla="*/ 25 w 557"/>
                <a:gd name="T25" fmla="*/ 126 h 476"/>
                <a:gd name="T26" fmla="*/ 126 w 557"/>
                <a:gd name="T27" fmla="*/ 25 h 476"/>
                <a:gd name="T28" fmla="*/ 201 w 557"/>
                <a:gd name="T29" fmla="*/ 25 h 476"/>
                <a:gd name="T30" fmla="*/ 201 w 557"/>
                <a:gd name="T31" fmla="*/ 0 h 476"/>
                <a:gd name="T32" fmla="*/ 126 w 557"/>
                <a:gd name="T33" fmla="*/ 0 h 476"/>
                <a:gd name="T34" fmla="*/ 0 w 557"/>
                <a:gd name="T35" fmla="*/ 126 h 476"/>
                <a:gd name="T36" fmla="*/ 0 w 557"/>
                <a:gd name="T37" fmla="*/ 476 h 476"/>
                <a:gd name="T38" fmla="*/ 328 w 557"/>
                <a:gd name="T39" fmla="*/ 476 h 476"/>
                <a:gd name="T40" fmla="*/ 328 w 557"/>
                <a:gd name="T41" fmla="*/ 250 h 476"/>
                <a:gd name="T42" fmla="*/ 547 w 557"/>
                <a:gd name="T43" fmla="*/ 349 h 476"/>
                <a:gd name="T44" fmla="*/ 529 w 557"/>
                <a:gd name="T45" fmla="*/ 306 h 476"/>
                <a:gd name="T46" fmla="*/ 557 w 557"/>
                <a:gd name="T47" fmla="*/ 229 h 476"/>
                <a:gd name="T48" fmla="*/ 350 w 557"/>
                <a:gd name="T49" fmla="*/ 98 h 476"/>
                <a:gd name="T50" fmla="*/ 284 w 557"/>
                <a:gd name="T51" fmla="*/ 31 h 476"/>
                <a:gd name="T52" fmla="*/ 282 w 557"/>
                <a:gd name="T53" fmla="*/ 30 h 476"/>
                <a:gd name="T54" fmla="*/ 201 w 557"/>
                <a:gd name="T55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57" h="476">
                  <a:moveTo>
                    <a:pt x="201" y="25"/>
                  </a:moveTo>
                  <a:cubicBezTo>
                    <a:pt x="230" y="25"/>
                    <a:pt x="252" y="38"/>
                    <a:pt x="265" y="49"/>
                  </a:cubicBezTo>
                  <a:cubicBezTo>
                    <a:pt x="268" y="51"/>
                    <a:pt x="270" y="52"/>
                    <a:pt x="272" y="53"/>
                  </a:cubicBezTo>
                  <a:cubicBezTo>
                    <a:pt x="294" y="68"/>
                    <a:pt x="311" y="90"/>
                    <a:pt x="330" y="113"/>
                  </a:cubicBezTo>
                  <a:cubicBezTo>
                    <a:pt x="366" y="157"/>
                    <a:pt x="413" y="216"/>
                    <a:pt x="516" y="245"/>
                  </a:cubicBezTo>
                  <a:cubicBezTo>
                    <a:pt x="506" y="265"/>
                    <a:pt x="502" y="287"/>
                    <a:pt x="505" y="309"/>
                  </a:cubicBezTo>
                  <a:cubicBezTo>
                    <a:pt x="505" y="311"/>
                    <a:pt x="505" y="313"/>
                    <a:pt x="505" y="315"/>
                  </a:cubicBezTo>
                  <a:cubicBezTo>
                    <a:pt x="442" y="298"/>
                    <a:pt x="389" y="271"/>
                    <a:pt x="344" y="231"/>
                  </a:cubicBezTo>
                  <a:lnTo>
                    <a:pt x="303" y="195"/>
                  </a:lnTo>
                  <a:lnTo>
                    <a:pt x="303" y="250"/>
                  </a:lnTo>
                  <a:lnTo>
                    <a:pt x="303" y="451"/>
                  </a:lnTo>
                  <a:lnTo>
                    <a:pt x="25" y="451"/>
                  </a:lnTo>
                  <a:lnTo>
                    <a:pt x="25" y="126"/>
                  </a:lnTo>
                  <a:cubicBezTo>
                    <a:pt x="25" y="71"/>
                    <a:pt x="71" y="25"/>
                    <a:pt x="126" y="25"/>
                  </a:cubicBezTo>
                  <a:lnTo>
                    <a:pt x="201" y="25"/>
                  </a:lnTo>
                  <a:moveTo>
                    <a:pt x="201" y="0"/>
                  </a:moveTo>
                  <a:lnTo>
                    <a:pt x="126" y="0"/>
                  </a:lnTo>
                  <a:cubicBezTo>
                    <a:pt x="57" y="0"/>
                    <a:pt x="0" y="57"/>
                    <a:pt x="0" y="126"/>
                  </a:cubicBezTo>
                  <a:lnTo>
                    <a:pt x="0" y="476"/>
                  </a:lnTo>
                  <a:lnTo>
                    <a:pt x="328" y="476"/>
                  </a:lnTo>
                  <a:lnTo>
                    <a:pt x="328" y="250"/>
                  </a:lnTo>
                  <a:cubicBezTo>
                    <a:pt x="375" y="292"/>
                    <a:pt x="443" y="332"/>
                    <a:pt x="547" y="349"/>
                  </a:cubicBezTo>
                  <a:cubicBezTo>
                    <a:pt x="538" y="336"/>
                    <a:pt x="531" y="322"/>
                    <a:pt x="529" y="306"/>
                  </a:cubicBezTo>
                  <a:cubicBezTo>
                    <a:pt x="526" y="276"/>
                    <a:pt x="538" y="249"/>
                    <a:pt x="557" y="229"/>
                  </a:cubicBezTo>
                  <a:cubicBezTo>
                    <a:pt x="439" y="207"/>
                    <a:pt x="391" y="149"/>
                    <a:pt x="350" y="98"/>
                  </a:cubicBezTo>
                  <a:cubicBezTo>
                    <a:pt x="329" y="72"/>
                    <a:pt x="310" y="48"/>
                    <a:pt x="284" y="31"/>
                  </a:cubicBezTo>
                  <a:cubicBezTo>
                    <a:pt x="283" y="31"/>
                    <a:pt x="282" y="31"/>
                    <a:pt x="282" y="30"/>
                  </a:cubicBezTo>
                  <a:cubicBezTo>
                    <a:pt x="260" y="12"/>
                    <a:pt x="232" y="0"/>
                    <a:pt x="20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POWER_USER_ID_ICONS_Equality2"/>
            <p:cNvSpPr>
              <a:spLocks/>
            </p:cNvSpPr>
            <p:nvPr>
              <p:custDataLst>
                <p:tags r:id="rId16"/>
              </p:custDataLst>
            </p:nvPr>
          </p:nvSpPr>
          <p:spPr bwMode="auto">
            <a:xfrm>
              <a:off x="226" y="299"/>
              <a:ext cx="244" cy="180"/>
            </a:xfrm>
            <a:custGeom>
              <a:avLst/>
              <a:gdLst>
                <a:gd name="T0" fmla="*/ 524 w 650"/>
                <a:gd name="T1" fmla="*/ 0 h 476"/>
                <a:gd name="T2" fmla="*/ 449 w 650"/>
                <a:gd name="T3" fmla="*/ 0 h 476"/>
                <a:gd name="T4" fmla="*/ 368 w 650"/>
                <a:gd name="T5" fmla="*/ 30 h 476"/>
                <a:gd name="T6" fmla="*/ 366 w 650"/>
                <a:gd name="T7" fmla="*/ 31 h 476"/>
                <a:gd name="T8" fmla="*/ 301 w 650"/>
                <a:gd name="T9" fmla="*/ 98 h 476"/>
                <a:gd name="T10" fmla="*/ 57 w 650"/>
                <a:gd name="T11" fmla="*/ 235 h 476"/>
                <a:gd name="T12" fmla="*/ 4 w 650"/>
                <a:gd name="T13" fmla="*/ 302 h 476"/>
                <a:gd name="T14" fmla="*/ 64 w 650"/>
                <a:gd name="T15" fmla="*/ 355 h 476"/>
                <a:gd name="T16" fmla="*/ 70 w 650"/>
                <a:gd name="T17" fmla="*/ 355 h 476"/>
                <a:gd name="T18" fmla="*/ 323 w 650"/>
                <a:gd name="T19" fmla="*/ 251 h 476"/>
                <a:gd name="T20" fmla="*/ 323 w 650"/>
                <a:gd name="T21" fmla="*/ 476 h 476"/>
                <a:gd name="T22" fmla="*/ 650 w 650"/>
                <a:gd name="T23" fmla="*/ 476 h 476"/>
                <a:gd name="T24" fmla="*/ 650 w 650"/>
                <a:gd name="T25" fmla="*/ 126 h 476"/>
                <a:gd name="T26" fmla="*/ 524 w 650"/>
                <a:gd name="T27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0" h="476">
                  <a:moveTo>
                    <a:pt x="524" y="0"/>
                  </a:moveTo>
                  <a:lnTo>
                    <a:pt x="449" y="0"/>
                  </a:lnTo>
                  <a:cubicBezTo>
                    <a:pt x="418" y="0"/>
                    <a:pt x="390" y="12"/>
                    <a:pt x="368" y="30"/>
                  </a:cubicBezTo>
                  <a:cubicBezTo>
                    <a:pt x="368" y="31"/>
                    <a:pt x="367" y="31"/>
                    <a:pt x="366" y="31"/>
                  </a:cubicBezTo>
                  <a:cubicBezTo>
                    <a:pt x="340" y="48"/>
                    <a:pt x="321" y="72"/>
                    <a:pt x="301" y="98"/>
                  </a:cubicBezTo>
                  <a:cubicBezTo>
                    <a:pt x="255" y="154"/>
                    <a:pt x="203" y="219"/>
                    <a:pt x="57" y="235"/>
                  </a:cubicBezTo>
                  <a:cubicBezTo>
                    <a:pt x="24" y="239"/>
                    <a:pt x="0" y="269"/>
                    <a:pt x="4" y="302"/>
                  </a:cubicBezTo>
                  <a:cubicBezTo>
                    <a:pt x="7" y="332"/>
                    <a:pt x="33" y="355"/>
                    <a:pt x="64" y="355"/>
                  </a:cubicBezTo>
                  <a:cubicBezTo>
                    <a:pt x="66" y="355"/>
                    <a:pt x="68" y="355"/>
                    <a:pt x="70" y="355"/>
                  </a:cubicBezTo>
                  <a:cubicBezTo>
                    <a:pt x="194" y="341"/>
                    <a:pt x="270" y="297"/>
                    <a:pt x="323" y="251"/>
                  </a:cubicBezTo>
                  <a:lnTo>
                    <a:pt x="323" y="476"/>
                  </a:lnTo>
                  <a:lnTo>
                    <a:pt x="650" y="476"/>
                  </a:lnTo>
                  <a:lnTo>
                    <a:pt x="650" y="126"/>
                  </a:lnTo>
                  <a:cubicBezTo>
                    <a:pt x="650" y="57"/>
                    <a:pt x="593" y="0"/>
                    <a:pt x="5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5" name="POWER_USER_ID_ICONS_Flag"/>
          <p:cNvGrpSpPr>
            <a:grpSpLocks noChangeAspect="1"/>
          </p:cNvGrpSpPr>
          <p:nvPr>
            <p:custDataLst>
              <p:tags r:id="rId4"/>
            </p:custDataLst>
          </p:nvPr>
        </p:nvGrpSpPr>
        <p:grpSpPr bwMode="auto">
          <a:xfrm>
            <a:off x="887186" y="3802634"/>
            <a:ext cx="356235" cy="543084"/>
            <a:chOff x="142" y="90"/>
            <a:chExt cx="204" cy="311"/>
          </a:xfrm>
          <a:solidFill>
            <a:schemeClr val="bg1"/>
          </a:solidFill>
        </p:grpSpPr>
        <p:sp>
          <p:nvSpPr>
            <p:cNvPr id="36" name="POWER_USER_ID_ICONS_Flag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2" y="90"/>
              <a:ext cx="19" cy="31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POWER_USER_ID_ICONS_Flag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179" y="128"/>
              <a:ext cx="167" cy="118"/>
            </a:xfrm>
            <a:custGeom>
              <a:avLst/>
              <a:gdLst>
                <a:gd name="T0" fmla="*/ 444 w 444"/>
                <a:gd name="T1" fmla="*/ 312 h 312"/>
                <a:gd name="T2" fmla="*/ 0 w 444"/>
                <a:gd name="T3" fmla="*/ 312 h 312"/>
                <a:gd name="T4" fmla="*/ 0 w 444"/>
                <a:gd name="T5" fmla="*/ 0 h 312"/>
                <a:gd name="T6" fmla="*/ 444 w 444"/>
                <a:gd name="T7" fmla="*/ 0 h 312"/>
                <a:gd name="T8" fmla="*/ 263 w 444"/>
                <a:gd name="T9" fmla="*/ 156 h 312"/>
                <a:gd name="T10" fmla="*/ 444 w 444"/>
                <a:gd name="T11" fmla="*/ 312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" h="312">
                  <a:moveTo>
                    <a:pt x="444" y="312"/>
                  </a:moveTo>
                  <a:lnTo>
                    <a:pt x="0" y="312"/>
                  </a:lnTo>
                  <a:lnTo>
                    <a:pt x="0" y="0"/>
                  </a:lnTo>
                  <a:lnTo>
                    <a:pt x="444" y="0"/>
                  </a:lnTo>
                  <a:lnTo>
                    <a:pt x="263" y="156"/>
                  </a:lnTo>
                  <a:lnTo>
                    <a:pt x="444" y="31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8" name="POWER_USER_ID_ICONS_Fossil_Fuel"/>
          <p:cNvGrpSpPr>
            <a:grpSpLocks noChangeAspect="1"/>
          </p:cNvGrpSpPr>
          <p:nvPr>
            <p:custDataLst>
              <p:tags r:id="rId5"/>
            </p:custDataLst>
          </p:nvPr>
        </p:nvGrpSpPr>
        <p:grpSpPr bwMode="auto">
          <a:xfrm>
            <a:off x="717392" y="4519979"/>
            <a:ext cx="666750" cy="671513"/>
            <a:chOff x="29" y="32"/>
            <a:chExt cx="420" cy="423"/>
          </a:xfrm>
          <a:solidFill>
            <a:schemeClr val="bg1"/>
          </a:solidFill>
        </p:grpSpPr>
        <p:sp>
          <p:nvSpPr>
            <p:cNvPr id="39" name="POWER_USER_ID_ICONS_Fossil_Fuel"/>
            <p:cNvSpPr>
              <a:spLocks noEditPoints="1"/>
            </p:cNvSpPr>
            <p:nvPr>
              <p:custDataLst>
                <p:tags r:id="rId7"/>
              </p:custDataLst>
            </p:nvPr>
          </p:nvSpPr>
          <p:spPr bwMode="auto">
            <a:xfrm>
              <a:off x="29" y="190"/>
              <a:ext cx="420" cy="265"/>
            </a:xfrm>
            <a:custGeom>
              <a:avLst/>
              <a:gdLst>
                <a:gd name="T0" fmla="*/ 833 w 1117"/>
                <a:gd name="T1" fmla="*/ 317 h 704"/>
                <a:gd name="T2" fmla="*/ 833 w 1117"/>
                <a:gd name="T3" fmla="*/ 155 h 704"/>
                <a:gd name="T4" fmla="*/ 548 w 1117"/>
                <a:gd name="T5" fmla="*/ 317 h 704"/>
                <a:gd name="T6" fmla="*/ 548 w 1117"/>
                <a:gd name="T7" fmla="*/ 155 h 704"/>
                <a:gd name="T8" fmla="*/ 268 w 1117"/>
                <a:gd name="T9" fmla="*/ 317 h 704"/>
                <a:gd name="T10" fmla="*/ 227 w 1117"/>
                <a:gd name="T11" fmla="*/ 0 h 704"/>
                <a:gd name="T12" fmla="*/ 77 w 1117"/>
                <a:gd name="T13" fmla="*/ 0 h 704"/>
                <a:gd name="T14" fmla="*/ 0 w 1117"/>
                <a:gd name="T15" fmla="*/ 704 h 704"/>
                <a:gd name="T16" fmla="*/ 1117 w 1117"/>
                <a:gd name="T17" fmla="*/ 704 h 704"/>
                <a:gd name="T18" fmla="*/ 1117 w 1117"/>
                <a:gd name="T19" fmla="*/ 155 h 704"/>
                <a:gd name="T20" fmla="*/ 833 w 1117"/>
                <a:gd name="T21" fmla="*/ 317 h 704"/>
                <a:gd name="T22" fmla="*/ 452 w 1117"/>
                <a:gd name="T23" fmla="*/ 494 h 704"/>
                <a:gd name="T24" fmla="*/ 369 w 1117"/>
                <a:gd name="T25" fmla="*/ 494 h 704"/>
                <a:gd name="T26" fmla="*/ 369 w 1117"/>
                <a:gd name="T27" fmla="*/ 382 h 704"/>
                <a:gd name="T28" fmla="*/ 452 w 1117"/>
                <a:gd name="T29" fmla="*/ 382 h 704"/>
                <a:gd name="T30" fmla="*/ 452 w 1117"/>
                <a:gd name="T31" fmla="*/ 494 h 704"/>
                <a:gd name="T32" fmla="*/ 733 w 1117"/>
                <a:gd name="T33" fmla="*/ 494 h 704"/>
                <a:gd name="T34" fmla="*/ 651 w 1117"/>
                <a:gd name="T35" fmla="*/ 494 h 704"/>
                <a:gd name="T36" fmla="*/ 651 w 1117"/>
                <a:gd name="T37" fmla="*/ 382 h 704"/>
                <a:gd name="T38" fmla="*/ 733 w 1117"/>
                <a:gd name="T39" fmla="*/ 382 h 704"/>
                <a:gd name="T40" fmla="*/ 733 w 1117"/>
                <a:gd name="T41" fmla="*/ 494 h 704"/>
                <a:gd name="T42" fmla="*/ 1016 w 1117"/>
                <a:gd name="T43" fmla="*/ 494 h 704"/>
                <a:gd name="T44" fmla="*/ 933 w 1117"/>
                <a:gd name="T45" fmla="*/ 494 h 704"/>
                <a:gd name="T46" fmla="*/ 933 w 1117"/>
                <a:gd name="T47" fmla="*/ 382 h 704"/>
                <a:gd name="T48" fmla="*/ 1016 w 1117"/>
                <a:gd name="T49" fmla="*/ 382 h 704"/>
                <a:gd name="T50" fmla="*/ 1016 w 1117"/>
                <a:gd name="T51" fmla="*/ 494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17" h="704">
                  <a:moveTo>
                    <a:pt x="833" y="317"/>
                  </a:moveTo>
                  <a:lnTo>
                    <a:pt x="833" y="155"/>
                  </a:lnTo>
                  <a:lnTo>
                    <a:pt x="548" y="317"/>
                  </a:lnTo>
                  <a:lnTo>
                    <a:pt x="548" y="155"/>
                  </a:lnTo>
                  <a:lnTo>
                    <a:pt x="268" y="317"/>
                  </a:lnTo>
                  <a:lnTo>
                    <a:pt x="227" y="0"/>
                  </a:lnTo>
                  <a:lnTo>
                    <a:pt x="77" y="0"/>
                  </a:lnTo>
                  <a:lnTo>
                    <a:pt x="0" y="704"/>
                  </a:lnTo>
                  <a:lnTo>
                    <a:pt x="1117" y="704"/>
                  </a:lnTo>
                  <a:lnTo>
                    <a:pt x="1117" y="155"/>
                  </a:lnTo>
                  <a:lnTo>
                    <a:pt x="833" y="317"/>
                  </a:lnTo>
                  <a:close/>
                  <a:moveTo>
                    <a:pt x="452" y="494"/>
                  </a:moveTo>
                  <a:lnTo>
                    <a:pt x="369" y="494"/>
                  </a:lnTo>
                  <a:lnTo>
                    <a:pt x="369" y="382"/>
                  </a:lnTo>
                  <a:lnTo>
                    <a:pt x="452" y="382"/>
                  </a:lnTo>
                  <a:lnTo>
                    <a:pt x="452" y="494"/>
                  </a:lnTo>
                  <a:close/>
                  <a:moveTo>
                    <a:pt x="733" y="494"/>
                  </a:moveTo>
                  <a:lnTo>
                    <a:pt x="651" y="494"/>
                  </a:lnTo>
                  <a:lnTo>
                    <a:pt x="651" y="382"/>
                  </a:lnTo>
                  <a:lnTo>
                    <a:pt x="733" y="382"/>
                  </a:lnTo>
                  <a:lnTo>
                    <a:pt x="733" y="494"/>
                  </a:lnTo>
                  <a:close/>
                  <a:moveTo>
                    <a:pt x="1016" y="494"/>
                  </a:moveTo>
                  <a:lnTo>
                    <a:pt x="933" y="494"/>
                  </a:lnTo>
                  <a:lnTo>
                    <a:pt x="933" y="382"/>
                  </a:lnTo>
                  <a:lnTo>
                    <a:pt x="1016" y="382"/>
                  </a:lnTo>
                  <a:lnTo>
                    <a:pt x="1016" y="49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POWER_USER_ID_ICONS_Fossil_Fuel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112" y="102"/>
              <a:ext cx="0" cy="1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2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2" y="2"/>
                    <a:pt x="0" y="2"/>
                    <a:pt x="0" y="2"/>
                  </a:cubicBezTo>
                  <a:cubicBezTo>
                    <a:pt x="0" y="2"/>
                    <a:pt x="2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POWER_USER_ID_ICONS_Fossil_Fuel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38" y="44"/>
              <a:ext cx="98" cy="138"/>
            </a:xfrm>
            <a:custGeom>
              <a:avLst/>
              <a:gdLst>
                <a:gd name="T0" fmla="*/ 256 w 261"/>
                <a:gd name="T1" fmla="*/ 120 h 365"/>
                <a:gd name="T2" fmla="*/ 256 w 261"/>
                <a:gd name="T3" fmla="*/ 120 h 365"/>
                <a:gd name="T4" fmla="*/ 196 w 261"/>
                <a:gd name="T5" fmla="*/ 155 h 365"/>
                <a:gd name="T6" fmla="*/ 195 w 261"/>
                <a:gd name="T7" fmla="*/ 157 h 365"/>
                <a:gd name="T8" fmla="*/ 196 w 261"/>
                <a:gd name="T9" fmla="*/ 155 h 365"/>
                <a:gd name="T10" fmla="*/ 159 w 261"/>
                <a:gd name="T11" fmla="*/ 57 h 365"/>
                <a:gd name="T12" fmla="*/ 127 w 261"/>
                <a:gd name="T13" fmla="*/ 4 h 365"/>
                <a:gd name="T14" fmla="*/ 125 w 261"/>
                <a:gd name="T15" fmla="*/ 0 h 365"/>
                <a:gd name="T16" fmla="*/ 123 w 261"/>
                <a:gd name="T17" fmla="*/ 2 h 365"/>
                <a:gd name="T18" fmla="*/ 109 w 261"/>
                <a:gd name="T19" fmla="*/ 83 h 365"/>
                <a:gd name="T20" fmla="*/ 91 w 261"/>
                <a:gd name="T21" fmla="*/ 103 h 365"/>
                <a:gd name="T22" fmla="*/ 69 w 261"/>
                <a:gd name="T23" fmla="*/ 69 h 365"/>
                <a:gd name="T24" fmla="*/ 65 w 261"/>
                <a:gd name="T25" fmla="*/ 65 h 365"/>
                <a:gd name="T26" fmla="*/ 64 w 261"/>
                <a:gd name="T27" fmla="*/ 65 h 365"/>
                <a:gd name="T28" fmla="*/ 59 w 261"/>
                <a:gd name="T29" fmla="*/ 183 h 365"/>
                <a:gd name="T30" fmla="*/ 41 w 261"/>
                <a:gd name="T31" fmla="*/ 200 h 365"/>
                <a:gd name="T32" fmla="*/ 19 w 261"/>
                <a:gd name="T33" fmla="*/ 181 h 365"/>
                <a:gd name="T34" fmla="*/ 15 w 261"/>
                <a:gd name="T35" fmla="*/ 179 h 365"/>
                <a:gd name="T36" fmla="*/ 12 w 261"/>
                <a:gd name="T37" fmla="*/ 180 h 365"/>
                <a:gd name="T38" fmla="*/ 2 w 261"/>
                <a:gd name="T39" fmla="*/ 244 h 365"/>
                <a:gd name="T40" fmla="*/ 99 w 261"/>
                <a:gd name="T41" fmla="*/ 361 h 365"/>
                <a:gd name="T42" fmla="*/ 70 w 261"/>
                <a:gd name="T43" fmla="*/ 323 h 365"/>
                <a:gd name="T44" fmla="*/ 70 w 261"/>
                <a:gd name="T45" fmla="*/ 323 h 365"/>
                <a:gd name="T46" fmla="*/ 94 w 261"/>
                <a:gd name="T47" fmla="*/ 253 h 365"/>
                <a:gd name="T48" fmla="*/ 104 w 261"/>
                <a:gd name="T49" fmla="*/ 290 h 365"/>
                <a:gd name="T50" fmla="*/ 117 w 261"/>
                <a:gd name="T51" fmla="*/ 269 h 365"/>
                <a:gd name="T52" fmla="*/ 139 w 261"/>
                <a:gd name="T53" fmla="*/ 218 h 365"/>
                <a:gd name="T54" fmla="*/ 152 w 261"/>
                <a:gd name="T55" fmla="*/ 263 h 365"/>
                <a:gd name="T56" fmla="*/ 175 w 261"/>
                <a:gd name="T57" fmla="*/ 323 h 365"/>
                <a:gd name="T58" fmla="*/ 145 w 261"/>
                <a:gd name="T59" fmla="*/ 363 h 365"/>
                <a:gd name="T60" fmla="*/ 143 w 261"/>
                <a:gd name="T61" fmla="*/ 365 h 365"/>
                <a:gd name="T62" fmla="*/ 241 w 261"/>
                <a:gd name="T63" fmla="*/ 260 h 365"/>
                <a:gd name="T64" fmla="*/ 241 w 261"/>
                <a:gd name="T65" fmla="*/ 260 h 365"/>
                <a:gd name="T66" fmla="*/ 241 w 261"/>
                <a:gd name="T67" fmla="*/ 260 h 365"/>
                <a:gd name="T68" fmla="*/ 243 w 261"/>
                <a:gd name="T69" fmla="*/ 247 h 365"/>
                <a:gd name="T70" fmla="*/ 235 w 261"/>
                <a:gd name="T71" fmla="*/ 205 h 365"/>
                <a:gd name="T72" fmla="*/ 234 w 261"/>
                <a:gd name="T73" fmla="*/ 199 h 365"/>
                <a:gd name="T74" fmla="*/ 233 w 261"/>
                <a:gd name="T75" fmla="*/ 193 h 365"/>
                <a:gd name="T76" fmla="*/ 233 w 261"/>
                <a:gd name="T77" fmla="*/ 193 h 365"/>
                <a:gd name="T78" fmla="*/ 256 w 261"/>
                <a:gd name="T79" fmla="*/ 124 h 365"/>
                <a:gd name="T80" fmla="*/ 256 w 261"/>
                <a:gd name="T81" fmla="*/ 120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61" h="365">
                  <a:moveTo>
                    <a:pt x="256" y="120"/>
                  </a:moveTo>
                  <a:lnTo>
                    <a:pt x="256" y="120"/>
                  </a:lnTo>
                  <a:cubicBezTo>
                    <a:pt x="215" y="120"/>
                    <a:pt x="200" y="148"/>
                    <a:pt x="196" y="155"/>
                  </a:cubicBezTo>
                  <a:cubicBezTo>
                    <a:pt x="196" y="155"/>
                    <a:pt x="196" y="157"/>
                    <a:pt x="195" y="157"/>
                  </a:cubicBezTo>
                  <a:lnTo>
                    <a:pt x="196" y="155"/>
                  </a:lnTo>
                  <a:cubicBezTo>
                    <a:pt x="209" y="124"/>
                    <a:pt x="201" y="72"/>
                    <a:pt x="159" y="57"/>
                  </a:cubicBezTo>
                  <a:cubicBezTo>
                    <a:pt x="127" y="45"/>
                    <a:pt x="126" y="18"/>
                    <a:pt x="127" y="4"/>
                  </a:cubicBezTo>
                  <a:cubicBezTo>
                    <a:pt x="127" y="2"/>
                    <a:pt x="126" y="0"/>
                    <a:pt x="125" y="0"/>
                  </a:cubicBezTo>
                  <a:cubicBezTo>
                    <a:pt x="124" y="0"/>
                    <a:pt x="124" y="0"/>
                    <a:pt x="123" y="2"/>
                  </a:cubicBezTo>
                  <a:cubicBezTo>
                    <a:pt x="89" y="30"/>
                    <a:pt x="109" y="64"/>
                    <a:pt x="109" y="83"/>
                  </a:cubicBezTo>
                  <a:cubicBezTo>
                    <a:pt x="109" y="92"/>
                    <a:pt x="104" y="103"/>
                    <a:pt x="91" y="103"/>
                  </a:cubicBezTo>
                  <a:cubicBezTo>
                    <a:pt x="71" y="103"/>
                    <a:pt x="69" y="80"/>
                    <a:pt x="69" y="69"/>
                  </a:cubicBezTo>
                  <a:cubicBezTo>
                    <a:pt x="69" y="68"/>
                    <a:pt x="68" y="65"/>
                    <a:pt x="65" y="65"/>
                  </a:cubicBezTo>
                  <a:lnTo>
                    <a:pt x="64" y="65"/>
                  </a:lnTo>
                  <a:cubicBezTo>
                    <a:pt x="16" y="100"/>
                    <a:pt x="56" y="154"/>
                    <a:pt x="59" y="183"/>
                  </a:cubicBezTo>
                  <a:cubicBezTo>
                    <a:pt x="60" y="194"/>
                    <a:pt x="51" y="200"/>
                    <a:pt x="41" y="200"/>
                  </a:cubicBezTo>
                  <a:cubicBezTo>
                    <a:pt x="26" y="200"/>
                    <a:pt x="21" y="189"/>
                    <a:pt x="19" y="181"/>
                  </a:cubicBezTo>
                  <a:cubicBezTo>
                    <a:pt x="19" y="180"/>
                    <a:pt x="17" y="179"/>
                    <a:pt x="15" y="179"/>
                  </a:cubicBezTo>
                  <a:cubicBezTo>
                    <a:pt x="14" y="179"/>
                    <a:pt x="12" y="179"/>
                    <a:pt x="12" y="180"/>
                  </a:cubicBezTo>
                  <a:cubicBezTo>
                    <a:pt x="0" y="204"/>
                    <a:pt x="2" y="244"/>
                    <a:pt x="2" y="244"/>
                  </a:cubicBezTo>
                  <a:cubicBezTo>
                    <a:pt x="2" y="303"/>
                    <a:pt x="45" y="350"/>
                    <a:pt x="99" y="361"/>
                  </a:cubicBezTo>
                  <a:cubicBezTo>
                    <a:pt x="84" y="354"/>
                    <a:pt x="74" y="339"/>
                    <a:pt x="70" y="323"/>
                  </a:cubicBezTo>
                  <a:lnTo>
                    <a:pt x="70" y="323"/>
                  </a:lnTo>
                  <a:cubicBezTo>
                    <a:pt x="69" y="295"/>
                    <a:pt x="79" y="265"/>
                    <a:pt x="94" y="253"/>
                  </a:cubicBezTo>
                  <a:cubicBezTo>
                    <a:pt x="94" y="253"/>
                    <a:pt x="84" y="289"/>
                    <a:pt x="104" y="290"/>
                  </a:cubicBezTo>
                  <a:cubicBezTo>
                    <a:pt x="115" y="291"/>
                    <a:pt x="119" y="280"/>
                    <a:pt x="117" y="269"/>
                  </a:cubicBezTo>
                  <a:cubicBezTo>
                    <a:pt x="110" y="230"/>
                    <a:pt x="140" y="215"/>
                    <a:pt x="139" y="218"/>
                  </a:cubicBezTo>
                  <a:cubicBezTo>
                    <a:pt x="135" y="228"/>
                    <a:pt x="132" y="245"/>
                    <a:pt x="152" y="263"/>
                  </a:cubicBezTo>
                  <a:cubicBezTo>
                    <a:pt x="174" y="281"/>
                    <a:pt x="178" y="310"/>
                    <a:pt x="175" y="323"/>
                  </a:cubicBezTo>
                  <a:cubicBezTo>
                    <a:pt x="173" y="340"/>
                    <a:pt x="161" y="355"/>
                    <a:pt x="145" y="363"/>
                  </a:cubicBezTo>
                  <a:cubicBezTo>
                    <a:pt x="145" y="364"/>
                    <a:pt x="144" y="364"/>
                    <a:pt x="143" y="365"/>
                  </a:cubicBezTo>
                  <a:cubicBezTo>
                    <a:pt x="194" y="356"/>
                    <a:pt x="235" y="313"/>
                    <a:pt x="241" y="260"/>
                  </a:cubicBezTo>
                  <a:lnTo>
                    <a:pt x="241" y="260"/>
                  </a:lnTo>
                  <a:lnTo>
                    <a:pt x="241" y="260"/>
                  </a:lnTo>
                  <a:cubicBezTo>
                    <a:pt x="241" y="257"/>
                    <a:pt x="243" y="252"/>
                    <a:pt x="243" y="247"/>
                  </a:cubicBezTo>
                  <a:cubicBezTo>
                    <a:pt x="243" y="232"/>
                    <a:pt x="240" y="218"/>
                    <a:pt x="235" y="205"/>
                  </a:cubicBezTo>
                  <a:cubicBezTo>
                    <a:pt x="234" y="203"/>
                    <a:pt x="234" y="200"/>
                    <a:pt x="234" y="199"/>
                  </a:cubicBezTo>
                  <a:cubicBezTo>
                    <a:pt x="234" y="197"/>
                    <a:pt x="233" y="195"/>
                    <a:pt x="233" y="193"/>
                  </a:cubicBezTo>
                  <a:lnTo>
                    <a:pt x="233" y="193"/>
                  </a:lnTo>
                  <a:cubicBezTo>
                    <a:pt x="228" y="157"/>
                    <a:pt x="246" y="133"/>
                    <a:pt x="256" y="124"/>
                  </a:cubicBezTo>
                  <a:cubicBezTo>
                    <a:pt x="261" y="124"/>
                    <a:pt x="260" y="120"/>
                    <a:pt x="256" y="12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POWER_USER_ID_ICONS_Fossil_Fuel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130" y="32"/>
              <a:ext cx="319" cy="137"/>
            </a:xfrm>
            <a:custGeom>
              <a:avLst/>
              <a:gdLst>
                <a:gd name="T0" fmla="*/ 735 w 849"/>
                <a:gd name="T1" fmla="*/ 8 h 366"/>
                <a:gd name="T2" fmla="*/ 679 w 849"/>
                <a:gd name="T3" fmla="*/ 23 h 366"/>
                <a:gd name="T4" fmla="*/ 653 w 849"/>
                <a:gd name="T5" fmla="*/ 23 h 366"/>
                <a:gd name="T6" fmla="*/ 573 w 849"/>
                <a:gd name="T7" fmla="*/ 0 h 366"/>
                <a:gd name="T8" fmla="*/ 485 w 849"/>
                <a:gd name="T9" fmla="*/ 27 h 366"/>
                <a:gd name="T10" fmla="*/ 461 w 849"/>
                <a:gd name="T11" fmla="*/ 30 h 366"/>
                <a:gd name="T12" fmla="*/ 390 w 849"/>
                <a:gd name="T13" fmla="*/ 15 h 366"/>
                <a:gd name="T14" fmla="*/ 267 w 849"/>
                <a:gd name="T15" fmla="*/ 63 h 366"/>
                <a:gd name="T16" fmla="*/ 244 w 849"/>
                <a:gd name="T17" fmla="*/ 68 h 366"/>
                <a:gd name="T18" fmla="*/ 204 w 849"/>
                <a:gd name="T19" fmla="*/ 62 h 366"/>
                <a:gd name="T20" fmla="*/ 74 w 849"/>
                <a:gd name="T21" fmla="*/ 156 h 366"/>
                <a:gd name="T22" fmla="*/ 64 w 849"/>
                <a:gd name="T23" fmla="*/ 165 h 366"/>
                <a:gd name="T24" fmla="*/ 4 w 849"/>
                <a:gd name="T25" fmla="*/ 200 h 366"/>
                <a:gd name="T26" fmla="*/ 5 w 849"/>
                <a:gd name="T27" fmla="*/ 237 h 366"/>
                <a:gd name="T28" fmla="*/ 13 w 849"/>
                <a:gd name="T29" fmla="*/ 282 h 366"/>
                <a:gd name="T30" fmla="*/ 10 w 849"/>
                <a:gd name="T31" fmla="*/ 308 h 366"/>
                <a:gd name="T32" fmla="*/ 75 w 849"/>
                <a:gd name="T33" fmla="*/ 336 h 366"/>
                <a:gd name="T34" fmla="*/ 118 w 849"/>
                <a:gd name="T35" fmla="*/ 323 h 366"/>
                <a:gd name="T36" fmla="*/ 141 w 849"/>
                <a:gd name="T37" fmla="*/ 322 h 366"/>
                <a:gd name="T38" fmla="*/ 205 w 849"/>
                <a:gd name="T39" fmla="*/ 338 h 366"/>
                <a:gd name="T40" fmla="*/ 259 w 849"/>
                <a:gd name="T41" fmla="*/ 327 h 366"/>
                <a:gd name="T42" fmla="*/ 284 w 849"/>
                <a:gd name="T43" fmla="*/ 330 h 366"/>
                <a:gd name="T44" fmla="*/ 390 w 849"/>
                <a:gd name="T45" fmla="*/ 366 h 366"/>
                <a:gd name="T46" fmla="*/ 521 w 849"/>
                <a:gd name="T47" fmla="*/ 307 h 366"/>
                <a:gd name="T48" fmla="*/ 544 w 849"/>
                <a:gd name="T49" fmla="*/ 300 h 366"/>
                <a:gd name="T50" fmla="*/ 572 w 849"/>
                <a:gd name="T51" fmla="*/ 302 h 366"/>
                <a:gd name="T52" fmla="*/ 696 w 849"/>
                <a:gd name="T53" fmla="*/ 238 h 366"/>
                <a:gd name="T54" fmla="*/ 720 w 849"/>
                <a:gd name="T55" fmla="*/ 227 h 366"/>
                <a:gd name="T56" fmla="*/ 735 w 849"/>
                <a:gd name="T57" fmla="*/ 228 h 366"/>
                <a:gd name="T58" fmla="*/ 846 w 849"/>
                <a:gd name="T59" fmla="*/ 113 h 366"/>
                <a:gd name="T60" fmla="*/ 735 w 849"/>
                <a:gd name="T61" fmla="*/ 8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49" h="366">
                  <a:moveTo>
                    <a:pt x="735" y="8"/>
                  </a:moveTo>
                  <a:cubicBezTo>
                    <a:pt x="715" y="8"/>
                    <a:pt x="695" y="13"/>
                    <a:pt x="679" y="23"/>
                  </a:cubicBezTo>
                  <a:cubicBezTo>
                    <a:pt x="670" y="28"/>
                    <a:pt x="660" y="28"/>
                    <a:pt x="653" y="23"/>
                  </a:cubicBezTo>
                  <a:cubicBezTo>
                    <a:pt x="630" y="8"/>
                    <a:pt x="603" y="0"/>
                    <a:pt x="573" y="0"/>
                  </a:cubicBezTo>
                  <a:cubicBezTo>
                    <a:pt x="540" y="0"/>
                    <a:pt x="510" y="10"/>
                    <a:pt x="485" y="27"/>
                  </a:cubicBezTo>
                  <a:cubicBezTo>
                    <a:pt x="478" y="32"/>
                    <a:pt x="469" y="33"/>
                    <a:pt x="461" y="30"/>
                  </a:cubicBezTo>
                  <a:cubicBezTo>
                    <a:pt x="440" y="20"/>
                    <a:pt x="415" y="15"/>
                    <a:pt x="390" y="15"/>
                  </a:cubicBezTo>
                  <a:cubicBezTo>
                    <a:pt x="343" y="15"/>
                    <a:pt x="300" y="33"/>
                    <a:pt x="267" y="63"/>
                  </a:cubicBezTo>
                  <a:cubicBezTo>
                    <a:pt x="261" y="70"/>
                    <a:pt x="252" y="72"/>
                    <a:pt x="244" y="68"/>
                  </a:cubicBezTo>
                  <a:cubicBezTo>
                    <a:pt x="231" y="64"/>
                    <a:pt x="217" y="62"/>
                    <a:pt x="204" y="62"/>
                  </a:cubicBezTo>
                  <a:cubicBezTo>
                    <a:pt x="142" y="62"/>
                    <a:pt x="91" y="102"/>
                    <a:pt x="74" y="156"/>
                  </a:cubicBezTo>
                  <a:cubicBezTo>
                    <a:pt x="72" y="161"/>
                    <a:pt x="67" y="163"/>
                    <a:pt x="64" y="165"/>
                  </a:cubicBezTo>
                  <a:cubicBezTo>
                    <a:pt x="39" y="167"/>
                    <a:pt x="17" y="179"/>
                    <a:pt x="4" y="200"/>
                  </a:cubicBezTo>
                  <a:cubicBezTo>
                    <a:pt x="0" y="211"/>
                    <a:pt x="0" y="223"/>
                    <a:pt x="5" y="237"/>
                  </a:cubicBezTo>
                  <a:cubicBezTo>
                    <a:pt x="10" y="250"/>
                    <a:pt x="13" y="266"/>
                    <a:pt x="13" y="282"/>
                  </a:cubicBezTo>
                  <a:cubicBezTo>
                    <a:pt x="13" y="291"/>
                    <a:pt x="11" y="300"/>
                    <a:pt x="10" y="308"/>
                  </a:cubicBezTo>
                  <a:cubicBezTo>
                    <a:pt x="26" y="326"/>
                    <a:pt x="50" y="337"/>
                    <a:pt x="75" y="336"/>
                  </a:cubicBezTo>
                  <a:cubicBezTo>
                    <a:pt x="90" y="336"/>
                    <a:pt x="105" y="331"/>
                    <a:pt x="118" y="323"/>
                  </a:cubicBezTo>
                  <a:cubicBezTo>
                    <a:pt x="125" y="318"/>
                    <a:pt x="134" y="318"/>
                    <a:pt x="141" y="322"/>
                  </a:cubicBezTo>
                  <a:cubicBezTo>
                    <a:pt x="160" y="332"/>
                    <a:pt x="182" y="338"/>
                    <a:pt x="205" y="338"/>
                  </a:cubicBezTo>
                  <a:cubicBezTo>
                    <a:pt x="224" y="338"/>
                    <a:pt x="243" y="335"/>
                    <a:pt x="259" y="327"/>
                  </a:cubicBezTo>
                  <a:cubicBezTo>
                    <a:pt x="268" y="323"/>
                    <a:pt x="276" y="325"/>
                    <a:pt x="284" y="330"/>
                  </a:cubicBezTo>
                  <a:cubicBezTo>
                    <a:pt x="314" y="352"/>
                    <a:pt x="350" y="366"/>
                    <a:pt x="390" y="366"/>
                  </a:cubicBezTo>
                  <a:cubicBezTo>
                    <a:pt x="443" y="366"/>
                    <a:pt x="489" y="343"/>
                    <a:pt x="521" y="307"/>
                  </a:cubicBezTo>
                  <a:cubicBezTo>
                    <a:pt x="527" y="301"/>
                    <a:pt x="536" y="298"/>
                    <a:pt x="544" y="300"/>
                  </a:cubicBezTo>
                  <a:cubicBezTo>
                    <a:pt x="554" y="302"/>
                    <a:pt x="562" y="302"/>
                    <a:pt x="572" y="302"/>
                  </a:cubicBezTo>
                  <a:cubicBezTo>
                    <a:pt x="624" y="302"/>
                    <a:pt x="669" y="277"/>
                    <a:pt x="696" y="238"/>
                  </a:cubicBezTo>
                  <a:cubicBezTo>
                    <a:pt x="701" y="231"/>
                    <a:pt x="710" y="226"/>
                    <a:pt x="720" y="227"/>
                  </a:cubicBezTo>
                  <a:cubicBezTo>
                    <a:pt x="725" y="228"/>
                    <a:pt x="730" y="228"/>
                    <a:pt x="735" y="228"/>
                  </a:cubicBezTo>
                  <a:cubicBezTo>
                    <a:pt x="798" y="228"/>
                    <a:pt x="849" y="177"/>
                    <a:pt x="846" y="113"/>
                  </a:cubicBezTo>
                  <a:cubicBezTo>
                    <a:pt x="845" y="57"/>
                    <a:pt x="795" y="8"/>
                    <a:pt x="735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72167" y="90020"/>
            <a:ext cx="11279313" cy="8863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0" tIns="0" rIns="0" bIns="0">
            <a:spAutoFit/>
          </a:bodyPr>
          <a:lstStyle>
            <a:lvl1pPr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70864">
              <a:lnSpc>
                <a:spcPct val="90000"/>
              </a:lnSpc>
              <a:buClr>
                <a:srgbClr val="F9A91C"/>
              </a:buClr>
              <a:buSzPct val="125000"/>
              <a:defRPr/>
            </a:pPr>
            <a:r>
              <a:rPr lang="tr-TR" sz="32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Geçmiş Dönem KOBİ </a:t>
            </a:r>
            <a:r>
              <a:rPr lang="tr-TR" sz="3200" b="1" dirty="0" err="1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Teknoyatırım</a:t>
            </a:r>
            <a:r>
              <a:rPr lang="tr-TR" sz="32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 Destek Programı Versiyonları (Birinci ve İkinci Dönem)</a:t>
            </a:r>
            <a:endParaRPr lang="tr-TR" sz="3200" b="1" dirty="0"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pic>
        <p:nvPicPr>
          <p:cNvPr id="45" name="Picture 3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11227655" y="141284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ectangle 63"/>
          <p:cNvSpPr>
            <a:spLocks/>
          </p:cNvSpPr>
          <p:nvPr/>
        </p:nvSpPr>
        <p:spPr bwMode="auto">
          <a:xfrm>
            <a:off x="1499165" y="4623567"/>
            <a:ext cx="10110944" cy="576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kumimoji="0" lang="tr-T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İstihdam katkısı</a:t>
            </a:r>
            <a:r>
              <a:rPr lang="tr-TR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Yatırım projeleri kapsamında </a:t>
            </a:r>
            <a:r>
              <a:rPr lang="tr-TR" sz="16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 </a:t>
            </a:r>
            <a:r>
              <a:rPr lang="tr-TR" sz="16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670 </a:t>
            </a:r>
            <a:r>
              <a:rPr lang="tr-TR" sz="16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kişinin </a:t>
            </a:r>
            <a:r>
              <a:rPr lang="tr-TR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istihdamına destek verilecektir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itchFamily="34" charset="0"/>
            </a:endParaRPr>
          </a:p>
        </p:txBody>
      </p:sp>
      <p:sp>
        <p:nvSpPr>
          <p:cNvPr id="46" name="Pentagon 26"/>
          <p:cNvSpPr/>
          <p:nvPr/>
        </p:nvSpPr>
        <p:spPr bwMode="auto">
          <a:xfrm>
            <a:off x="601720" y="4623568"/>
            <a:ext cx="1075482" cy="576443"/>
          </a:xfrm>
          <a:prstGeom prst="homePlate">
            <a:avLst>
              <a:gd name="adj" fmla="val 2732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" name="POWER_USER_ID_ICONS_Brain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695377" y="4617316"/>
            <a:ext cx="658377" cy="562960"/>
          </a:xfrm>
          <a:custGeom>
            <a:avLst/>
            <a:gdLst>
              <a:gd name="T0" fmla="*/ 1195 w 1250"/>
              <a:gd name="T1" fmla="*/ 671 h 1068"/>
              <a:gd name="T2" fmla="*/ 1074 w 1250"/>
              <a:gd name="T3" fmla="*/ 841 h 1068"/>
              <a:gd name="T4" fmla="*/ 853 w 1250"/>
              <a:gd name="T5" fmla="*/ 1068 h 1068"/>
              <a:gd name="T6" fmla="*/ 922 w 1250"/>
              <a:gd name="T7" fmla="*/ 697 h 1068"/>
              <a:gd name="T8" fmla="*/ 1052 w 1250"/>
              <a:gd name="T9" fmla="*/ 735 h 1068"/>
              <a:gd name="T10" fmla="*/ 1081 w 1250"/>
              <a:gd name="T11" fmla="*/ 743 h 1068"/>
              <a:gd name="T12" fmla="*/ 1089 w 1250"/>
              <a:gd name="T13" fmla="*/ 714 h 1068"/>
              <a:gd name="T14" fmla="*/ 1026 w 1250"/>
              <a:gd name="T15" fmla="*/ 522 h 1068"/>
              <a:gd name="T16" fmla="*/ 1018 w 1250"/>
              <a:gd name="T17" fmla="*/ 466 h 1068"/>
              <a:gd name="T18" fmla="*/ 1129 w 1250"/>
              <a:gd name="T19" fmla="*/ 374 h 1068"/>
              <a:gd name="T20" fmla="*/ 1002 w 1250"/>
              <a:gd name="T21" fmla="*/ 426 h 1068"/>
              <a:gd name="T22" fmla="*/ 892 w 1250"/>
              <a:gd name="T23" fmla="*/ 228 h 1068"/>
              <a:gd name="T24" fmla="*/ 862 w 1250"/>
              <a:gd name="T25" fmla="*/ 198 h 1068"/>
              <a:gd name="T26" fmla="*/ 665 w 1250"/>
              <a:gd name="T27" fmla="*/ 160 h 1068"/>
              <a:gd name="T28" fmla="*/ 622 w 1250"/>
              <a:gd name="T29" fmla="*/ 160 h 1068"/>
              <a:gd name="T30" fmla="*/ 522 w 1250"/>
              <a:gd name="T31" fmla="*/ 239 h 1068"/>
              <a:gd name="T32" fmla="*/ 467 w 1250"/>
              <a:gd name="T33" fmla="*/ 229 h 1068"/>
              <a:gd name="T34" fmla="*/ 379 w 1250"/>
              <a:gd name="T35" fmla="*/ 192 h 1068"/>
              <a:gd name="T36" fmla="*/ 437 w 1250"/>
              <a:gd name="T37" fmla="*/ 262 h 1068"/>
              <a:gd name="T38" fmla="*/ 251 w 1250"/>
              <a:gd name="T39" fmla="*/ 304 h 1068"/>
              <a:gd name="T40" fmla="*/ 238 w 1250"/>
              <a:gd name="T41" fmla="*/ 344 h 1068"/>
              <a:gd name="T42" fmla="*/ 278 w 1250"/>
              <a:gd name="T43" fmla="*/ 408 h 1068"/>
              <a:gd name="T44" fmla="*/ 276 w 1250"/>
              <a:gd name="T45" fmla="*/ 408 h 1068"/>
              <a:gd name="T46" fmla="*/ 135 w 1250"/>
              <a:gd name="T47" fmla="*/ 495 h 1068"/>
              <a:gd name="T48" fmla="*/ 164 w 1250"/>
              <a:gd name="T49" fmla="*/ 496 h 1068"/>
              <a:gd name="T50" fmla="*/ 278 w 1250"/>
              <a:gd name="T51" fmla="*/ 450 h 1068"/>
              <a:gd name="T52" fmla="*/ 278 w 1250"/>
              <a:gd name="T53" fmla="*/ 450 h 1068"/>
              <a:gd name="T54" fmla="*/ 522 w 1250"/>
              <a:gd name="T55" fmla="*/ 281 h 1068"/>
              <a:gd name="T56" fmla="*/ 698 w 1250"/>
              <a:gd name="T57" fmla="*/ 318 h 1068"/>
              <a:gd name="T58" fmla="*/ 621 w 1250"/>
              <a:gd name="T59" fmla="*/ 420 h 1068"/>
              <a:gd name="T60" fmla="*/ 518 w 1250"/>
              <a:gd name="T61" fmla="*/ 473 h 1068"/>
              <a:gd name="T62" fmla="*/ 546 w 1250"/>
              <a:gd name="T63" fmla="*/ 481 h 1068"/>
              <a:gd name="T64" fmla="*/ 654 w 1250"/>
              <a:gd name="T65" fmla="*/ 466 h 1068"/>
              <a:gd name="T66" fmla="*/ 724 w 1250"/>
              <a:gd name="T67" fmla="*/ 591 h 1068"/>
              <a:gd name="T68" fmla="*/ 740 w 1250"/>
              <a:gd name="T69" fmla="*/ 555 h 1068"/>
              <a:gd name="T70" fmla="*/ 695 w 1250"/>
              <a:gd name="T71" fmla="*/ 449 h 1068"/>
              <a:gd name="T72" fmla="*/ 695 w 1250"/>
              <a:gd name="T73" fmla="*/ 445 h 1068"/>
              <a:gd name="T74" fmla="*/ 824 w 1250"/>
              <a:gd name="T75" fmla="*/ 362 h 1068"/>
              <a:gd name="T76" fmla="*/ 825 w 1250"/>
              <a:gd name="T77" fmla="*/ 362 h 1068"/>
              <a:gd name="T78" fmla="*/ 932 w 1250"/>
              <a:gd name="T79" fmla="*/ 514 h 1068"/>
              <a:gd name="T80" fmla="*/ 845 w 1250"/>
              <a:gd name="T81" fmla="*/ 557 h 1068"/>
              <a:gd name="T82" fmla="*/ 932 w 1250"/>
              <a:gd name="T83" fmla="*/ 557 h 1068"/>
              <a:gd name="T84" fmla="*/ 948 w 1250"/>
              <a:gd name="T85" fmla="*/ 623 h 1068"/>
              <a:gd name="T86" fmla="*/ 900 w 1250"/>
              <a:gd name="T87" fmla="*/ 661 h 1068"/>
              <a:gd name="T88" fmla="*/ 810 w 1250"/>
              <a:gd name="T89" fmla="*/ 1068 h 1068"/>
              <a:gd name="T90" fmla="*/ 738 w 1250"/>
              <a:gd name="T91" fmla="*/ 852 h 1068"/>
              <a:gd name="T92" fmla="*/ 542 w 1250"/>
              <a:gd name="T93" fmla="*/ 615 h 1068"/>
              <a:gd name="T94" fmla="*/ 317 w 1250"/>
              <a:gd name="T95" fmla="*/ 615 h 1068"/>
              <a:gd name="T96" fmla="*/ 0 w 1250"/>
              <a:gd name="T97" fmla="*/ 443 h 1068"/>
              <a:gd name="T98" fmla="*/ 321 w 1250"/>
              <a:gd name="T99" fmla="*/ 97 h 1068"/>
              <a:gd name="T100" fmla="*/ 501 w 1250"/>
              <a:gd name="T101" fmla="*/ 10 h 1068"/>
              <a:gd name="T102" fmla="*/ 707 w 1250"/>
              <a:gd name="T103" fmla="*/ 0 h 1068"/>
              <a:gd name="T104" fmla="*/ 890 w 1250"/>
              <a:gd name="T105" fmla="*/ 48 h 1068"/>
              <a:gd name="T106" fmla="*/ 1216 w 1250"/>
              <a:gd name="T107" fmla="*/ 359 h 1068"/>
              <a:gd name="T108" fmla="*/ 1250 w 1250"/>
              <a:gd name="T109" fmla="*/ 533 h 1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50" h="1068">
                <a:moveTo>
                  <a:pt x="1250" y="533"/>
                </a:moveTo>
                <a:cubicBezTo>
                  <a:pt x="1250" y="587"/>
                  <a:pt x="1229" y="635"/>
                  <a:pt x="1195" y="671"/>
                </a:cubicBezTo>
                <a:cubicBezTo>
                  <a:pt x="1189" y="747"/>
                  <a:pt x="1141" y="811"/>
                  <a:pt x="1074" y="840"/>
                </a:cubicBezTo>
                <a:lnTo>
                  <a:pt x="1074" y="841"/>
                </a:lnTo>
                <a:cubicBezTo>
                  <a:pt x="992" y="888"/>
                  <a:pt x="943" y="970"/>
                  <a:pt x="928" y="1068"/>
                </a:cubicBezTo>
                <a:lnTo>
                  <a:pt x="853" y="1068"/>
                </a:lnTo>
                <a:lnTo>
                  <a:pt x="853" y="841"/>
                </a:lnTo>
                <a:cubicBezTo>
                  <a:pt x="853" y="770"/>
                  <a:pt x="875" y="725"/>
                  <a:pt x="922" y="697"/>
                </a:cubicBezTo>
                <a:cubicBezTo>
                  <a:pt x="939" y="687"/>
                  <a:pt x="954" y="676"/>
                  <a:pt x="968" y="664"/>
                </a:cubicBezTo>
                <a:cubicBezTo>
                  <a:pt x="1002" y="676"/>
                  <a:pt x="1033" y="700"/>
                  <a:pt x="1052" y="735"/>
                </a:cubicBezTo>
                <a:cubicBezTo>
                  <a:pt x="1056" y="742"/>
                  <a:pt x="1063" y="746"/>
                  <a:pt x="1071" y="746"/>
                </a:cubicBezTo>
                <a:cubicBezTo>
                  <a:pt x="1074" y="746"/>
                  <a:pt x="1078" y="745"/>
                  <a:pt x="1081" y="743"/>
                </a:cubicBezTo>
                <a:cubicBezTo>
                  <a:pt x="1091" y="737"/>
                  <a:pt x="1095" y="724"/>
                  <a:pt x="1089" y="714"/>
                </a:cubicBezTo>
                <a:lnTo>
                  <a:pt x="1089" y="714"/>
                </a:lnTo>
                <a:cubicBezTo>
                  <a:pt x="1067" y="675"/>
                  <a:pt x="1034" y="647"/>
                  <a:pt x="997" y="630"/>
                </a:cubicBezTo>
                <a:cubicBezTo>
                  <a:pt x="1016" y="600"/>
                  <a:pt x="1027" y="565"/>
                  <a:pt x="1026" y="522"/>
                </a:cubicBezTo>
                <a:cubicBezTo>
                  <a:pt x="1026" y="522"/>
                  <a:pt x="1026" y="522"/>
                  <a:pt x="1026" y="522"/>
                </a:cubicBezTo>
                <a:cubicBezTo>
                  <a:pt x="1026" y="502"/>
                  <a:pt x="1024" y="484"/>
                  <a:pt x="1018" y="466"/>
                </a:cubicBezTo>
                <a:cubicBezTo>
                  <a:pt x="1063" y="458"/>
                  <a:pt x="1102" y="435"/>
                  <a:pt x="1130" y="404"/>
                </a:cubicBezTo>
                <a:cubicBezTo>
                  <a:pt x="1138" y="395"/>
                  <a:pt x="1138" y="382"/>
                  <a:pt x="1129" y="374"/>
                </a:cubicBezTo>
                <a:cubicBezTo>
                  <a:pt x="1120" y="366"/>
                  <a:pt x="1107" y="367"/>
                  <a:pt x="1099" y="375"/>
                </a:cubicBezTo>
                <a:cubicBezTo>
                  <a:pt x="1074" y="402"/>
                  <a:pt x="1040" y="421"/>
                  <a:pt x="1002" y="426"/>
                </a:cubicBezTo>
                <a:cubicBezTo>
                  <a:pt x="971" y="369"/>
                  <a:pt x="914" y="328"/>
                  <a:pt x="847" y="321"/>
                </a:cubicBezTo>
                <a:cubicBezTo>
                  <a:pt x="851" y="285"/>
                  <a:pt x="868" y="252"/>
                  <a:pt x="892" y="228"/>
                </a:cubicBezTo>
                <a:cubicBezTo>
                  <a:pt x="900" y="220"/>
                  <a:pt x="900" y="206"/>
                  <a:pt x="892" y="198"/>
                </a:cubicBezTo>
                <a:cubicBezTo>
                  <a:pt x="884" y="190"/>
                  <a:pt x="870" y="190"/>
                  <a:pt x="862" y="198"/>
                </a:cubicBezTo>
                <a:cubicBezTo>
                  <a:pt x="831" y="229"/>
                  <a:pt x="810" y="272"/>
                  <a:pt x="804" y="318"/>
                </a:cubicBezTo>
                <a:cubicBezTo>
                  <a:pt x="725" y="308"/>
                  <a:pt x="665" y="241"/>
                  <a:pt x="665" y="160"/>
                </a:cubicBezTo>
                <a:cubicBezTo>
                  <a:pt x="665" y="148"/>
                  <a:pt x="655" y="139"/>
                  <a:pt x="644" y="139"/>
                </a:cubicBezTo>
                <a:cubicBezTo>
                  <a:pt x="632" y="139"/>
                  <a:pt x="622" y="148"/>
                  <a:pt x="622" y="160"/>
                </a:cubicBezTo>
                <a:cubicBezTo>
                  <a:pt x="622" y="174"/>
                  <a:pt x="624" y="187"/>
                  <a:pt x="626" y="200"/>
                </a:cubicBezTo>
                <a:cubicBezTo>
                  <a:pt x="596" y="226"/>
                  <a:pt x="559" y="239"/>
                  <a:pt x="522" y="239"/>
                </a:cubicBezTo>
                <a:cubicBezTo>
                  <a:pt x="503" y="239"/>
                  <a:pt x="485" y="235"/>
                  <a:pt x="468" y="229"/>
                </a:cubicBezTo>
                <a:cubicBezTo>
                  <a:pt x="468" y="229"/>
                  <a:pt x="467" y="229"/>
                  <a:pt x="467" y="229"/>
                </a:cubicBezTo>
                <a:cubicBezTo>
                  <a:pt x="446" y="221"/>
                  <a:pt x="426" y="209"/>
                  <a:pt x="409" y="192"/>
                </a:cubicBezTo>
                <a:cubicBezTo>
                  <a:pt x="401" y="184"/>
                  <a:pt x="387" y="184"/>
                  <a:pt x="379" y="192"/>
                </a:cubicBezTo>
                <a:cubicBezTo>
                  <a:pt x="371" y="200"/>
                  <a:pt x="371" y="213"/>
                  <a:pt x="379" y="222"/>
                </a:cubicBezTo>
                <a:cubicBezTo>
                  <a:pt x="396" y="239"/>
                  <a:pt x="416" y="253"/>
                  <a:pt x="437" y="262"/>
                </a:cubicBezTo>
                <a:cubicBezTo>
                  <a:pt x="433" y="315"/>
                  <a:pt x="402" y="360"/>
                  <a:pt x="359" y="386"/>
                </a:cubicBezTo>
                <a:cubicBezTo>
                  <a:pt x="335" y="348"/>
                  <a:pt x="297" y="319"/>
                  <a:pt x="251" y="304"/>
                </a:cubicBezTo>
                <a:cubicBezTo>
                  <a:pt x="240" y="300"/>
                  <a:pt x="228" y="307"/>
                  <a:pt x="225" y="318"/>
                </a:cubicBezTo>
                <a:cubicBezTo>
                  <a:pt x="221" y="329"/>
                  <a:pt x="227" y="341"/>
                  <a:pt x="238" y="344"/>
                </a:cubicBezTo>
                <a:cubicBezTo>
                  <a:pt x="272" y="355"/>
                  <a:pt x="300" y="376"/>
                  <a:pt x="319" y="403"/>
                </a:cubicBezTo>
                <a:cubicBezTo>
                  <a:pt x="306" y="406"/>
                  <a:pt x="293" y="408"/>
                  <a:pt x="278" y="408"/>
                </a:cubicBezTo>
                <a:lnTo>
                  <a:pt x="278" y="408"/>
                </a:lnTo>
                <a:lnTo>
                  <a:pt x="276" y="408"/>
                </a:lnTo>
                <a:cubicBezTo>
                  <a:pt x="221" y="408"/>
                  <a:pt x="171" y="430"/>
                  <a:pt x="135" y="465"/>
                </a:cubicBezTo>
                <a:cubicBezTo>
                  <a:pt x="126" y="473"/>
                  <a:pt x="126" y="487"/>
                  <a:pt x="135" y="495"/>
                </a:cubicBezTo>
                <a:cubicBezTo>
                  <a:pt x="139" y="499"/>
                  <a:pt x="144" y="502"/>
                  <a:pt x="150" y="502"/>
                </a:cubicBezTo>
                <a:cubicBezTo>
                  <a:pt x="155" y="502"/>
                  <a:pt x="160" y="500"/>
                  <a:pt x="164" y="496"/>
                </a:cubicBezTo>
                <a:cubicBezTo>
                  <a:pt x="193" y="467"/>
                  <a:pt x="232" y="450"/>
                  <a:pt x="276" y="450"/>
                </a:cubicBezTo>
                <a:lnTo>
                  <a:pt x="278" y="450"/>
                </a:lnTo>
                <a:lnTo>
                  <a:pt x="278" y="450"/>
                </a:lnTo>
                <a:lnTo>
                  <a:pt x="278" y="450"/>
                </a:lnTo>
                <a:cubicBezTo>
                  <a:pt x="380" y="450"/>
                  <a:pt x="465" y="375"/>
                  <a:pt x="478" y="276"/>
                </a:cubicBezTo>
                <a:cubicBezTo>
                  <a:pt x="493" y="279"/>
                  <a:pt x="507" y="281"/>
                  <a:pt x="522" y="281"/>
                </a:cubicBezTo>
                <a:cubicBezTo>
                  <a:pt x="563" y="281"/>
                  <a:pt x="605" y="268"/>
                  <a:pt x="640" y="243"/>
                </a:cubicBezTo>
                <a:cubicBezTo>
                  <a:pt x="653" y="272"/>
                  <a:pt x="673" y="298"/>
                  <a:pt x="698" y="318"/>
                </a:cubicBezTo>
                <a:cubicBezTo>
                  <a:pt x="673" y="348"/>
                  <a:pt x="658" y="385"/>
                  <a:pt x="654" y="423"/>
                </a:cubicBezTo>
                <a:cubicBezTo>
                  <a:pt x="644" y="421"/>
                  <a:pt x="632" y="420"/>
                  <a:pt x="621" y="420"/>
                </a:cubicBezTo>
                <a:cubicBezTo>
                  <a:pt x="589" y="420"/>
                  <a:pt x="557" y="428"/>
                  <a:pt x="527" y="444"/>
                </a:cubicBezTo>
                <a:cubicBezTo>
                  <a:pt x="516" y="449"/>
                  <a:pt x="512" y="462"/>
                  <a:pt x="518" y="473"/>
                </a:cubicBezTo>
                <a:cubicBezTo>
                  <a:pt x="522" y="480"/>
                  <a:pt x="529" y="484"/>
                  <a:pt x="537" y="484"/>
                </a:cubicBezTo>
                <a:cubicBezTo>
                  <a:pt x="540" y="484"/>
                  <a:pt x="543" y="483"/>
                  <a:pt x="546" y="481"/>
                </a:cubicBezTo>
                <a:cubicBezTo>
                  <a:pt x="571" y="469"/>
                  <a:pt x="596" y="463"/>
                  <a:pt x="621" y="463"/>
                </a:cubicBezTo>
                <a:cubicBezTo>
                  <a:pt x="632" y="463"/>
                  <a:pt x="644" y="464"/>
                  <a:pt x="654" y="466"/>
                </a:cubicBezTo>
                <a:cubicBezTo>
                  <a:pt x="659" y="509"/>
                  <a:pt x="677" y="551"/>
                  <a:pt x="709" y="584"/>
                </a:cubicBezTo>
                <a:cubicBezTo>
                  <a:pt x="713" y="589"/>
                  <a:pt x="719" y="591"/>
                  <a:pt x="724" y="591"/>
                </a:cubicBezTo>
                <a:cubicBezTo>
                  <a:pt x="730" y="591"/>
                  <a:pt x="735" y="589"/>
                  <a:pt x="739" y="585"/>
                </a:cubicBezTo>
                <a:cubicBezTo>
                  <a:pt x="748" y="577"/>
                  <a:pt x="748" y="563"/>
                  <a:pt x="740" y="555"/>
                </a:cubicBezTo>
                <a:lnTo>
                  <a:pt x="740" y="555"/>
                </a:lnTo>
                <a:cubicBezTo>
                  <a:pt x="711" y="525"/>
                  <a:pt x="696" y="487"/>
                  <a:pt x="695" y="449"/>
                </a:cubicBezTo>
                <a:cubicBezTo>
                  <a:pt x="695" y="448"/>
                  <a:pt x="695" y="448"/>
                  <a:pt x="695" y="447"/>
                </a:cubicBezTo>
                <a:lnTo>
                  <a:pt x="695" y="445"/>
                </a:lnTo>
                <a:cubicBezTo>
                  <a:pt x="695" y="407"/>
                  <a:pt x="708" y="370"/>
                  <a:pt x="734" y="341"/>
                </a:cubicBezTo>
                <a:cubicBezTo>
                  <a:pt x="761" y="354"/>
                  <a:pt x="791" y="362"/>
                  <a:pt x="824" y="362"/>
                </a:cubicBezTo>
                <a:cubicBezTo>
                  <a:pt x="824" y="362"/>
                  <a:pt x="824" y="362"/>
                  <a:pt x="824" y="362"/>
                </a:cubicBezTo>
                <a:lnTo>
                  <a:pt x="825" y="362"/>
                </a:lnTo>
                <a:cubicBezTo>
                  <a:pt x="912" y="362"/>
                  <a:pt x="984" y="433"/>
                  <a:pt x="984" y="521"/>
                </a:cubicBezTo>
                <a:cubicBezTo>
                  <a:pt x="967" y="517"/>
                  <a:pt x="950" y="514"/>
                  <a:pt x="932" y="514"/>
                </a:cubicBezTo>
                <a:cubicBezTo>
                  <a:pt x="907" y="514"/>
                  <a:pt x="882" y="519"/>
                  <a:pt x="857" y="529"/>
                </a:cubicBezTo>
                <a:cubicBezTo>
                  <a:pt x="846" y="534"/>
                  <a:pt x="841" y="546"/>
                  <a:pt x="845" y="557"/>
                </a:cubicBezTo>
                <a:cubicBezTo>
                  <a:pt x="850" y="568"/>
                  <a:pt x="862" y="573"/>
                  <a:pt x="873" y="568"/>
                </a:cubicBezTo>
                <a:cubicBezTo>
                  <a:pt x="893" y="561"/>
                  <a:pt x="913" y="557"/>
                  <a:pt x="932" y="557"/>
                </a:cubicBezTo>
                <a:cubicBezTo>
                  <a:pt x="948" y="557"/>
                  <a:pt x="964" y="559"/>
                  <a:pt x="979" y="564"/>
                </a:cubicBezTo>
                <a:cubicBezTo>
                  <a:pt x="974" y="587"/>
                  <a:pt x="964" y="606"/>
                  <a:pt x="948" y="623"/>
                </a:cubicBezTo>
                <a:cubicBezTo>
                  <a:pt x="947" y="624"/>
                  <a:pt x="946" y="626"/>
                  <a:pt x="945" y="627"/>
                </a:cubicBezTo>
                <a:cubicBezTo>
                  <a:pt x="933" y="639"/>
                  <a:pt x="918" y="650"/>
                  <a:pt x="900" y="661"/>
                </a:cubicBezTo>
                <a:cubicBezTo>
                  <a:pt x="839" y="696"/>
                  <a:pt x="810" y="761"/>
                  <a:pt x="810" y="841"/>
                </a:cubicBezTo>
                <a:lnTo>
                  <a:pt x="810" y="1068"/>
                </a:lnTo>
                <a:lnTo>
                  <a:pt x="738" y="1068"/>
                </a:lnTo>
                <a:lnTo>
                  <a:pt x="738" y="852"/>
                </a:lnTo>
                <a:cubicBezTo>
                  <a:pt x="738" y="773"/>
                  <a:pt x="688" y="698"/>
                  <a:pt x="626" y="671"/>
                </a:cubicBezTo>
                <a:cubicBezTo>
                  <a:pt x="596" y="660"/>
                  <a:pt x="565" y="640"/>
                  <a:pt x="542" y="615"/>
                </a:cubicBezTo>
                <a:cubicBezTo>
                  <a:pt x="510" y="637"/>
                  <a:pt x="471" y="650"/>
                  <a:pt x="430" y="650"/>
                </a:cubicBezTo>
                <a:cubicBezTo>
                  <a:pt x="388" y="650"/>
                  <a:pt x="349" y="637"/>
                  <a:pt x="317" y="615"/>
                </a:cubicBezTo>
                <a:cubicBezTo>
                  <a:pt x="285" y="636"/>
                  <a:pt x="246" y="648"/>
                  <a:pt x="205" y="648"/>
                </a:cubicBezTo>
                <a:cubicBezTo>
                  <a:pt x="92" y="648"/>
                  <a:pt x="0" y="557"/>
                  <a:pt x="0" y="443"/>
                </a:cubicBezTo>
                <a:cubicBezTo>
                  <a:pt x="0" y="359"/>
                  <a:pt x="51" y="286"/>
                  <a:pt x="124" y="255"/>
                </a:cubicBezTo>
                <a:cubicBezTo>
                  <a:pt x="144" y="164"/>
                  <a:pt x="224" y="97"/>
                  <a:pt x="321" y="97"/>
                </a:cubicBezTo>
                <a:cubicBezTo>
                  <a:pt x="326" y="97"/>
                  <a:pt x="330" y="97"/>
                  <a:pt x="335" y="98"/>
                </a:cubicBezTo>
                <a:cubicBezTo>
                  <a:pt x="371" y="45"/>
                  <a:pt x="432" y="10"/>
                  <a:pt x="501" y="10"/>
                </a:cubicBezTo>
                <a:cubicBezTo>
                  <a:pt x="536" y="10"/>
                  <a:pt x="568" y="18"/>
                  <a:pt x="596" y="33"/>
                </a:cubicBezTo>
                <a:cubicBezTo>
                  <a:pt x="628" y="12"/>
                  <a:pt x="666" y="0"/>
                  <a:pt x="707" y="0"/>
                </a:cubicBezTo>
                <a:cubicBezTo>
                  <a:pt x="759" y="0"/>
                  <a:pt x="807" y="21"/>
                  <a:pt x="843" y="54"/>
                </a:cubicBezTo>
                <a:cubicBezTo>
                  <a:pt x="858" y="50"/>
                  <a:pt x="874" y="48"/>
                  <a:pt x="890" y="48"/>
                </a:cubicBezTo>
                <a:cubicBezTo>
                  <a:pt x="971" y="48"/>
                  <a:pt x="1042" y="97"/>
                  <a:pt x="1073" y="167"/>
                </a:cubicBezTo>
                <a:cubicBezTo>
                  <a:pt x="1156" y="192"/>
                  <a:pt x="1216" y="269"/>
                  <a:pt x="1216" y="359"/>
                </a:cubicBezTo>
                <a:cubicBezTo>
                  <a:pt x="1216" y="377"/>
                  <a:pt x="1213" y="395"/>
                  <a:pt x="1209" y="412"/>
                </a:cubicBezTo>
                <a:cubicBezTo>
                  <a:pt x="1235" y="445"/>
                  <a:pt x="1250" y="488"/>
                  <a:pt x="1250" y="533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771922" y="1207197"/>
            <a:ext cx="612220" cy="6021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2907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806609" y="3230595"/>
            <a:ext cx="107952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5400" b="1" dirty="0" smtClean="0">
                <a:solidFill>
                  <a:schemeClr val="bg1"/>
                </a:solidFill>
                <a:ea typeface="ヒラギノ角ゴ Pro W3" pitchFamily="1" charset="-128"/>
              </a:rPr>
              <a:t>TEŞEKKÜRLER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041341" y="4381473"/>
            <a:ext cx="43258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3200" b="1" dirty="0">
                <a:solidFill>
                  <a:prstClr val="white"/>
                </a:solidFill>
              </a:rPr>
              <a:t>teknoloji@kosgeb.gov.tr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3845" y="487346"/>
            <a:ext cx="3010986" cy="2046464"/>
          </a:xfrm>
          <a:prstGeom prst="rect">
            <a:avLst/>
          </a:prstGeom>
          <a:noFill/>
          <a:ln w="9525">
            <a:solidFill>
              <a:srgbClr val="4070AA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161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19281" y="714188"/>
            <a:ext cx="1571279" cy="1038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etin kutusu"/>
          <p:cNvSpPr txBox="1"/>
          <p:nvPr/>
        </p:nvSpPr>
        <p:spPr>
          <a:xfrm>
            <a:off x="806609" y="3230595"/>
            <a:ext cx="107952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5400" b="1" dirty="0" smtClean="0">
                <a:solidFill>
                  <a:schemeClr val="bg1"/>
                </a:solidFill>
                <a:ea typeface="ヒラギノ角ゴ Pro W3" pitchFamily="1" charset="-128"/>
              </a:rPr>
              <a:t>STRATEJİK ÜRÜN DESTEK PROGRAMI</a:t>
            </a:r>
          </a:p>
        </p:txBody>
      </p:sp>
      <p:pic>
        <p:nvPicPr>
          <p:cNvPr id="6" name="Resim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34" y="565440"/>
            <a:ext cx="1998806" cy="159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32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yagram 13"/>
          <p:cNvGraphicFramePr/>
          <p:nvPr>
            <p:extLst>
              <p:ext uri="{D42A27DB-BD31-4B8C-83A1-F6EECF244321}">
                <p14:modId xmlns:p14="http://schemas.microsoft.com/office/powerpoint/2010/main" val="2276596149"/>
              </p:ext>
            </p:extLst>
          </p:nvPr>
        </p:nvGraphicFramePr>
        <p:xfrm>
          <a:off x="556037" y="2919981"/>
          <a:ext cx="11001290" cy="2202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970036" y="176129"/>
            <a:ext cx="720038" cy="50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239315" y="21270"/>
            <a:ext cx="10514989" cy="1161488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  <a:cs typeface="+mn-cs"/>
              </a:rPr>
              <a:t>STRATEJİK ÜRÜN DESTEK </a:t>
            </a:r>
            <a:r>
              <a:rPr lang="tr-TR" sz="28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  <a:cs typeface="+mn-cs"/>
              </a:rPr>
              <a:t>PROGRAMI</a:t>
            </a:r>
            <a:endParaRPr lang="en-US" sz="2800" b="1" dirty="0"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ヒラギノ角ゴ Pro W3" pitchFamily="1" charset="-128"/>
              <a:cs typeface="+mn-cs"/>
            </a:endParaRPr>
          </a:p>
          <a:p>
            <a:pPr>
              <a:defRPr/>
            </a:pPr>
            <a:r>
              <a:rPr lang="tr-TR" sz="20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  <a:cs typeface="+mn-cs"/>
              </a:rPr>
              <a:t>(TEKNOLOJİ ODAKLI SANAYİ HAMLESİ PROGRAMI KAPSAMINDA)</a:t>
            </a:r>
            <a:endParaRPr lang="en-US" sz="2000" b="1" dirty="0"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 rot="21182206">
            <a:off x="474226" y="1480169"/>
            <a:ext cx="908479" cy="90847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7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 rot="21182206">
            <a:off x="569171" y="1578135"/>
            <a:ext cx="690838" cy="69083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775" tIns="45887" rIns="91775" bIns="4588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7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Dikdörtgen 50"/>
          <p:cNvSpPr/>
          <p:nvPr/>
        </p:nvSpPr>
        <p:spPr>
          <a:xfrm>
            <a:off x="1406673" y="1733042"/>
            <a:ext cx="2905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7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PROGRAMIN AMACI</a:t>
            </a:r>
          </a:p>
        </p:txBody>
      </p:sp>
    </p:spTree>
    <p:extLst>
      <p:ext uri="{BB962C8B-B14F-4D97-AF65-F5344CB8AC3E}">
        <p14:creationId xmlns:p14="http://schemas.microsoft.com/office/powerpoint/2010/main" val="3064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/>
          <p:cNvSpPr txBox="1"/>
          <p:nvPr/>
        </p:nvSpPr>
        <p:spPr>
          <a:xfrm>
            <a:off x="281596" y="323709"/>
            <a:ext cx="5998534" cy="523535"/>
          </a:xfrm>
          <a:prstGeom prst="rect">
            <a:avLst/>
          </a:prstGeom>
          <a:solidFill>
            <a:schemeClr val="bg1"/>
          </a:solidFill>
        </p:spPr>
        <p:txBody>
          <a:bodyPr wrap="square" lIns="91754" tIns="45876" rIns="91754" bIns="45876" rtlCol="0">
            <a:spAutoFit/>
          </a:bodyPr>
          <a:lstStyle/>
          <a:p>
            <a:r>
              <a:rPr lang="tr-TR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PROGRAMDAN YARARLANMA KOŞULU</a:t>
            </a:r>
          </a:p>
        </p:txBody>
      </p:sp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1908838686"/>
              </p:ext>
            </p:extLst>
          </p:nvPr>
        </p:nvGraphicFramePr>
        <p:xfrm>
          <a:off x="558801" y="1066801"/>
          <a:ext cx="11170416" cy="4808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Metin kutusu 9"/>
          <p:cNvSpPr txBox="1"/>
          <p:nvPr/>
        </p:nvSpPr>
        <p:spPr>
          <a:xfrm>
            <a:off x="809380" y="5474406"/>
            <a:ext cx="10941501" cy="831312"/>
          </a:xfrm>
          <a:prstGeom prst="rect">
            <a:avLst/>
          </a:prstGeom>
          <a:noFill/>
        </p:spPr>
        <p:txBody>
          <a:bodyPr wrap="square" lIns="91754" tIns="45876" rIns="91754" bIns="45876" rtlCol="0">
            <a:spAutoFit/>
          </a:bodyPr>
          <a:lstStyle/>
          <a:p>
            <a:pPr lvl="0"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Odaklı Sanayi Hamlesi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Programı kapsamında Sanayi ve Teknoloji Bakanlığı tarafından ilan edilen ürünleri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</a:t>
            </a:r>
            <a:r>
              <a:rPr lang="tr-TR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ürünleri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üretmek üzere başvurabilir.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992544" y="68823"/>
            <a:ext cx="960106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263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ayt Numarası Yer Tutucusu 5"/>
          <p:cNvSpPr txBox="1">
            <a:spLocks/>
          </p:cNvSpPr>
          <p:nvPr/>
        </p:nvSpPr>
        <p:spPr>
          <a:xfrm>
            <a:off x="2219480" y="7355190"/>
            <a:ext cx="1075483" cy="5714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E3B29AA5-3A34-4A67-9DD6-75C837EE9A54}" type="slidenum">
              <a:rPr lang="tr-TR" sz="1204">
                <a:solidFill>
                  <a:prstClr val="black">
                    <a:tint val="75000"/>
                  </a:prstClr>
                </a:solidFill>
                <a:latin typeface="Calibri"/>
              </a:rPr>
              <a:pPr algn="r">
                <a:defRPr/>
              </a:pPr>
              <a:t>5</a:t>
            </a:fld>
            <a:endParaRPr lang="tr-TR" sz="1204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45808" y="190203"/>
            <a:ext cx="520800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DESTEK </a:t>
            </a:r>
            <a:r>
              <a:rPr lang="tr-TR" sz="28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ÜST </a:t>
            </a:r>
            <a:r>
              <a:rPr lang="tr-TR" sz="2800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</a:rPr>
              <a:t>LİMİTİ VE ORANLARI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65918" y="146588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398535"/>
              </p:ext>
            </p:extLst>
          </p:nvPr>
        </p:nvGraphicFramePr>
        <p:xfrm>
          <a:off x="1054538" y="1518043"/>
          <a:ext cx="981138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0460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2420186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  <a:gridCol w="4120734">
                  <a:extLst>
                    <a:ext uri="{9D8B030D-6E8A-4147-A177-3AD203B41FA5}">
                      <a16:colId xmlns:a16="http://schemas.microsoft.com/office/drawing/2014/main" val="294391294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Destek Üst Limiti</a:t>
                      </a:r>
                      <a:endParaRPr lang="tr-TR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5.000.000 TL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1.800.000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</a:t>
                      </a:r>
                      <a:r>
                        <a:rPr lang="tr-TR" b="1" baseline="0" dirty="0" smtClean="0">
                          <a:solidFill>
                            <a:schemeClr val="accent1"/>
                          </a:solidFill>
                        </a:rPr>
                        <a:t> - Geri ödemesiz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4.200.000 </a:t>
                      </a:r>
                      <a:r>
                        <a:rPr lang="tr-TR" b="1" dirty="0" smtClean="0">
                          <a:solidFill>
                            <a:schemeClr val="accent1"/>
                          </a:solidFill>
                        </a:rPr>
                        <a:t>TL - Geri Ödemeli</a:t>
                      </a:r>
                      <a:endParaRPr lang="tr-TR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241477"/>
                  </a:ext>
                </a:extLst>
              </a:tr>
            </a:tbl>
          </a:graphicData>
        </a:graphic>
      </p:graphicFrame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247828"/>
              </p:ext>
            </p:extLst>
          </p:nvPr>
        </p:nvGraphicFramePr>
        <p:xfrm>
          <a:off x="1054538" y="4492600"/>
          <a:ext cx="98113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4378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5797002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   Destek </a:t>
                      </a:r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Oranı</a:t>
                      </a:r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%30’u geri ödemesiz</a:t>
                      </a:r>
                    </a:p>
                    <a:p>
                      <a:pPr marL="0" marR="0" indent="0" algn="ctr" defTabSz="12192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%70’i geri ödemeli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4204582" y="1013730"/>
            <a:ext cx="2698466" cy="192302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Oval 4"/>
          <p:cNvSpPr txBox="1"/>
          <p:nvPr/>
        </p:nvSpPr>
        <p:spPr>
          <a:xfrm>
            <a:off x="4599763" y="1288387"/>
            <a:ext cx="1908104" cy="1359785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>
                <a:latin typeface="Calibri Light" panose="020F0302020204030204"/>
              </a:rPr>
              <a:t>Toplam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dirty="0">
                <a:latin typeface="Calibri Light" panose="020F0302020204030204"/>
              </a:rPr>
              <a:t>6</a:t>
            </a:r>
            <a:r>
              <a:rPr lang="tr-TR" sz="2800" b="1" kern="1200" dirty="0" smtClean="0">
                <a:latin typeface="Calibri Light" panose="020F0302020204030204"/>
              </a:rPr>
              <a:t>.000.000TL</a:t>
            </a:r>
            <a:endParaRPr lang="tr-TR" sz="2800" b="1" kern="1200" dirty="0">
              <a:latin typeface="Calibri Light" panose="020F0302020204030204"/>
            </a:endParaRPr>
          </a:p>
        </p:txBody>
      </p:sp>
      <p:grpSp>
        <p:nvGrpSpPr>
          <p:cNvPr id="16" name="Grup 15"/>
          <p:cNvGrpSpPr/>
          <p:nvPr/>
        </p:nvGrpSpPr>
        <p:grpSpPr>
          <a:xfrm>
            <a:off x="3119015" y="3942350"/>
            <a:ext cx="2434800" cy="1923025"/>
            <a:chOff x="5417807" y="356936"/>
            <a:chExt cx="2434800" cy="1923025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8" name="Oval 17"/>
            <p:cNvSpPr/>
            <p:nvPr/>
          </p:nvSpPr>
          <p:spPr>
            <a:xfrm>
              <a:off x="5417807" y="356936"/>
              <a:ext cx="2434800" cy="1923025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4"/>
            <p:cNvSpPr txBox="1"/>
            <p:nvPr/>
          </p:nvSpPr>
          <p:spPr>
            <a:xfrm>
              <a:off x="5774375" y="697171"/>
              <a:ext cx="1892064" cy="135978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smtClean="0">
                  <a:latin typeface="Calibri Light" panose="020F0302020204030204"/>
                  <a:ea typeface="+mn-ea"/>
                  <a:cs typeface="+mn-cs"/>
                </a:rPr>
                <a:t>Destek Oranı %60 *</a:t>
              </a:r>
              <a:endParaRPr lang="tr-TR" sz="2800" b="1" kern="1200" dirty="0"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21" name="Metin kutusu 20"/>
          <p:cNvSpPr txBox="1"/>
          <p:nvPr/>
        </p:nvSpPr>
        <p:spPr>
          <a:xfrm>
            <a:off x="345808" y="5970069"/>
            <a:ext cx="11793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77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*</a:t>
            </a:r>
            <a:r>
              <a:rPr kumimoji="0" lang="tr-TR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Örn</a:t>
            </a: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 Komitenin</a:t>
            </a:r>
            <a:r>
              <a:rPr kumimoji="0" lang="tr-TR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 uygun bulduğu </a:t>
            </a:r>
            <a:r>
              <a:rPr kumimoji="0" lang="tr-TR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1</a:t>
            </a:r>
            <a:r>
              <a:rPr kumimoji="0" lang="tr-TR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ヒラギノ角ゴ Pro W3" pitchFamily="1" charset="-128"/>
              </a:rPr>
              <a:t> Milyon TL’lik bir makine-teçhizat için KOSGEB tarafından 600 Bin TL destek verilmektedir.</a:t>
            </a:r>
          </a:p>
          <a:p>
            <a:pPr indent="271463" defTabSz="9177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baseline="0" dirty="0" smtClean="0">
                <a:solidFill>
                  <a:prstClr val="black"/>
                </a:solidFill>
                <a:latin typeface="Calibri" pitchFamily="34" charset="0"/>
                <a:ea typeface="ヒラギノ角ゴ Pro W3" pitchFamily="1" charset="-128"/>
              </a:rPr>
              <a:t>Bu desteğin 180 Bin</a:t>
            </a:r>
            <a:r>
              <a:rPr lang="tr-TR" dirty="0" smtClean="0">
                <a:solidFill>
                  <a:prstClr val="black"/>
                </a:solidFill>
                <a:latin typeface="Calibri" pitchFamily="34" charset="0"/>
                <a:ea typeface="ヒラギノ角ゴ Pro W3" pitchFamily="1" charset="-128"/>
              </a:rPr>
              <a:t> TL’si geri ödemesiz, 420 Bin TL’si ise geri ödemeli olarak sağlanmaktadır.</a:t>
            </a:r>
          </a:p>
        </p:txBody>
      </p:sp>
      <p:graphicFrame>
        <p:nvGraphicFramePr>
          <p:cNvPr id="22" name="Tablo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649062"/>
              </p:ext>
            </p:extLst>
          </p:nvPr>
        </p:nvGraphicFramePr>
        <p:xfrm>
          <a:off x="1045516" y="3095976"/>
          <a:ext cx="981138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0460">
                  <a:extLst>
                    <a:ext uri="{9D8B030D-6E8A-4147-A177-3AD203B41FA5}">
                      <a16:colId xmlns:a16="http://schemas.microsoft.com/office/drawing/2014/main" val="2079036794"/>
                    </a:ext>
                  </a:extLst>
                </a:gridCol>
                <a:gridCol w="6540920">
                  <a:extLst>
                    <a:ext uri="{9D8B030D-6E8A-4147-A177-3AD203B41FA5}">
                      <a16:colId xmlns:a16="http://schemas.microsoft.com/office/drawing/2014/main" val="11425251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Erken Ödeme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2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baseline="0" dirty="0" smtClean="0">
                          <a:solidFill>
                            <a:schemeClr val="accent1"/>
                          </a:solidFill>
                        </a:rPr>
                        <a:t>Geri ödemesiz destek tutarının %50’sine kadar</a:t>
                      </a:r>
                      <a:endParaRPr lang="tr-TR" b="1" dirty="0" smtClean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246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70036" y="176129"/>
            <a:ext cx="720038" cy="50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633376" y="-27133"/>
            <a:ext cx="10514989" cy="1325487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3613" b="1" dirty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ヒラギノ角ゴ Pro W3" pitchFamily="1" charset="-128"/>
                <a:cs typeface="+mn-cs"/>
              </a:rPr>
              <a:t>DESTEK UNSURLARI</a:t>
            </a:r>
            <a:endParaRPr lang="en-US" sz="2409" b="1" dirty="0"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ヒラギノ角ゴ Pro W3" pitchFamily="1" charset="-128"/>
              <a:cs typeface="+mn-cs"/>
            </a:endParaRPr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2708832285"/>
              </p:ext>
            </p:extLst>
          </p:nvPr>
        </p:nvGraphicFramePr>
        <p:xfrm>
          <a:off x="633375" y="887275"/>
          <a:ext cx="11241468" cy="569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8284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ShapeNameChangedByPowerUser1"/>
          <p:cNvGrpSpPr/>
          <p:nvPr/>
        </p:nvGrpSpPr>
        <p:grpSpPr>
          <a:xfrm>
            <a:off x="1905859" y="2778940"/>
            <a:ext cx="1680786" cy="2585155"/>
            <a:chOff x="1018988" y="1637071"/>
            <a:chExt cx="1680883" cy="2585305"/>
          </a:xfrm>
        </p:grpSpPr>
        <p:sp>
          <p:nvSpPr>
            <p:cNvPr id="8" name="Freeform 7"/>
            <p:cNvSpPr/>
            <p:nvPr/>
          </p:nvSpPr>
          <p:spPr>
            <a:xfrm>
              <a:off x="1018988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402228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9" name="ShapeNameChangedByPowerUser2"/>
          <p:cNvGrpSpPr/>
          <p:nvPr/>
        </p:nvGrpSpPr>
        <p:grpSpPr>
          <a:xfrm>
            <a:off x="4318573" y="2721982"/>
            <a:ext cx="1680786" cy="2585155"/>
            <a:chOff x="3843368" y="1637071"/>
            <a:chExt cx="1680883" cy="2585305"/>
          </a:xfrm>
        </p:grpSpPr>
        <p:sp>
          <p:nvSpPr>
            <p:cNvPr id="14" name="Freeform 13"/>
            <p:cNvSpPr/>
            <p:nvPr/>
          </p:nvSpPr>
          <p:spPr>
            <a:xfrm>
              <a:off x="3843368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226608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8" name="ShapeNameChangedByPowerUser3"/>
          <p:cNvGrpSpPr/>
          <p:nvPr/>
        </p:nvGrpSpPr>
        <p:grpSpPr>
          <a:xfrm>
            <a:off x="6429539" y="2774030"/>
            <a:ext cx="1680786" cy="2585155"/>
            <a:chOff x="6667748" y="1637071"/>
            <a:chExt cx="1680883" cy="2585305"/>
          </a:xfrm>
        </p:grpSpPr>
        <p:sp>
          <p:nvSpPr>
            <p:cNvPr id="16" name="Freeform 15"/>
            <p:cNvSpPr/>
            <p:nvPr/>
          </p:nvSpPr>
          <p:spPr>
            <a:xfrm>
              <a:off x="6667748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7050988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7" name="ShapeNameChangedByPowerUser4"/>
          <p:cNvGrpSpPr/>
          <p:nvPr/>
        </p:nvGrpSpPr>
        <p:grpSpPr>
          <a:xfrm>
            <a:off x="8600352" y="2774032"/>
            <a:ext cx="1680785" cy="2585154"/>
            <a:chOff x="9492129" y="1637071"/>
            <a:chExt cx="1680883" cy="2585305"/>
          </a:xfrm>
        </p:grpSpPr>
        <p:sp>
          <p:nvSpPr>
            <p:cNvPr id="18" name="Freeform 17"/>
            <p:cNvSpPr/>
            <p:nvPr/>
          </p:nvSpPr>
          <p:spPr>
            <a:xfrm>
              <a:off x="9492129" y="1828800"/>
              <a:ext cx="1680883" cy="2393576"/>
            </a:xfrm>
            <a:custGeom>
              <a:avLst/>
              <a:gdLst>
                <a:gd name="connsiteX0" fmla="*/ 0 w 1680883"/>
                <a:gd name="connsiteY0" fmla="*/ 0 h 2393576"/>
                <a:gd name="connsiteX1" fmla="*/ 1680883 w 1680883"/>
                <a:gd name="connsiteY1" fmla="*/ 0 h 2393576"/>
                <a:gd name="connsiteX2" fmla="*/ 1680883 w 1680883"/>
                <a:gd name="connsiteY2" fmla="*/ 2393576 h 2393576"/>
                <a:gd name="connsiteX3" fmla="*/ 840442 w 1680883"/>
                <a:gd name="connsiteY3" fmla="*/ 2191871 h 2393576"/>
                <a:gd name="connsiteX4" fmla="*/ 0 w 1680883"/>
                <a:gd name="connsiteY4" fmla="*/ 2393576 h 2393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883" h="2393576">
                  <a:moveTo>
                    <a:pt x="0" y="0"/>
                  </a:moveTo>
                  <a:lnTo>
                    <a:pt x="1680883" y="0"/>
                  </a:lnTo>
                  <a:lnTo>
                    <a:pt x="1680883" y="2393576"/>
                  </a:lnTo>
                  <a:lnTo>
                    <a:pt x="840442" y="2191871"/>
                  </a:lnTo>
                  <a:lnTo>
                    <a:pt x="0" y="239357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9875369" y="1637071"/>
              <a:ext cx="1067307" cy="1240601"/>
            </a:xfrm>
            <a:custGeom>
              <a:avLst/>
              <a:gdLst>
                <a:gd name="connsiteX0" fmla="*/ 912449 w 1067307"/>
                <a:gd name="connsiteY0" fmla="*/ 0 h 1240601"/>
                <a:gd name="connsiteX1" fmla="*/ 1067307 w 1067307"/>
                <a:gd name="connsiteY1" fmla="*/ 199103 h 1240601"/>
                <a:gd name="connsiteX2" fmla="*/ 914401 w 1067307"/>
                <a:gd name="connsiteY2" fmla="*/ 191822 h 1240601"/>
                <a:gd name="connsiteX3" fmla="*/ 914401 w 1067307"/>
                <a:gd name="connsiteY3" fmla="*/ 783401 h 1240601"/>
                <a:gd name="connsiteX4" fmla="*/ 457200 w 1067307"/>
                <a:gd name="connsiteY4" fmla="*/ 1240601 h 1240601"/>
                <a:gd name="connsiteX5" fmla="*/ 0 w 1067307"/>
                <a:gd name="connsiteY5" fmla="*/ 783401 h 1240601"/>
                <a:gd name="connsiteX6" fmla="*/ 0 w 1067307"/>
                <a:gd name="connsiteY6" fmla="*/ 3472 h 1240601"/>
                <a:gd name="connsiteX7" fmla="*/ 912449 w 1067307"/>
                <a:gd name="connsiteY7" fmla="*/ 3472 h 12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7307" h="1240601">
                  <a:moveTo>
                    <a:pt x="912449" y="0"/>
                  </a:moveTo>
                  <a:lnTo>
                    <a:pt x="1067307" y="199103"/>
                  </a:lnTo>
                  <a:lnTo>
                    <a:pt x="914401" y="191822"/>
                  </a:lnTo>
                  <a:lnTo>
                    <a:pt x="914401" y="783401"/>
                  </a:lnTo>
                  <a:lnTo>
                    <a:pt x="457200" y="1240601"/>
                  </a:lnTo>
                  <a:lnTo>
                    <a:pt x="0" y="783401"/>
                  </a:lnTo>
                  <a:lnTo>
                    <a:pt x="0" y="3472"/>
                  </a:lnTo>
                  <a:lnTo>
                    <a:pt x="912449" y="3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POWER_USER_ID_ICONS_Gauge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4849325" y="2913700"/>
            <a:ext cx="641313" cy="642901"/>
            <a:chOff x="40" y="40"/>
            <a:chExt cx="404" cy="405"/>
          </a:xfrm>
          <a:solidFill>
            <a:schemeClr val="bg1"/>
          </a:solidFill>
        </p:grpSpPr>
        <p:sp>
          <p:nvSpPr>
            <p:cNvPr id="41" name="POWER_USER_ID_ICONS_Gauge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91" y="91"/>
              <a:ext cx="303" cy="264"/>
            </a:xfrm>
            <a:custGeom>
              <a:avLst/>
              <a:gdLst>
                <a:gd name="T0" fmla="*/ 337 w 419"/>
                <a:gd name="T1" fmla="*/ 317 h 364"/>
                <a:gd name="T2" fmla="*/ 376 w 419"/>
                <a:gd name="T3" fmla="*/ 209 h 364"/>
                <a:gd name="T4" fmla="*/ 209 w 419"/>
                <a:gd name="T5" fmla="*/ 43 h 364"/>
                <a:gd name="T6" fmla="*/ 43 w 419"/>
                <a:gd name="T7" fmla="*/ 209 h 364"/>
                <a:gd name="T8" fmla="*/ 82 w 419"/>
                <a:gd name="T9" fmla="*/ 317 h 364"/>
                <a:gd name="T10" fmla="*/ 90 w 419"/>
                <a:gd name="T11" fmla="*/ 326 h 364"/>
                <a:gd name="T12" fmla="*/ 57 w 419"/>
                <a:gd name="T13" fmla="*/ 353 h 364"/>
                <a:gd name="T14" fmla="*/ 66 w 419"/>
                <a:gd name="T15" fmla="*/ 364 h 364"/>
                <a:gd name="T16" fmla="*/ 99 w 419"/>
                <a:gd name="T17" fmla="*/ 337 h 364"/>
                <a:gd name="T18" fmla="*/ 90 w 419"/>
                <a:gd name="T19" fmla="*/ 326 h 364"/>
                <a:gd name="T20" fmla="*/ 71 w 419"/>
                <a:gd name="T21" fmla="*/ 342 h 364"/>
                <a:gd name="T22" fmla="*/ 63 w 419"/>
                <a:gd name="T23" fmla="*/ 332 h 364"/>
                <a:gd name="T24" fmla="*/ 20 w 419"/>
                <a:gd name="T25" fmla="*/ 230 h 364"/>
                <a:gd name="T26" fmla="*/ 1 w 419"/>
                <a:gd name="T27" fmla="*/ 231 h 364"/>
                <a:gd name="T28" fmla="*/ 0 w 419"/>
                <a:gd name="T29" fmla="*/ 217 h 364"/>
                <a:gd name="T30" fmla="*/ 19 w 419"/>
                <a:gd name="T31" fmla="*/ 216 h 364"/>
                <a:gd name="T32" fmla="*/ 18 w 419"/>
                <a:gd name="T33" fmla="*/ 209 h 364"/>
                <a:gd name="T34" fmla="*/ 67 w 419"/>
                <a:gd name="T35" fmla="*/ 82 h 364"/>
                <a:gd name="T36" fmla="*/ 54 w 419"/>
                <a:gd name="T37" fmla="*/ 69 h 364"/>
                <a:gd name="T38" fmla="*/ 64 w 419"/>
                <a:gd name="T39" fmla="*/ 59 h 364"/>
                <a:gd name="T40" fmla="*/ 77 w 419"/>
                <a:gd name="T41" fmla="*/ 72 h 364"/>
                <a:gd name="T42" fmla="*/ 202 w 419"/>
                <a:gd name="T43" fmla="*/ 19 h 364"/>
                <a:gd name="T44" fmla="*/ 202 w 419"/>
                <a:gd name="T45" fmla="*/ 0 h 364"/>
                <a:gd name="T46" fmla="*/ 217 w 419"/>
                <a:gd name="T47" fmla="*/ 0 h 364"/>
                <a:gd name="T48" fmla="*/ 217 w 419"/>
                <a:gd name="T49" fmla="*/ 19 h 364"/>
                <a:gd name="T50" fmla="*/ 342 w 419"/>
                <a:gd name="T51" fmla="*/ 72 h 364"/>
                <a:gd name="T52" fmla="*/ 355 w 419"/>
                <a:gd name="T53" fmla="*/ 59 h 364"/>
                <a:gd name="T54" fmla="*/ 365 w 419"/>
                <a:gd name="T55" fmla="*/ 69 h 364"/>
                <a:gd name="T56" fmla="*/ 352 w 419"/>
                <a:gd name="T57" fmla="*/ 82 h 364"/>
                <a:gd name="T58" fmla="*/ 400 w 419"/>
                <a:gd name="T59" fmla="*/ 209 h 364"/>
                <a:gd name="T60" fmla="*/ 400 w 419"/>
                <a:gd name="T61" fmla="*/ 216 h 364"/>
                <a:gd name="T62" fmla="*/ 419 w 419"/>
                <a:gd name="T63" fmla="*/ 217 h 364"/>
                <a:gd name="T64" fmla="*/ 418 w 419"/>
                <a:gd name="T65" fmla="*/ 231 h 364"/>
                <a:gd name="T66" fmla="*/ 399 w 419"/>
                <a:gd name="T67" fmla="*/ 230 h 364"/>
                <a:gd name="T68" fmla="*/ 356 w 419"/>
                <a:gd name="T69" fmla="*/ 332 h 364"/>
                <a:gd name="T70" fmla="*/ 348 w 419"/>
                <a:gd name="T71" fmla="*/ 342 h 364"/>
                <a:gd name="T72" fmla="*/ 362 w 419"/>
                <a:gd name="T73" fmla="*/ 353 h 364"/>
                <a:gd name="T74" fmla="*/ 353 w 419"/>
                <a:gd name="T75" fmla="*/ 364 h 364"/>
                <a:gd name="T76" fmla="*/ 320 w 419"/>
                <a:gd name="T77" fmla="*/ 337 h 364"/>
                <a:gd name="T78" fmla="*/ 329 w 419"/>
                <a:gd name="T79" fmla="*/ 326 h 364"/>
                <a:gd name="T80" fmla="*/ 337 w 419"/>
                <a:gd name="T81" fmla="*/ 317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9" h="364">
                  <a:moveTo>
                    <a:pt x="337" y="317"/>
                  </a:moveTo>
                  <a:cubicBezTo>
                    <a:pt x="362" y="287"/>
                    <a:pt x="376" y="249"/>
                    <a:pt x="376" y="209"/>
                  </a:cubicBezTo>
                  <a:cubicBezTo>
                    <a:pt x="376" y="117"/>
                    <a:pt x="301" y="43"/>
                    <a:pt x="209" y="43"/>
                  </a:cubicBezTo>
                  <a:cubicBezTo>
                    <a:pt x="117" y="43"/>
                    <a:pt x="43" y="117"/>
                    <a:pt x="43" y="209"/>
                  </a:cubicBezTo>
                  <a:cubicBezTo>
                    <a:pt x="43" y="249"/>
                    <a:pt x="57" y="287"/>
                    <a:pt x="82" y="317"/>
                  </a:cubicBezTo>
                  <a:lnTo>
                    <a:pt x="90" y="326"/>
                  </a:lnTo>
                  <a:lnTo>
                    <a:pt x="57" y="353"/>
                  </a:lnTo>
                  <a:lnTo>
                    <a:pt x="66" y="364"/>
                  </a:lnTo>
                  <a:lnTo>
                    <a:pt x="99" y="337"/>
                  </a:lnTo>
                  <a:lnTo>
                    <a:pt x="90" y="326"/>
                  </a:lnTo>
                  <a:lnTo>
                    <a:pt x="71" y="342"/>
                  </a:lnTo>
                  <a:lnTo>
                    <a:pt x="63" y="332"/>
                  </a:lnTo>
                  <a:cubicBezTo>
                    <a:pt x="39" y="303"/>
                    <a:pt x="24" y="267"/>
                    <a:pt x="20" y="230"/>
                  </a:cubicBezTo>
                  <a:lnTo>
                    <a:pt x="1" y="231"/>
                  </a:lnTo>
                  <a:lnTo>
                    <a:pt x="0" y="217"/>
                  </a:lnTo>
                  <a:lnTo>
                    <a:pt x="19" y="216"/>
                  </a:lnTo>
                  <a:cubicBezTo>
                    <a:pt x="18" y="214"/>
                    <a:pt x="18" y="211"/>
                    <a:pt x="18" y="209"/>
                  </a:cubicBezTo>
                  <a:cubicBezTo>
                    <a:pt x="18" y="160"/>
                    <a:pt x="37" y="116"/>
                    <a:pt x="67" y="82"/>
                  </a:cubicBezTo>
                  <a:lnTo>
                    <a:pt x="54" y="69"/>
                  </a:lnTo>
                  <a:lnTo>
                    <a:pt x="64" y="59"/>
                  </a:lnTo>
                  <a:lnTo>
                    <a:pt x="77" y="72"/>
                  </a:lnTo>
                  <a:cubicBezTo>
                    <a:pt x="110" y="40"/>
                    <a:pt x="154" y="20"/>
                    <a:pt x="202" y="19"/>
                  </a:cubicBezTo>
                  <a:lnTo>
                    <a:pt x="202" y="0"/>
                  </a:lnTo>
                  <a:lnTo>
                    <a:pt x="217" y="0"/>
                  </a:lnTo>
                  <a:lnTo>
                    <a:pt x="217" y="19"/>
                  </a:lnTo>
                  <a:cubicBezTo>
                    <a:pt x="265" y="20"/>
                    <a:pt x="309" y="40"/>
                    <a:pt x="342" y="72"/>
                  </a:cubicBezTo>
                  <a:lnTo>
                    <a:pt x="355" y="59"/>
                  </a:lnTo>
                  <a:lnTo>
                    <a:pt x="365" y="69"/>
                  </a:lnTo>
                  <a:lnTo>
                    <a:pt x="352" y="82"/>
                  </a:lnTo>
                  <a:cubicBezTo>
                    <a:pt x="382" y="116"/>
                    <a:pt x="400" y="160"/>
                    <a:pt x="400" y="209"/>
                  </a:cubicBezTo>
                  <a:cubicBezTo>
                    <a:pt x="400" y="211"/>
                    <a:pt x="400" y="214"/>
                    <a:pt x="400" y="216"/>
                  </a:cubicBezTo>
                  <a:lnTo>
                    <a:pt x="419" y="217"/>
                  </a:lnTo>
                  <a:lnTo>
                    <a:pt x="418" y="231"/>
                  </a:lnTo>
                  <a:lnTo>
                    <a:pt x="399" y="230"/>
                  </a:lnTo>
                  <a:cubicBezTo>
                    <a:pt x="395" y="267"/>
                    <a:pt x="380" y="303"/>
                    <a:pt x="356" y="332"/>
                  </a:cubicBezTo>
                  <a:lnTo>
                    <a:pt x="348" y="342"/>
                  </a:lnTo>
                  <a:lnTo>
                    <a:pt x="362" y="353"/>
                  </a:lnTo>
                  <a:lnTo>
                    <a:pt x="353" y="364"/>
                  </a:lnTo>
                  <a:lnTo>
                    <a:pt x="320" y="337"/>
                  </a:lnTo>
                  <a:lnTo>
                    <a:pt x="329" y="326"/>
                  </a:lnTo>
                  <a:lnTo>
                    <a:pt x="337" y="3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2" name="POWER_USER_ID_ICONS_Gauge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202" y="172"/>
              <a:ext cx="114" cy="110"/>
            </a:xfrm>
            <a:custGeom>
              <a:avLst/>
              <a:gdLst>
                <a:gd name="T0" fmla="*/ 0 w 157"/>
                <a:gd name="T1" fmla="*/ 131 h 151"/>
                <a:gd name="T2" fmla="*/ 20 w 157"/>
                <a:gd name="T3" fmla="*/ 151 h 151"/>
                <a:gd name="T4" fmla="*/ 45 w 157"/>
                <a:gd name="T5" fmla="*/ 124 h 151"/>
                <a:gd name="T6" fmla="*/ 57 w 157"/>
                <a:gd name="T7" fmla="*/ 126 h 151"/>
                <a:gd name="T8" fmla="*/ 84 w 157"/>
                <a:gd name="T9" fmla="*/ 96 h 151"/>
                <a:gd name="T10" fmla="*/ 81 w 157"/>
                <a:gd name="T11" fmla="*/ 84 h 151"/>
                <a:gd name="T12" fmla="*/ 157 w 157"/>
                <a:gd name="T13" fmla="*/ 0 h 151"/>
                <a:gd name="T14" fmla="*/ 70 w 157"/>
                <a:gd name="T15" fmla="*/ 73 h 151"/>
                <a:gd name="T16" fmla="*/ 54 w 157"/>
                <a:gd name="T17" fmla="*/ 69 h 151"/>
                <a:gd name="T18" fmla="*/ 27 w 157"/>
                <a:gd name="T19" fmla="*/ 99 h 151"/>
                <a:gd name="T20" fmla="*/ 28 w 157"/>
                <a:gd name="T21" fmla="*/ 107 h 151"/>
                <a:gd name="T22" fmla="*/ 0 w 157"/>
                <a:gd name="T23" fmla="*/ 13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" h="151">
                  <a:moveTo>
                    <a:pt x="0" y="131"/>
                  </a:moveTo>
                  <a:lnTo>
                    <a:pt x="20" y="151"/>
                  </a:lnTo>
                  <a:lnTo>
                    <a:pt x="45" y="124"/>
                  </a:lnTo>
                  <a:cubicBezTo>
                    <a:pt x="49" y="125"/>
                    <a:pt x="53" y="126"/>
                    <a:pt x="57" y="126"/>
                  </a:cubicBezTo>
                  <a:cubicBezTo>
                    <a:pt x="73" y="125"/>
                    <a:pt x="85" y="111"/>
                    <a:pt x="84" y="96"/>
                  </a:cubicBezTo>
                  <a:cubicBezTo>
                    <a:pt x="84" y="91"/>
                    <a:pt x="82" y="88"/>
                    <a:pt x="81" y="84"/>
                  </a:cubicBezTo>
                  <a:lnTo>
                    <a:pt x="157" y="0"/>
                  </a:lnTo>
                  <a:lnTo>
                    <a:pt x="70" y="73"/>
                  </a:lnTo>
                  <a:cubicBezTo>
                    <a:pt x="65" y="70"/>
                    <a:pt x="59" y="69"/>
                    <a:pt x="54" y="69"/>
                  </a:cubicBezTo>
                  <a:cubicBezTo>
                    <a:pt x="38" y="70"/>
                    <a:pt x="26" y="84"/>
                    <a:pt x="27" y="99"/>
                  </a:cubicBezTo>
                  <a:cubicBezTo>
                    <a:pt x="27" y="102"/>
                    <a:pt x="28" y="105"/>
                    <a:pt x="28" y="107"/>
                  </a:cubicBezTo>
                  <a:lnTo>
                    <a:pt x="0" y="13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3" name="POWER_USER_ID_ICONS_Gauge"/>
            <p:cNvSpPr>
              <a:spLocks noEditPoints="1"/>
            </p:cNvSpPr>
            <p:nvPr>
              <p:custDataLst>
                <p:tags r:id="rId10"/>
              </p:custDataLst>
            </p:nvPr>
          </p:nvSpPr>
          <p:spPr bwMode="auto">
            <a:xfrm>
              <a:off x="40" y="40"/>
              <a:ext cx="404" cy="405"/>
            </a:xfrm>
            <a:custGeom>
              <a:avLst/>
              <a:gdLst>
                <a:gd name="T0" fmla="*/ 279 w 558"/>
                <a:gd name="T1" fmla="*/ 0 h 558"/>
                <a:gd name="T2" fmla="*/ 0 w 558"/>
                <a:gd name="T3" fmla="*/ 279 h 558"/>
                <a:gd name="T4" fmla="*/ 279 w 558"/>
                <a:gd name="T5" fmla="*/ 558 h 558"/>
                <a:gd name="T6" fmla="*/ 558 w 558"/>
                <a:gd name="T7" fmla="*/ 279 h 558"/>
                <a:gd name="T8" fmla="*/ 279 w 558"/>
                <a:gd name="T9" fmla="*/ 0 h 558"/>
                <a:gd name="T10" fmla="*/ 279 w 558"/>
                <a:gd name="T11" fmla="*/ 43 h 558"/>
                <a:gd name="T12" fmla="*/ 515 w 558"/>
                <a:gd name="T13" fmla="*/ 279 h 558"/>
                <a:gd name="T14" fmla="*/ 279 w 558"/>
                <a:gd name="T15" fmla="*/ 516 h 558"/>
                <a:gd name="T16" fmla="*/ 43 w 558"/>
                <a:gd name="T17" fmla="*/ 279 h 558"/>
                <a:gd name="T18" fmla="*/ 279 w 558"/>
                <a:gd name="T19" fmla="*/ 43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8" h="558">
                  <a:moveTo>
                    <a:pt x="279" y="0"/>
                  </a:moveTo>
                  <a:cubicBezTo>
                    <a:pt x="125" y="0"/>
                    <a:pt x="0" y="125"/>
                    <a:pt x="0" y="279"/>
                  </a:cubicBezTo>
                  <a:cubicBezTo>
                    <a:pt x="0" y="433"/>
                    <a:pt x="125" y="558"/>
                    <a:pt x="279" y="558"/>
                  </a:cubicBezTo>
                  <a:cubicBezTo>
                    <a:pt x="433" y="558"/>
                    <a:pt x="558" y="433"/>
                    <a:pt x="558" y="279"/>
                  </a:cubicBezTo>
                  <a:cubicBezTo>
                    <a:pt x="558" y="125"/>
                    <a:pt x="433" y="0"/>
                    <a:pt x="279" y="0"/>
                  </a:cubicBezTo>
                  <a:close/>
                  <a:moveTo>
                    <a:pt x="279" y="43"/>
                  </a:moveTo>
                  <a:cubicBezTo>
                    <a:pt x="410" y="43"/>
                    <a:pt x="515" y="149"/>
                    <a:pt x="515" y="279"/>
                  </a:cubicBezTo>
                  <a:cubicBezTo>
                    <a:pt x="515" y="410"/>
                    <a:pt x="410" y="516"/>
                    <a:pt x="279" y="516"/>
                  </a:cubicBezTo>
                  <a:cubicBezTo>
                    <a:pt x="149" y="516"/>
                    <a:pt x="43" y="410"/>
                    <a:pt x="43" y="279"/>
                  </a:cubicBezTo>
                  <a:cubicBezTo>
                    <a:pt x="43" y="149"/>
                    <a:pt x="149" y="43"/>
                    <a:pt x="279" y="4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grpSp>
        <p:nvGrpSpPr>
          <p:cNvPr id="44" name="POWER_USER_ID_ICONS_Running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 flipH="1">
            <a:off x="7008009" y="2924017"/>
            <a:ext cx="523845" cy="747670"/>
            <a:chOff x="8" y="8"/>
            <a:chExt cx="330" cy="471"/>
          </a:xfrm>
          <a:solidFill>
            <a:schemeClr val="bg1"/>
          </a:solidFill>
        </p:grpSpPr>
        <p:sp>
          <p:nvSpPr>
            <p:cNvPr id="45" name="POWER_USER_ID_ICONS_Running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" y="8"/>
              <a:ext cx="109" cy="116"/>
            </a:xfrm>
            <a:prstGeom prst="ellipse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6" name="POWER_USER_ID_ICONS_Running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8" y="99"/>
              <a:ext cx="330" cy="380"/>
            </a:xfrm>
            <a:custGeom>
              <a:avLst/>
              <a:gdLst>
                <a:gd name="T0" fmla="*/ 650 w 879"/>
                <a:gd name="T1" fmla="*/ 681 h 1007"/>
                <a:gd name="T2" fmla="*/ 637 w 879"/>
                <a:gd name="T3" fmla="*/ 422 h 1007"/>
                <a:gd name="T4" fmla="*/ 478 w 879"/>
                <a:gd name="T5" fmla="*/ 150 h 1007"/>
                <a:gd name="T6" fmla="*/ 541 w 879"/>
                <a:gd name="T7" fmla="*/ 123 h 1007"/>
                <a:gd name="T8" fmla="*/ 662 w 879"/>
                <a:gd name="T9" fmla="*/ 300 h 1007"/>
                <a:gd name="T10" fmla="*/ 752 w 879"/>
                <a:gd name="T11" fmla="*/ 232 h 1007"/>
                <a:gd name="T12" fmla="*/ 643 w 879"/>
                <a:gd name="T13" fmla="*/ 14 h 1007"/>
                <a:gd name="T14" fmla="*/ 357 w 879"/>
                <a:gd name="T15" fmla="*/ 0 h 1007"/>
                <a:gd name="T16" fmla="*/ 191 w 879"/>
                <a:gd name="T17" fmla="*/ 109 h 1007"/>
                <a:gd name="T18" fmla="*/ 178 w 879"/>
                <a:gd name="T19" fmla="*/ 327 h 1007"/>
                <a:gd name="T20" fmla="*/ 0 w 879"/>
                <a:gd name="T21" fmla="*/ 334 h 1007"/>
                <a:gd name="T22" fmla="*/ 13 w 879"/>
                <a:gd name="T23" fmla="*/ 476 h 1007"/>
                <a:gd name="T24" fmla="*/ 312 w 879"/>
                <a:gd name="T25" fmla="*/ 449 h 1007"/>
                <a:gd name="T26" fmla="*/ 344 w 879"/>
                <a:gd name="T27" fmla="*/ 340 h 1007"/>
                <a:gd name="T28" fmla="*/ 401 w 879"/>
                <a:gd name="T29" fmla="*/ 463 h 1007"/>
                <a:gd name="T30" fmla="*/ 389 w 879"/>
                <a:gd name="T31" fmla="*/ 510 h 1007"/>
                <a:gd name="T32" fmla="*/ 217 w 879"/>
                <a:gd name="T33" fmla="*/ 619 h 1007"/>
                <a:gd name="T34" fmla="*/ 229 w 879"/>
                <a:gd name="T35" fmla="*/ 1007 h 1007"/>
                <a:gd name="T36" fmla="*/ 357 w 879"/>
                <a:gd name="T37" fmla="*/ 1007 h 1007"/>
                <a:gd name="T38" fmla="*/ 382 w 879"/>
                <a:gd name="T39" fmla="*/ 708 h 1007"/>
                <a:gd name="T40" fmla="*/ 529 w 879"/>
                <a:gd name="T41" fmla="*/ 606 h 1007"/>
                <a:gd name="T42" fmla="*/ 516 w 879"/>
                <a:gd name="T43" fmla="*/ 817 h 1007"/>
                <a:gd name="T44" fmla="*/ 860 w 879"/>
                <a:gd name="T45" fmla="*/ 817 h 1007"/>
                <a:gd name="T46" fmla="*/ 879 w 879"/>
                <a:gd name="T47" fmla="*/ 674 h 1007"/>
                <a:gd name="T48" fmla="*/ 650 w 879"/>
                <a:gd name="T49" fmla="*/ 681 h 10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79" h="1007">
                  <a:moveTo>
                    <a:pt x="650" y="681"/>
                  </a:moveTo>
                  <a:cubicBezTo>
                    <a:pt x="662" y="646"/>
                    <a:pt x="637" y="422"/>
                    <a:pt x="637" y="422"/>
                  </a:cubicBezTo>
                  <a:lnTo>
                    <a:pt x="478" y="150"/>
                  </a:lnTo>
                  <a:lnTo>
                    <a:pt x="541" y="123"/>
                  </a:lnTo>
                  <a:lnTo>
                    <a:pt x="662" y="300"/>
                  </a:lnTo>
                  <a:lnTo>
                    <a:pt x="752" y="232"/>
                  </a:lnTo>
                  <a:lnTo>
                    <a:pt x="643" y="14"/>
                  </a:lnTo>
                  <a:lnTo>
                    <a:pt x="357" y="0"/>
                  </a:lnTo>
                  <a:cubicBezTo>
                    <a:pt x="338" y="34"/>
                    <a:pt x="217" y="102"/>
                    <a:pt x="191" y="109"/>
                  </a:cubicBezTo>
                  <a:cubicBezTo>
                    <a:pt x="166" y="116"/>
                    <a:pt x="178" y="327"/>
                    <a:pt x="178" y="327"/>
                  </a:cubicBezTo>
                  <a:lnTo>
                    <a:pt x="0" y="334"/>
                  </a:lnTo>
                  <a:lnTo>
                    <a:pt x="13" y="476"/>
                  </a:lnTo>
                  <a:lnTo>
                    <a:pt x="312" y="449"/>
                  </a:lnTo>
                  <a:lnTo>
                    <a:pt x="344" y="340"/>
                  </a:lnTo>
                  <a:cubicBezTo>
                    <a:pt x="344" y="340"/>
                    <a:pt x="389" y="442"/>
                    <a:pt x="401" y="463"/>
                  </a:cubicBezTo>
                  <a:cubicBezTo>
                    <a:pt x="414" y="483"/>
                    <a:pt x="389" y="510"/>
                    <a:pt x="389" y="510"/>
                  </a:cubicBezTo>
                  <a:lnTo>
                    <a:pt x="217" y="619"/>
                  </a:lnTo>
                  <a:lnTo>
                    <a:pt x="229" y="1007"/>
                  </a:lnTo>
                  <a:lnTo>
                    <a:pt x="357" y="1007"/>
                  </a:lnTo>
                  <a:lnTo>
                    <a:pt x="382" y="708"/>
                  </a:lnTo>
                  <a:lnTo>
                    <a:pt x="529" y="606"/>
                  </a:lnTo>
                  <a:lnTo>
                    <a:pt x="516" y="817"/>
                  </a:lnTo>
                  <a:lnTo>
                    <a:pt x="860" y="817"/>
                  </a:lnTo>
                  <a:lnTo>
                    <a:pt x="879" y="674"/>
                  </a:lnTo>
                  <a:cubicBezTo>
                    <a:pt x="841" y="612"/>
                    <a:pt x="637" y="715"/>
                    <a:pt x="650" y="68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34" tIns="45718" rIns="91434" bIns="4571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47" name="POWER_USER_ID_ICONS_Stopwatch5"/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9111962" y="2960501"/>
            <a:ext cx="719097" cy="533369"/>
          </a:xfrm>
          <a:custGeom>
            <a:avLst/>
            <a:gdLst>
              <a:gd name="T0" fmla="*/ 652 w 982"/>
              <a:gd name="T1" fmla="*/ 23 h 728"/>
              <a:gd name="T2" fmla="*/ 543 w 982"/>
              <a:gd name="T3" fmla="*/ 59 h 728"/>
              <a:gd name="T4" fmla="*/ 386 w 982"/>
              <a:gd name="T5" fmla="*/ 220 h 728"/>
              <a:gd name="T6" fmla="*/ 173 w 982"/>
              <a:gd name="T7" fmla="*/ 285 h 728"/>
              <a:gd name="T8" fmla="*/ 0 w 982"/>
              <a:gd name="T9" fmla="*/ 610 h 728"/>
              <a:gd name="T10" fmla="*/ 352 w 982"/>
              <a:gd name="T11" fmla="*/ 641 h 728"/>
              <a:gd name="T12" fmla="*/ 590 w 982"/>
              <a:gd name="T13" fmla="*/ 693 h 728"/>
              <a:gd name="T14" fmla="*/ 705 w 982"/>
              <a:gd name="T15" fmla="*/ 726 h 728"/>
              <a:gd name="T16" fmla="*/ 738 w 982"/>
              <a:gd name="T17" fmla="*/ 638 h 728"/>
              <a:gd name="T18" fmla="*/ 821 w 982"/>
              <a:gd name="T19" fmla="*/ 637 h 728"/>
              <a:gd name="T20" fmla="*/ 858 w 982"/>
              <a:gd name="T21" fmla="*/ 548 h 728"/>
              <a:gd name="T22" fmla="*/ 715 w 982"/>
              <a:gd name="T23" fmla="*/ 600 h 728"/>
              <a:gd name="T24" fmla="*/ 585 w 982"/>
              <a:gd name="T25" fmla="*/ 218 h 728"/>
              <a:gd name="T26" fmla="*/ 628 w 982"/>
              <a:gd name="T27" fmla="*/ 133 h 728"/>
              <a:gd name="T28" fmla="*/ 660 w 982"/>
              <a:gd name="T29" fmla="*/ 86 h 728"/>
              <a:gd name="T30" fmla="*/ 733 w 982"/>
              <a:gd name="T31" fmla="*/ 26 h 728"/>
              <a:gd name="T32" fmla="*/ 669 w 982"/>
              <a:gd name="T33" fmla="*/ 89 h 728"/>
              <a:gd name="T34" fmla="*/ 620 w 982"/>
              <a:gd name="T35" fmla="*/ 151 h 728"/>
              <a:gd name="T36" fmla="*/ 607 w 982"/>
              <a:gd name="T37" fmla="*/ 232 h 728"/>
              <a:gd name="T38" fmla="*/ 533 w 982"/>
              <a:gd name="T39" fmla="*/ 439 h 728"/>
              <a:gd name="T40" fmla="*/ 690 w 982"/>
              <a:gd name="T41" fmla="*/ 235 h 728"/>
              <a:gd name="T42" fmla="*/ 854 w 982"/>
              <a:gd name="T43" fmla="*/ 398 h 728"/>
              <a:gd name="T44" fmla="*/ 881 w 982"/>
              <a:gd name="T45" fmla="*/ 399 h 728"/>
              <a:gd name="T46" fmla="*/ 714 w 982"/>
              <a:gd name="T47" fmla="*/ 200 h 728"/>
              <a:gd name="T48" fmla="*/ 732 w 982"/>
              <a:gd name="T49" fmla="*/ 172 h 728"/>
              <a:gd name="T50" fmla="*/ 724 w 982"/>
              <a:gd name="T51" fmla="*/ 148 h 728"/>
              <a:gd name="T52" fmla="*/ 668 w 982"/>
              <a:gd name="T53" fmla="*/ 154 h 728"/>
              <a:gd name="T54" fmla="*/ 645 w 982"/>
              <a:gd name="T55" fmla="*/ 147 h 728"/>
              <a:gd name="T56" fmla="*/ 697 w 982"/>
              <a:gd name="T57" fmla="*/ 373 h 728"/>
              <a:gd name="T58" fmla="*/ 693 w 982"/>
              <a:gd name="T59" fmla="*/ 422 h 728"/>
              <a:gd name="T60" fmla="*/ 710 w 982"/>
              <a:gd name="T61" fmla="*/ 384 h 728"/>
              <a:gd name="T62" fmla="*/ 891 w 982"/>
              <a:gd name="T63" fmla="*/ 277 h 728"/>
              <a:gd name="T64" fmla="*/ 890 w 982"/>
              <a:gd name="T65" fmla="*/ 390 h 728"/>
              <a:gd name="T66" fmla="*/ 979 w 982"/>
              <a:gd name="T67" fmla="*/ 358 h 728"/>
              <a:gd name="T68" fmla="*/ 903 w 982"/>
              <a:gd name="T69" fmla="*/ 279 h 728"/>
              <a:gd name="T70" fmla="*/ 891 w 982"/>
              <a:gd name="T71" fmla="*/ 430 h 728"/>
              <a:gd name="T72" fmla="*/ 845 w 982"/>
              <a:gd name="T73" fmla="*/ 524 h 728"/>
              <a:gd name="T74" fmla="*/ 970 w 982"/>
              <a:gd name="T75" fmla="*/ 513 h 728"/>
              <a:gd name="T76" fmla="*/ 894 w 982"/>
              <a:gd name="T77" fmla="*/ 430 h 728"/>
              <a:gd name="T78" fmla="*/ 823 w 982"/>
              <a:gd name="T79" fmla="*/ 532 h 728"/>
              <a:gd name="T80" fmla="*/ 752 w 982"/>
              <a:gd name="T81" fmla="*/ 546 h 728"/>
              <a:gd name="T82" fmla="*/ 688 w 982"/>
              <a:gd name="T83" fmla="*/ 558 h 728"/>
              <a:gd name="T84" fmla="*/ 752 w 982"/>
              <a:gd name="T85" fmla="*/ 546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982" h="728">
                <a:moveTo>
                  <a:pt x="715" y="0"/>
                </a:moveTo>
                <a:cubicBezTo>
                  <a:pt x="703" y="0"/>
                  <a:pt x="692" y="7"/>
                  <a:pt x="681" y="11"/>
                </a:cubicBezTo>
                <a:cubicBezTo>
                  <a:pt x="671" y="14"/>
                  <a:pt x="662" y="20"/>
                  <a:pt x="652" y="23"/>
                </a:cubicBezTo>
                <a:cubicBezTo>
                  <a:pt x="635" y="22"/>
                  <a:pt x="617" y="22"/>
                  <a:pt x="600" y="22"/>
                </a:cubicBezTo>
                <a:cubicBezTo>
                  <a:pt x="590" y="22"/>
                  <a:pt x="581" y="25"/>
                  <a:pt x="572" y="29"/>
                </a:cubicBezTo>
                <a:cubicBezTo>
                  <a:pt x="560" y="35"/>
                  <a:pt x="551" y="48"/>
                  <a:pt x="543" y="59"/>
                </a:cubicBezTo>
                <a:cubicBezTo>
                  <a:pt x="524" y="76"/>
                  <a:pt x="508" y="96"/>
                  <a:pt x="492" y="115"/>
                </a:cubicBezTo>
                <a:cubicBezTo>
                  <a:pt x="479" y="131"/>
                  <a:pt x="464" y="144"/>
                  <a:pt x="449" y="158"/>
                </a:cubicBezTo>
                <a:cubicBezTo>
                  <a:pt x="429" y="179"/>
                  <a:pt x="409" y="200"/>
                  <a:pt x="386" y="220"/>
                </a:cubicBezTo>
                <a:cubicBezTo>
                  <a:pt x="368" y="237"/>
                  <a:pt x="350" y="254"/>
                  <a:pt x="331" y="270"/>
                </a:cubicBezTo>
                <a:cubicBezTo>
                  <a:pt x="309" y="286"/>
                  <a:pt x="280" y="290"/>
                  <a:pt x="253" y="289"/>
                </a:cubicBezTo>
                <a:cubicBezTo>
                  <a:pt x="226" y="285"/>
                  <a:pt x="200" y="289"/>
                  <a:pt x="173" y="285"/>
                </a:cubicBezTo>
                <a:cubicBezTo>
                  <a:pt x="157" y="284"/>
                  <a:pt x="140" y="286"/>
                  <a:pt x="123" y="284"/>
                </a:cubicBezTo>
                <a:cubicBezTo>
                  <a:pt x="82" y="280"/>
                  <a:pt x="41" y="278"/>
                  <a:pt x="0" y="274"/>
                </a:cubicBezTo>
                <a:lnTo>
                  <a:pt x="0" y="610"/>
                </a:lnTo>
                <a:cubicBezTo>
                  <a:pt x="48" y="606"/>
                  <a:pt x="95" y="597"/>
                  <a:pt x="142" y="594"/>
                </a:cubicBezTo>
                <a:cubicBezTo>
                  <a:pt x="183" y="590"/>
                  <a:pt x="225" y="593"/>
                  <a:pt x="265" y="602"/>
                </a:cubicBezTo>
                <a:cubicBezTo>
                  <a:pt x="297" y="609"/>
                  <a:pt x="325" y="624"/>
                  <a:pt x="352" y="641"/>
                </a:cubicBezTo>
                <a:cubicBezTo>
                  <a:pt x="373" y="655"/>
                  <a:pt x="398" y="665"/>
                  <a:pt x="424" y="670"/>
                </a:cubicBezTo>
                <a:cubicBezTo>
                  <a:pt x="464" y="677"/>
                  <a:pt x="504" y="678"/>
                  <a:pt x="544" y="686"/>
                </a:cubicBezTo>
                <a:cubicBezTo>
                  <a:pt x="559" y="689"/>
                  <a:pt x="575" y="688"/>
                  <a:pt x="590" y="693"/>
                </a:cubicBezTo>
                <a:cubicBezTo>
                  <a:pt x="604" y="698"/>
                  <a:pt x="620" y="700"/>
                  <a:pt x="633" y="707"/>
                </a:cubicBezTo>
                <a:cubicBezTo>
                  <a:pt x="646" y="713"/>
                  <a:pt x="660" y="716"/>
                  <a:pt x="672" y="722"/>
                </a:cubicBezTo>
                <a:cubicBezTo>
                  <a:pt x="683" y="728"/>
                  <a:pt x="694" y="726"/>
                  <a:pt x="705" y="726"/>
                </a:cubicBezTo>
                <a:cubicBezTo>
                  <a:pt x="715" y="726"/>
                  <a:pt x="726" y="727"/>
                  <a:pt x="736" y="723"/>
                </a:cubicBezTo>
                <a:cubicBezTo>
                  <a:pt x="754" y="714"/>
                  <a:pt x="766" y="694"/>
                  <a:pt x="763" y="673"/>
                </a:cubicBezTo>
                <a:cubicBezTo>
                  <a:pt x="759" y="658"/>
                  <a:pt x="746" y="650"/>
                  <a:pt x="738" y="638"/>
                </a:cubicBezTo>
                <a:cubicBezTo>
                  <a:pt x="730" y="626"/>
                  <a:pt x="722" y="616"/>
                  <a:pt x="715" y="605"/>
                </a:cubicBezTo>
                <a:cubicBezTo>
                  <a:pt x="719" y="605"/>
                  <a:pt x="724" y="605"/>
                  <a:pt x="728" y="607"/>
                </a:cubicBezTo>
                <a:cubicBezTo>
                  <a:pt x="759" y="618"/>
                  <a:pt x="790" y="627"/>
                  <a:pt x="821" y="637"/>
                </a:cubicBezTo>
                <a:cubicBezTo>
                  <a:pt x="835" y="644"/>
                  <a:pt x="852" y="641"/>
                  <a:pt x="864" y="633"/>
                </a:cubicBezTo>
                <a:cubicBezTo>
                  <a:pt x="880" y="621"/>
                  <a:pt x="891" y="601"/>
                  <a:pt x="887" y="581"/>
                </a:cubicBezTo>
                <a:cubicBezTo>
                  <a:pt x="884" y="566"/>
                  <a:pt x="872" y="553"/>
                  <a:pt x="858" y="548"/>
                </a:cubicBezTo>
                <a:cubicBezTo>
                  <a:pt x="849" y="544"/>
                  <a:pt x="839" y="549"/>
                  <a:pt x="830" y="545"/>
                </a:cubicBezTo>
                <a:cubicBezTo>
                  <a:pt x="790" y="531"/>
                  <a:pt x="755" y="540"/>
                  <a:pt x="760" y="594"/>
                </a:cubicBezTo>
                <a:cubicBezTo>
                  <a:pt x="746" y="599"/>
                  <a:pt x="730" y="605"/>
                  <a:pt x="715" y="600"/>
                </a:cubicBezTo>
                <a:cubicBezTo>
                  <a:pt x="707" y="601"/>
                  <a:pt x="703" y="594"/>
                  <a:pt x="699" y="589"/>
                </a:cubicBezTo>
                <a:cubicBezTo>
                  <a:pt x="685" y="568"/>
                  <a:pt x="648" y="571"/>
                  <a:pt x="632" y="595"/>
                </a:cubicBezTo>
                <a:cubicBezTo>
                  <a:pt x="511" y="579"/>
                  <a:pt x="373" y="348"/>
                  <a:pt x="585" y="218"/>
                </a:cubicBezTo>
                <a:cubicBezTo>
                  <a:pt x="582" y="209"/>
                  <a:pt x="576" y="198"/>
                  <a:pt x="579" y="188"/>
                </a:cubicBezTo>
                <a:cubicBezTo>
                  <a:pt x="592" y="176"/>
                  <a:pt x="605" y="164"/>
                  <a:pt x="613" y="149"/>
                </a:cubicBezTo>
                <a:cubicBezTo>
                  <a:pt x="616" y="142"/>
                  <a:pt x="622" y="137"/>
                  <a:pt x="628" y="133"/>
                </a:cubicBezTo>
                <a:cubicBezTo>
                  <a:pt x="629" y="127"/>
                  <a:pt x="629" y="121"/>
                  <a:pt x="628" y="116"/>
                </a:cubicBezTo>
                <a:cubicBezTo>
                  <a:pt x="632" y="116"/>
                  <a:pt x="636" y="112"/>
                  <a:pt x="640" y="111"/>
                </a:cubicBezTo>
                <a:cubicBezTo>
                  <a:pt x="651" y="107"/>
                  <a:pt x="663" y="99"/>
                  <a:pt x="660" y="86"/>
                </a:cubicBezTo>
                <a:cubicBezTo>
                  <a:pt x="667" y="83"/>
                  <a:pt x="673" y="76"/>
                  <a:pt x="681" y="77"/>
                </a:cubicBezTo>
                <a:cubicBezTo>
                  <a:pt x="692" y="79"/>
                  <a:pt x="706" y="80"/>
                  <a:pt x="714" y="70"/>
                </a:cubicBezTo>
                <a:cubicBezTo>
                  <a:pt x="724" y="57"/>
                  <a:pt x="734" y="43"/>
                  <a:pt x="733" y="26"/>
                </a:cubicBezTo>
                <a:cubicBezTo>
                  <a:pt x="733" y="16"/>
                  <a:pt x="728" y="3"/>
                  <a:pt x="717" y="0"/>
                </a:cubicBezTo>
                <a:cubicBezTo>
                  <a:pt x="716" y="0"/>
                  <a:pt x="715" y="0"/>
                  <a:pt x="715" y="0"/>
                </a:cubicBezTo>
                <a:close/>
                <a:moveTo>
                  <a:pt x="669" y="89"/>
                </a:moveTo>
                <a:cubicBezTo>
                  <a:pt x="665" y="115"/>
                  <a:pt x="649" y="117"/>
                  <a:pt x="637" y="120"/>
                </a:cubicBezTo>
                <a:cubicBezTo>
                  <a:pt x="637" y="130"/>
                  <a:pt x="640" y="133"/>
                  <a:pt x="634" y="137"/>
                </a:cubicBezTo>
                <a:cubicBezTo>
                  <a:pt x="626" y="145"/>
                  <a:pt x="625" y="145"/>
                  <a:pt x="620" y="151"/>
                </a:cubicBezTo>
                <a:cubicBezTo>
                  <a:pt x="622" y="169"/>
                  <a:pt x="644" y="196"/>
                  <a:pt x="671" y="196"/>
                </a:cubicBezTo>
                <a:cubicBezTo>
                  <a:pt x="676" y="199"/>
                  <a:pt x="676" y="207"/>
                  <a:pt x="673" y="212"/>
                </a:cubicBezTo>
                <a:cubicBezTo>
                  <a:pt x="650" y="216"/>
                  <a:pt x="628" y="222"/>
                  <a:pt x="607" y="232"/>
                </a:cubicBezTo>
                <a:cubicBezTo>
                  <a:pt x="451" y="301"/>
                  <a:pt x="479" y="518"/>
                  <a:pt x="632" y="574"/>
                </a:cubicBezTo>
                <a:cubicBezTo>
                  <a:pt x="636" y="567"/>
                  <a:pt x="645" y="558"/>
                  <a:pt x="656" y="554"/>
                </a:cubicBezTo>
                <a:cubicBezTo>
                  <a:pt x="596" y="541"/>
                  <a:pt x="549" y="496"/>
                  <a:pt x="533" y="439"/>
                </a:cubicBezTo>
                <a:cubicBezTo>
                  <a:pt x="533" y="438"/>
                  <a:pt x="533" y="438"/>
                  <a:pt x="533" y="438"/>
                </a:cubicBezTo>
                <a:cubicBezTo>
                  <a:pt x="529" y="424"/>
                  <a:pt x="527" y="410"/>
                  <a:pt x="527" y="395"/>
                </a:cubicBezTo>
                <a:cubicBezTo>
                  <a:pt x="527" y="307"/>
                  <a:pt x="600" y="235"/>
                  <a:pt x="690" y="235"/>
                </a:cubicBezTo>
                <a:cubicBezTo>
                  <a:pt x="771" y="235"/>
                  <a:pt x="838" y="291"/>
                  <a:pt x="851" y="367"/>
                </a:cubicBezTo>
                <a:cubicBezTo>
                  <a:pt x="853" y="376"/>
                  <a:pt x="854" y="385"/>
                  <a:pt x="854" y="394"/>
                </a:cubicBezTo>
                <a:lnTo>
                  <a:pt x="854" y="398"/>
                </a:lnTo>
                <a:cubicBezTo>
                  <a:pt x="854" y="414"/>
                  <a:pt x="852" y="430"/>
                  <a:pt x="847" y="445"/>
                </a:cubicBezTo>
                <a:cubicBezTo>
                  <a:pt x="854" y="438"/>
                  <a:pt x="864" y="434"/>
                  <a:pt x="878" y="435"/>
                </a:cubicBezTo>
                <a:cubicBezTo>
                  <a:pt x="880" y="423"/>
                  <a:pt x="880" y="411"/>
                  <a:pt x="881" y="399"/>
                </a:cubicBezTo>
                <a:cubicBezTo>
                  <a:pt x="859" y="381"/>
                  <a:pt x="845" y="347"/>
                  <a:pt x="863" y="320"/>
                </a:cubicBezTo>
                <a:cubicBezTo>
                  <a:pt x="840" y="270"/>
                  <a:pt x="773" y="222"/>
                  <a:pt x="714" y="213"/>
                </a:cubicBezTo>
                <a:cubicBezTo>
                  <a:pt x="713" y="209"/>
                  <a:pt x="713" y="204"/>
                  <a:pt x="714" y="200"/>
                </a:cubicBezTo>
                <a:cubicBezTo>
                  <a:pt x="790" y="177"/>
                  <a:pt x="770" y="90"/>
                  <a:pt x="669" y="89"/>
                </a:cubicBezTo>
                <a:close/>
                <a:moveTo>
                  <a:pt x="723" y="118"/>
                </a:moveTo>
                <a:cubicBezTo>
                  <a:pt x="738" y="123"/>
                  <a:pt x="755" y="148"/>
                  <a:pt x="732" y="172"/>
                </a:cubicBezTo>
                <a:cubicBezTo>
                  <a:pt x="728" y="176"/>
                  <a:pt x="720" y="181"/>
                  <a:pt x="714" y="181"/>
                </a:cubicBezTo>
                <a:cubicBezTo>
                  <a:pt x="714" y="175"/>
                  <a:pt x="713" y="168"/>
                  <a:pt x="715" y="162"/>
                </a:cubicBezTo>
                <a:cubicBezTo>
                  <a:pt x="718" y="157"/>
                  <a:pt x="724" y="154"/>
                  <a:pt x="724" y="148"/>
                </a:cubicBezTo>
                <a:cubicBezTo>
                  <a:pt x="725" y="138"/>
                  <a:pt x="723" y="128"/>
                  <a:pt x="723" y="118"/>
                </a:cubicBezTo>
                <a:close/>
                <a:moveTo>
                  <a:pt x="667" y="131"/>
                </a:moveTo>
                <a:cubicBezTo>
                  <a:pt x="668" y="137"/>
                  <a:pt x="666" y="148"/>
                  <a:pt x="668" y="154"/>
                </a:cubicBezTo>
                <a:cubicBezTo>
                  <a:pt x="669" y="160"/>
                  <a:pt x="671" y="160"/>
                  <a:pt x="674" y="164"/>
                </a:cubicBezTo>
                <a:cubicBezTo>
                  <a:pt x="674" y="170"/>
                  <a:pt x="674" y="176"/>
                  <a:pt x="674" y="182"/>
                </a:cubicBezTo>
                <a:cubicBezTo>
                  <a:pt x="657" y="179"/>
                  <a:pt x="644" y="163"/>
                  <a:pt x="645" y="147"/>
                </a:cubicBezTo>
                <a:cubicBezTo>
                  <a:pt x="650" y="142"/>
                  <a:pt x="661" y="133"/>
                  <a:pt x="667" y="131"/>
                </a:cubicBezTo>
                <a:close/>
                <a:moveTo>
                  <a:pt x="762" y="267"/>
                </a:moveTo>
                <a:lnTo>
                  <a:pt x="697" y="373"/>
                </a:lnTo>
                <a:cubicBezTo>
                  <a:pt x="697" y="373"/>
                  <a:pt x="697" y="373"/>
                  <a:pt x="693" y="373"/>
                </a:cubicBezTo>
                <a:cubicBezTo>
                  <a:pt x="681" y="373"/>
                  <a:pt x="670" y="384"/>
                  <a:pt x="670" y="398"/>
                </a:cubicBezTo>
                <a:cubicBezTo>
                  <a:pt x="670" y="411"/>
                  <a:pt x="681" y="422"/>
                  <a:pt x="693" y="422"/>
                </a:cubicBezTo>
                <a:cubicBezTo>
                  <a:pt x="705" y="422"/>
                  <a:pt x="716" y="411"/>
                  <a:pt x="716" y="398"/>
                </a:cubicBezTo>
                <a:lnTo>
                  <a:pt x="716" y="397"/>
                </a:lnTo>
                <a:cubicBezTo>
                  <a:pt x="715" y="390"/>
                  <a:pt x="710" y="384"/>
                  <a:pt x="710" y="384"/>
                </a:cubicBezTo>
                <a:lnTo>
                  <a:pt x="766" y="270"/>
                </a:lnTo>
                <a:lnTo>
                  <a:pt x="762" y="267"/>
                </a:lnTo>
                <a:close/>
                <a:moveTo>
                  <a:pt x="891" y="277"/>
                </a:moveTo>
                <a:cubicBezTo>
                  <a:pt x="880" y="277"/>
                  <a:pt x="866" y="279"/>
                  <a:pt x="853" y="284"/>
                </a:cubicBezTo>
                <a:cubicBezTo>
                  <a:pt x="852" y="289"/>
                  <a:pt x="875" y="312"/>
                  <a:pt x="878" y="316"/>
                </a:cubicBezTo>
                <a:cubicBezTo>
                  <a:pt x="863" y="348"/>
                  <a:pt x="859" y="364"/>
                  <a:pt x="890" y="390"/>
                </a:cubicBezTo>
                <a:cubicBezTo>
                  <a:pt x="894" y="396"/>
                  <a:pt x="903" y="399"/>
                  <a:pt x="912" y="399"/>
                </a:cubicBezTo>
                <a:cubicBezTo>
                  <a:pt x="928" y="399"/>
                  <a:pt x="942" y="391"/>
                  <a:pt x="956" y="387"/>
                </a:cubicBezTo>
                <a:cubicBezTo>
                  <a:pt x="969" y="383"/>
                  <a:pt x="978" y="371"/>
                  <a:pt x="979" y="358"/>
                </a:cubicBezTo>
                <a:cubicBezTo>
                  <a:pt x="981" y="345"/>
                  <a:pt x="982" y="329"/>
                  <a:pt x="972" y="318"/>
                </a:cubicBezTo>
                <a:cubicBezTo>
                  <a:pt x="962" y="309"/>
                  <a:pt x="953" y="298"/>
                  <a:pt x="940" y="293"/>
                </a:cubicBezTo>
                <a:cubicBezTo>
                  <a:pt x="928" y="288"/>
                  <a:pt x="916" y="282"/>
                  <a:pt x="903" y="279"/>
                </a:cubicBezTo>
                <a:cubicBezTo>
                  <a:pt x="900" y="278"/>
                  <a:pt x="896" y="277"/>
                  <a:pt x="891" y="277"/>
                </a:cubicBezTo>
                <a:close/>
                <a:moveTo>
                  <a:pt x="894" y="430"/>
                </a:moveTo>
                <a:cubicBezTo>
                  <a:pt x="893" y="430"/>
                  <a:pt x="892" y="430"/>
                  <a:pt x="891" y="430"/>
                </a:cubicBezTo>
                <a:cubicBezTo>
                  <a:pt x="891" y="439"/>
                  <a:pt x="885" y="447"/>
                  <a:pt x="880" y="445"/>
                </a:cubicBezTo>
                <a:cubicBezTo>
                  <a:pt x="872" y="439"/>
                  <a:pt x="825" y="465"/>
                  <a:pt x="854" y="509"/>
                </a:cubicBezTo>
                <a:cubicBezTo>
                  <a:pt x="854" y="512"/>
                  <a:pt x="847" y="521"/>
                  <a:pt x="845" y="524"/>
                </a:cubicBezTo>
                <a:cubicBezTo>
                  <a:pt x="858" y="524"/>
                  <a:pt x="883" y="534"/>
                  <a:pt x="895" y="540"/>
                </a:cubicBezTo>
                <a:cubicBezTo>
                  <a:pt x="913" y="546"/>
                  <a:pt x="936" y="547"/>
                  <a:pt x="952" y="535"/>
                </a:cubicBezTo>
                <a:cubicBezTo>
                  <a:pt x="960" y="530"/>
                  <a:pt x="964" y="521"/>
                  <a:pt x="970" y="513"/>
                </a:cubicBezTo>
                <a:cubicBezTo>
                  <a:pt x="975" y="506"/>
                  <a:pt x="974" y="496"/>
                  <a:pt x="974" y="488"/>
                </a:cubicBezTo>
                <a:cubicBezTo>
                  <a:pt x="974" y="471"/>
                  <a:pt x="962" y="457"/>
                  <a:pt x="948" y="449"/>
                </a:cubicBezTo>
                <a:cubicBezTo>
                  <a:pt x="935" y="446"/>
                  <a:pt x="910" y="430"/>
                  <a:pt x="894" y="430"/>
                </a:cubicBezTo>
                <a:close/>
                <a:moveTo>
                  <a:pt x="834" y="474"/>
                </a:moveTo>
                <a:cubicBezTo>
                  <a:pt x="823" y="495"/>
                  <a:pt x="807" y="512"/>
                  <a:pt x="788" y="526"/>
                </a:cubicBezTo>
                <a:cubicBezTo>
                  <a:pt x="799" y="526"/>
                  <a:pt x="811" y="528"/>
                  <a:pt x="823" y="532"/>
                </a:cubicBezTo>
                <a:cubicBezTo>
                  <a:pt x="830" y="525"/>
                  <a:pt x="837" y="517"/>
                  <a:pt x="841" y="507"/>
                </a:cubicBezTo>
                <a:cubicBezTo>
                  <a:pt x="836" y="498"/>
                  <a:pt x="833" y="486"/>
                  <a:pt x="834" y="474"/>
                </a:cubicBezTo>
                <a:close/>
                <a:moveTo>
                  <a:pt x="752" y="546"/>
                </a:moveTo>
                <a:lnTo>
                  <a:pt x="752" y="546"/>
                </a:lnTo>
                <a:cubicBezTo>
                  <a:pt x="733" y="554"/>
                  <a:pt x="712" y="558"/>
                  <a:pt x="691" y="558"/>
                </a:cubicBezTo>
                <a:cubicBezTo>
                  <a:pt x="690" y="558"/>
                  <a:pt x="689" y="558"/>
                  <a:pt x="688" y="558"/>
                </a:cubicBezTo>
                <a:cubicBezTo>
                  <a:pt x="694" y="562"/>
                  <a:pt x="700" y="568"/>
                  <a:pt x="706" y="578"/>
                </a:cubicBezTo>
                <a:cubicBezTo>
                  <a:pt x="721" y="583"/>
                  <a:pt x="737" y="580"/>
                  <a:pt x="751" y="572"/>
                </a:cubicBezTo>
                <a:cubicBezTo>
                  <a:pt x="750" y="551"/>
                  <a:pt x="755" y="554"/>
                  <a:pt x="752" y="5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ヒラギノ角ゴ Pro W3" pitchFamily="1" charset="-128"/>
              <a:cs typeface="+mn-cs"/>
            </a:endParaRPr>
          </a:p>
        </p:txBody>
      </p:sp>
      <p:sp>
        <p:nvSpPr>
          <p:cNvPr id="48" name="POWER_USER_ID_ICONS_Magnifying_Glass2"/>
          <p:cNvSpPr>
            <a:spLocks noChangeAspect="1" noEditPoints="1"/>
          </p:cNvSpPr>
          <p:nvPr>
            <p:custDataLst>
              <p:tags r:id="rId5"/>
            </p:custDataLst>
          </p:nvPr>
        </p:nvSpPr>
        <p:spPr bwMode="auto">
          <a:xfrm>
            <a:off x="2478774" y="3072810"/>
            <a:ext cx="534957" cy="534957"/>
          </a:xfrm>
          <a:custGeom>
            <a:avLst/>
            <a:gdLst>
              <a:gd name="T0" fmla="*/ 634 w 896"/>
              <a:gd name="T1" fmla="*/ 514 h 896"/>
              <a:gd name="T2" fmla="*/ 623 w 896"/>
              <a:gd name="T3" fmla="*/ 503 h 896"/>
              <a:gd name="T4" fmla="*/ 619 w 896"/>
              <a:gd name="T5" fmla="*/ 500 h 896"/>
              <a:gd name="T6" fmla="*/ 665 w 896"/>
              <a:gd name="T7" fmla="*/ 332 h 896"/>
              <a:gd name="T8" fmla="*/ 332 w 896"/>
              <a:gd name="T9" fmla="*/ 0 h 896"/>
              <a:gd name="T10" fmla="*/ 0 w 896"/>
              <a:gd name="T11" fmla="*/ 332 h 896"/>
              <a:gd name="T12" fmla="*/ 332 w 896"/>
              <a:gd name="T13" fmla="*/ 665 h 896"/>
              <a:gd name="T14" fmla="*/ 499 w 896"/>
              <a:gd name="T15" fmla="*/ 620 h 896"/>
              <a:gd name="T16" fmla="*/ 502 w 896"/>
              <a:gd name="T17" fmla="*/ 624 h 896"/>
              <a:gd name="T18" fmla="*/ 514 w 896"/>
              <a:gd name="T19" fmla="*/ 635 h 896"/>
              <a:gd name="T20" fmla="*/ 583 w 896"/>
              <a:gd name="T21" fmla="*/ 584 h 896"/>
              <a:gd name="T22" fmla="*/ 634 w 896"/>
              <a:gd name="T23" fmla="*/ 514 h 896"/>
              <a:gd name="T24" fmla="*/ 332 w 896"/>
              <a:gd name="T25" fmla="*/ 564 h 896"/>
              <a:gd name="T26" fmla="*/ 100 w 896"/>
              <a:gd name="T27" fmla="*/ 332 h 896"/>
              <a:gd name="T28" fmla="*/ 332 w 896"/>
              <a:gd name="T29" fmla="*/ 100 h 896"/>
              <a:gd name="T30" fmla="*/ 564 w 896"/>
              <a:gd name="T31" fmla="*/ 332 h 896"/>
              <a:gd name="T32" fmla="*/ 332 w 896"/>
              <a:gd name="T33" fmla="*/ 564 h 896"/>
              <a:gd name="T34" fmla="*/ 860 w 896"/>
              <a:gd name="T35" fmla="*/ 740 h 896"/>
              <a:gd name="T36" fmla="*/ 657 w 896"/>
              <a:gd name="T37" fmla="*/ 537 h 896"/>
              <a:gd name="T38" fmla="*/ 604 w 896"/>
              <a:gd name="T39" fmla="*/ 606 h 896"/>
              <a:gd name="T40" fmla="*/ 537 w 896"/>
              <a:gd name="T41" fmla="*/ 658 h 896"/>
              <a:gd name="T42" fmla="*/ 739 w 896"/>
              <a:gd name="T43" fmla="*/ 860 h 896"/>
              <a:gd name="T44" fmla="*/ 798 w 896"/>
              <a:gd name="T45" fmla="*/ 798 h 896"/>
              <a:gd name="T46" fmla="*/ 860 w 896"/>
              <a:gd name="T47" fmla="*/ 740 h 896"/>
              <a:gd name="T48" fmla="*/ 881 w 896"/>
              <a:gd name="T49" fmla="*/ 769 h 896"/>
              <a:gd name="T50" fmla="*/ 828 w 896"/>
              <a:gd name="T51" fmla="*/ 831 h 896"/>
              <a:gd name="T52" fmla="*/ 769 w 896"/>
              <a:gd name="T53" fmla="*/ 882 h 896"/>
              <a:gd name="T54" fmla="*/ 864 w 896"/>
              <a:gd name="T55" fmla="*/ 865 h 896"/>
              <a:gd name="T56" fmla="*/ 881 w 896"/>
              <a:gd name="T57" fmla="*/ 769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96" h="896">
                <a:moveTo>
                  <a:pt x="634" y="514"/>
                </a:moveTo>
                <a:lnTo>
                  <a:pt x="623" y="503"/>
                </a:lnTo>
                <a:cubicBezTo>
                  <a:pt x="622" y="502"/>
                  <a:pt x="621" y="501"/>
                  <a:pt x="619" y="500"/>
                </a:cubicBezTo>
                <a:cubicBezTo>
                  <a:pt x="648" y="451"/>
                  <a:pt x="665" y="393"/>
                  <a:pt x="665" y="332"/>
                </a:cubicBezTo>
                <a:cubicBezTo>
                  <a:pt x="665" y="149"/>
                  <a:pt x="516" y="0"/>
                  <a:pt x="332" y="0"/>
                </a:cubicBezTo>
                <a:cubicBezTo>
                  <a:pt x="149" y="0"/>
                  <a:pt x="0" y="149"/>
                  <a:pt x="0" y="332"/>
                </a:cubicBezTo>
                <a:cubicBezTo>
                  <a:pt x="0" y="516"/>
                  <a:pt x="149" y="665"/>
                  <a:pt x="332" y="665"/>
                </a:cubicBezTo>
                <a:cubicBezTo>
                  <a:pt x="393" y="665"/>
                  <a:pt x="450" y="648"/>
                  <a:pt x="499" y="620"/>
                </a:cubicBezTo>
                <a:cubicBezTo>
                  <a:pt x="500" y="621"/>
                  <a:pt x="501" y="622"/>
                  <a:pt x="502" y="624"/>
                </a:cubicBezTo>
                <a:lnTo>
                  <a:pt x="514" y="635"/>
                </a:lnTo>
                <a:cubicBezTo>
                  <a:pt x="536" y="622"/>
                  <a:pt x="565" y="603"/>
                  <a:pt x="583" y="584"/>
                </a:cubicBezTo>
                <a:cubicBezTo>
                  <a:pt x="602" y="565"/>
                  <a:pt x="621" y="536"/>
                  <a:pt x="634" y="514"/>
                </a:cubicBezTo>
                <a:close/>
                <a:moveTo>
                  <a:pt x="332" y="564"/>
                </a:moveTo>
                <a:cubicBezTo>
                  <a:pt x="204" y="564"/>
                  <a:pt x="100" y="460"/>
                  <a:pt x="100" y="332"/>
                </a:cubicBezTo>
                <a:cubicBezTo>
                  <a:pt x="100" y="204"/>
                  <a:pt x="204" y="100"/>
                  <a:pt x="332" y="100"/>
                </a:cubicBezTo>
                <a:cubicBezTo>
                  <a:pt x="460" y="100"/>
                  <a:pt x="564" y="204"/>
                  <a:pt x="564" y="332"/>
                </a:cubicBezTo>
                <a:cubicBezTo>
                  <a:pt x="564" y="460"/>
                  <a:pt x="460" y="564"/>
                  <a:pt x="332" y="564"/>
                </a:cubicBezTo>
                <a:close/>
                <a:moveTo>
                  <a:pt x="860" y="740"/>
                </a:moveTo>
                <a:lnTo>
                  <a:pt x="657" y="537"/>
                </a:lnTo>
                <a:cubicBezTo>
                  <a:pt x="648" y="554"/>
                  <a:pt x="633" y="577"/>
                  <a:pt x="604" y="606"/>
                </a:cubicBezTo>
                <a:cubicBezTo>
                  <a:pt x="576" y="634"/>
                  <a:pt x="554" y="649"/>
                  <a:pt x="537" y="658"/>
                </a:cubicBezTo>
                <a:lnTo>
                  <a:pt x="739" y="860"/>
                </a:lnTo>
                <a:cubicBezTo>
                  <a:pt x="756" y="841"/>
                  <a:pt x="780" y="816"/>
                  <a:pt x="798" y="798"/>
                </a:cubicBezTo>
                <a:cubicBezTo>
                  <a:pt x="817" y="779"/>
                  <a:pt x="842" y="756"/>
                  <a:pt x="860" y="740"/>
                </a:cubicBezTo>
                <a:close/>
                <a:moveTo>
                  <a:pt x="881" y="769"/>
                </a:moveTo>
                <a:cubicBezTo>
                  <a:pt x="871" y="784"/>
                  <a:pt x="855" y="805"/>
                  <a:pt x="828" y="831"/>
                </a:cubicBezTo>
                <a:cubicBezTo>
                  <a:pt x="803" y="856"/>
                  <a:pt x="784" y="872"/>
                  <a:pt x="769" y="882"/>
                </a:cubicBezTo>
                <a:cubicBezTo>
                  <a:pt x="800" y="896"/>
                  <a:pt x="838" y="890"/>
                  <a:pt x="864" y="865"/>
                </a:cubicBezTo>
                <a:cubicBezTo>
                  <a:pt x="890" y="839"/>
                  <a:pt x="896" y="801"/>
                  <a:pt x="881" y="76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ヒラギノ角ゴ Pro W3" pitchFamily="1" charset="-128"/>
              <a:cs typeface="+mn-cs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401628" y="233860"/>
            <a:ext cx="4480832" cy="5930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778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13" b="1" i="0" u="none" strike="noStrike" kern="1200" cap="none" spc="0" normalizeH="0" baseline="0" noProof="0" dirty="0">
                <a:ln>
                  <a:noFill/>
                </a:ln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Yatırım Projesi Süresi</a:t>
            </a:r>
          </a:p>
        </p:txBody>
      </p:sp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299547" y="130154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ikdörtgen 3"/>
          <p:cNvSpPr/>
          <p:nvPr/>
        </p:nvSpPr>
        <p:spPr>
          <a:xfrm>
            <a:off x="1729640" y="1056405"/>
            <a:ext cx="325336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77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prstClr val="black"/>
                </a:solidFill>
                <a:latin typeface="Calibri" pitchFamily="34" charset="0"/>
                <a:ea typeface="ヒラギノ角ゴ Pro W3" pitchFamily="1" charset="-128"/>
              </a:rPr>
              <a:t>İşletme, yatırım proje süresini 4 ay ve katları şeklinde olmak üzere en az 8 ay en fazla 36 ay olacak şekilde belirler</a:t>
            </a:r>
          </a:p>
          <a:p>
            <a:pPr marL="0" marR="0" lvl="0" indent="0" algn="just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ヒラギノ角ゴ Pro W3" pitchFamily="1" charset="-128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205320" y="5635263"/>
            <a:ext cx="42235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778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4’er aylık </a:t>
            </a:r>
            <a:r>
              <a:rPr kumimoji="0" lang="nn-NO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ヒラギノ角ゴ Pro W3" pitchFamily="1" charset="-128"/>
                <a:cs typeface="+mn-cs"/>
              </a:rPr>
              <a:t>Faaliyet-zaman planı</a:t>
            </a:r>
            <a:endParaRPr kumimoji="0" lang="nn-NO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416642" y="1005000"/>
            <a:ext cx="43674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77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prstClr val="black"/>
                </a:solidFill>
                <a:latin typeface="Calibri" pitchFamily="34" charset="0"/>
                <a:ea typeface="ヒラギノ角ゴ Pro W3" pitchFamily="1" charset="-128"/>
              </a:rPr>
              <a:t>İşletmenin talep etmesi halinde, komite kararı ile bir defaya mahsus olmak üzere 4 ay ek süre verilebilir. Verilen ek süre dâhil olmak üzere yatırım projesi süresi toplam 36 ayı geçemez.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28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entagon 33"/>
          <p:cNvSpPr/>
          <p:nvPr/>
        </p:nvSpPr>
        <p:spPr bwMode="auto">
          <a:xfrm>
            <a:off x="631641" y="2936543"/>
            <a:ext cx="1046053" cy="696811"/>
          </a:xfrm>
          <a:prstGeom prst="homePlate">
            <a:avLst>
              <a:gd name="adj" fmla="val 2732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4" name="Rectangle 63"/>
          <p:cNvSpPr>
            <a:spLocks/>
          </p:cNvSpPr>
          <p:nvPr/>
        </p:nvSpPr>
        <p:spPr bwMode="auto">
          <a:xfrm>
            <a:off x="1728494" y="3809008"/>
            <a:ext cx="9898148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KOSGEB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Destek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Tutarı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tr-TR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317 Milyon TL</a:t>
            </a:r>
            <a:endParaRPr lang="en-US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7" name="Rectangle 66"/>
          <p:cNvSpPr>
            <a:spLocks/>
          </p:cNvSpPr>
          <p:nvPr/>
        </p:nvSpPr>
        <p:spPr bwMode="auto">
          <a:xfrm>
            <a:off x="1515698" y="2036905"/>
            <a:ext cx="10110944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lang="tr-TR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   </a:t>
            </a:r>
            <a:r>
              <a:rPr lang="en-US" kern="0" dirty="0" err="1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Orta</a:t>
            </a: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Yüksek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Teknoloji</a:t>
            </a: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</a:t>
            </a:r>
            <a:r>
              <a:rPr lang="tr-TR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76</a:t>
            </a:r>
            <a:endParaRPr lang="en-US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lvl="0" fontAlgn="base">
              <a:lnSpc>
                <a:spcPct val="90000"/>
              </a:lnSpc>
              <a:defRPr/>
            </a:pPr>
            <a:r>
              <a:rPr lang="tr-TR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   </a:t>
            </a:r>
            <a:r>
              <a:rPr lang="en-US" kern="0" dirty="0" err="1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Yüksek</a:t>
            </a: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Teknoloji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tr-TR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20</a:t>
            </a:r>
            <a:endParaRPr lang="en-US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8" name="Pentagon 19"/>
          <p:cNvSpPr/>
          <p:nvPr/>
        </p:nvSpPr>
        <p:spPr bwMode="auto">
          <a:xfrm>
            <a:off x="602369" y="2035609"/>
            <a:ext cx="1088601" cy="702574"/>
          </a:xfrm>
          <a:prstGeom prst="homePlate">
            <a:avLst>
              <a:gd name="adj" fmla="val 2732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0" name="Rectangle 69"/>
          <p:cNvSpPr>
            <a:spLocks/>
          </p:cNvSpPr>
          <p:nvPr/>
        </p:nvSpPr>
        <p:spPr bwMode="auto">
          <a:xfrm>
            <a:off x="1728494" y="2921086"/>
            <a:ext cx="9881615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Proje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Bütçesi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</a:t>
            </a:r>
            <a:r>
              <a:rPr lang="tr-TR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607 Milyon </a:t>
            </a:r>
            <a:r>
              <a:rPr lang="en-US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TL </a:t>
            </a:r>
          </a:p>
        </p:txBody>
      </p:sp>
      <p:sp>
        <p:nvSpPr>
          <p:cNvPr id="71" name="Pentagon 36"/>
          <p:cNvSpPr/>
          <p:nvPr/>
        </p:nvSpPr>
        <p:spPr bwMode="auto">
          <a:xfrm>
            <a:off x="602369" y="4655184"/>
            <a:ext cx="1059175" cy="696614"/>
          </a:xfrm>
          <a:prstGeom prst="homePlate">
            <a:avLst>
              <a:gd name="adj" fmla="val 2732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1529986" y="1171423"/>
            <a:ext cx="10110944" cy="701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0" rIns="0" bIns="0" rtlCol="0" anchor="ctr"/>
          <a:lstStyle/>
          <a:p>
            <a:pPr lvl="0" fontAlgn="base">
              <a:lnSpc>
                <a:spcPct val="90000"/>
              </a:lnSpc>
              <a:defRPr/>
            </a:pPr>
            <a:r>
              <a:rPr lang="tr-TR" sz="16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   </a:t>
            </a: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Kabul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edilen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proje</a:t>
            </a:r>
            <a:r>
              <a:rPr lang="en-US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sayısı</a:t>
            </a: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</a:t>
            </a:r>
            <a:r>
              <a:rPr lang="tr-TR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96</a:t>
            </a:r>
            <a:r>
              <a:rPr lang="en-US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n-US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0" name="Pentagon 26"/>
          <p:cNvSpPr/>
          <p:nvPr/>
        </p:nvSpPr>
        <p:spPr bwMode="auto">
          <a:xfrm>
            <a:off x="617440" y="1162897"/>
            <a:ext cx="1075482" cy="707864"/>
          </a:xfrm>
          <a:prstGeom prst="homePlate">
            <a:avLst>
              <a:gd name="adj" fmla="val 2732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3" name="Pentagon 47"/>
          <p:cNvSpPr/>
          <p:nvPr/>
        </p:nvSpPr>
        <p:spPr bwMode="auto">
          <a:xfrm>
            <a:off x="605033" y="3733046"/>
            <a:ext cx="1046053" cy="696811"/>
          </a:xfrm>
          <a:prstGeom prst="homePlate">
            <a:avLst>
              <a:gd name="adj" fmla="val 2732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21" name="POWER_USER_ID_ICONS_Certificate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768708" y="3089162"/>
            <a:ext cx="655638" cy="512763"/>
            <a:chOff x="44" y="66"/>
            <a:chExt cx="413" cy="323"/>
          </a:xfrm>
          <a:solidFill>
            <a:schemeClr val="bg1"/>
          </a:solidFill>
        </p:grpSpPr>
        <p:sp>
          <p:nvSpPr>
            <p:cNvPr id="22" name="POWER_USER_ID_ICONS_Certificate"/>
            <p:cNvSpPr>
              <a:spLocks noEditPoints="1"/>
            </p:cNvSpPr>
            <p:nvPr>
              <p:custDataLst>
                <p:tags r:id="rId16"/>
              </p:custDataLst>
            </p:nvPr>
          </p:nvSpPr>
          <p:spPr bwMode="auto">
            <a:xfrm>
              <a:off x="44" y="66"/>
              <a:ext cx="413" cy="323"/>
            </a:xfrm>
            <a:custGeom>
              <a:avLst/>
              <a:gdLst>
                <a:gd name="T0" fmla="*/ 0 w 896"/>
                <a:gd name="T1" fmla="*/ 0 h 698"/>
                <a:gd name="T2" fmla="*/ 0 w 896"/>
                <a:gd name="T3" fmla="*/ 37 h 698"/>
                <a:gd name="T4" fmla="*/ 0 w 896"/>
                <a:gd name="T5" fmla="*/ 661 h 698"/>
                <a:gd name="T6" fmla="*/ 0 w 896"/>
                <a:gd name="T7" fmla="*/ 698 h 698"/>
                <a:gd name="T8" fmla="*/ 36 w 896"/>
                <a:gd name="T9" fmla="*/ 698 h 698"/>
                <a:gd name="T10" fmla="*/ 860 w 896"/>
                <a:gd name="T11" fmla="*/ 698 h 698"/>
                <a:gd name="T12" fmla="*/ 896 w 896"/>
                <a:gd name="T13" fmla="*/ 698 h 698"/>
                <a:gd name="T14" fmla="*/ 896 w 896"/>
                <a:gd name="T15" fmla="*/ 661 h 698"/>
                <a:gd name="T16" fmla="*/ 896 w 896"/>
                <a:gd name="T17" fmla="*/ 37 h 698"/>
                <a:gd name="T18" fmla="*/ 896 w 896"/>
                <a:gd name="T19" fmla="*/ 0 h 698"/>
                <a:gd name="T20" fmla="*/ 860 w 896"/>
                <a:gd name="T21" fmla="*/ 0 h 698"/>
                <a:gd name="T22" fmla="*/ 36 w 896"/>
                <a:gd name="T23" fmla="*/ 0 h 698"/>
                <a:gd name="T24" fmla="*/ 0 w 896"/>
                <a:gd name="T25" fmla="*/ 0 h 698"/>
                <a:gd name="T26" fmla="*/ 72 w 896"/>
                <a:gd name="T27" fmla="*/ 74 h 698"/>
                <a:gd name="T28" fmla="*/ 824 w 896"/>
                <a:gd name="T29" fmla="*/ 74 h 698"/>
                <a:gd name="T30" fmla="*/ 824 w 896"/>
                <a:gd name="T31" fmla="*/ 624 h 698"/>
                <a:gd name="T32" fmla="*/ 72 w 896"/>
                <a:gd name="T33" fmla="*/ 624 h 698"/>
                <a:gd name="T34" fmla="*/ 72 w 896"/>
                <a:gd name="T35" fmla="*/ 74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6" h="698">
                  <a:moveTo>
                    <a:pt x="0" y="0"/>
                  </a:moveTo>
                  <a:lnTo>
                    <a:pt x="0" y="37"/>
                  </a:lnTo>
                  <a:lnTo>
                    <a:pt x="0" y="661"/>
                  </a:lnTo>
                  <a:lnTo>
                    <a:pt x="0" y="698"/>
                  </a:lnTo>
                  <a:lnTo>
                    <a:pt x="36" y="698"/>
                  </a:lnTo>
                  <a:lnTo>
                    <a:pt x="860" y="698"/>
                  </a:lnTo>
                  <a:lnTo>
                    <a:pt x="896" y="698"/>
                  </a:lnTo>
                  <a:lnTo>
                    <a:pt x="896" y="661"/>
                  </a:lnTo>
                  <a:lnTo>
                    <a:pt x="896" y="37"/>
                  </a:lnTo>
                  <a:lnTo>
                    <a:pt x="896" y="0"/>
                  </a:lnTo>
                  <a:lnTo>
                    <a:pt x="860" y="0"/>
                  </a:lnTo>
                  <a:lnTo>
                    <a:pt x="36" y="0"/>
                  </a:lnTo>
                  <a:lnTo>
                    <a:pt x="0" y="0"/>
                  </a:lnTo>
                  <a:close/>
                  <a:moveTo>
                    <a:pt x="72" y="74"/>
                  </a:moveTo>
                  <a:lnTo>
                    <a:pt x="824" y="74"/>
                  </a:lnTo>
                  <a:lnTo>
                    <a:pt x="824" y="624"/>
                  </a:lnTo>
                  <a:lnTo>
                    <a:pt x="72" y="624"/>
                  </a:lnTo>
                  <a:lnTo>
                    <a:pt x="72" y="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POWER_USER_ID_ICONS_Certificate"/>
            <p:cNvSpPr>
              <a:spLocks noEditPoints="1"/>
            </p:cNvSpPr>
            <p:nvPr>
              <p:custDataLst>
                <p:tags r:id="rId17"/>
              </p:custDataLst>
            </p:nvPr>
          </p:nvSpPr>
          <p:spPr bwMode="auto">
            <a:xfrm>
              <a:off x="100" y="121"/>
              <a:ext cx="303" cy="213"/>
            </a:xfrm>
            <a:custGeom>
              <a:avLst/>
              <a:gdLst>
                <a:gd name="T0" fmla="*/ 0 w 657"/>
                <a:gd name="T1" fmla="*/ 0 h 462"/>
                <a:gd name="T2" fmla="*/ 0 w 657"/>
                <a:gd name="T3" fmla="*/ 6 h 462"/>
                <a:gd name="T4" fmla="*/ 0 w 657"/>
                <a:gd name="T5" fmla="*/ 456 h 462"/>
                <a:gd name="T6" fmla="*/ 0 w 657"/>
                <a:gd name="T7" fmla="*/ 462 h 462"/>
                <a:gd name="T8" fmla="*/ 5 w 657"/>
                <a:gd name="T9" fmla="*/ 462 h 462"/>
                <a:gd name="T10" fmla="*/ 651 w 657"/>
                <a:gd name="T11" fmla="*/ 462 h 462"/>
                <a:gd name="T12" fmla="*/ 657 w 657"/>
                <a:gd name="T13" fmla="*/ 462 h 462"/>
                <a:gd name="T14" fmla="*/ 657 w 657"/>
                <a:gd name="T15" fmla="*/ 456 h 462"/>
                <a:gd name="T16" fmla="*/ 657 w 657"/>
                <a:gd name="T17" fmla="*/ 6 h 462"/>
                <a:gd name="T18" fmla="*/ 657 w 657"/>
                <a:gd name="T19" fmla="*/ 0 h 462"/>
                <a:gd name="T20" fmla="*/ 651 w 657"/>
                <a:gd name="T21" fmla="*/ 0 h 462"/>
                <a:gd name="T22" fmla="*/ 5 w 657"/>
                <a:gd name="T23" fmla="*/ 0 h 462"/>
                <a:gd name="T24" fmla="*/ 0 w 657"/>
                <a:gd name="T25" fmla="*/ 0 h 462"/>
                <a:gd name="T26" fmla="*/ 11 w 657"/>
                <a:gd name="T27" fmla="*/ 12 h 462"/>
                <a:gd name="T28" fmla="*/ 645 w 657"/>
                <a:gd name="T29" fmla="*/ 12 h 462"/>
                <a:gd name="T30" fmla="*/ 645 w 657"/>
                <a:gd name="T31" fmla="*/ 450 h 462"/>
                <a:gd name="T32" fmla="*/ 11 w 657"/>
                <a:gd name="T33" fmla="*/ 450 h 462"/>
                <a:gd name="T34" fmla="*/ 11 w 657"/>
                <a:gd name="T35" fmla="*/ 1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7" h="462">
                  <a:moveTo>
                    <a:pt x="0" y="0"/>
                  </a:moveTo>
                  <a:lnTo>
                    <a:pt x="0" y="6"/>
                  </a:lnTo>
                  <a:lnTo>
                    <a:pt x="0" y="456"/>
                  </a:lnTo>
                  <a:lnTo>
                    <a:pt x="0" y="462"/>
                  </a:lnTo>
                  <a:lnTo>
                    <a:pt x="5" y="462"/>
                  </a:lnTo>
                  <a:lnTo>
                    <a:pt x="651" y="462"/>
                  </a:lnTo>
                  <a:lnTo>
                    <a:pt x="657" y="462"/>
                  </a:lnTo>
                  <a:lnTo>
                    <a:pt x="657" y="456"/>
                  </a:lnTo>
                  <a:lnTo>
                    <a:pt x="657" y="6"/>
                  </a:lnTo>
                  <a:lnTo>
                    <a:pt x="657" y="0"/>
                  </a:lnTo>
                  <a:lnTo>
                    <a:pt x="651" y="0"/>
                  </a:lnTo>
                  <a:lnTo>
                    <a:pt x="5" y="0"/>
                  </a:lnTo>
                  <a:lnTo>
                    <a:pt x="0" y="0"/>
                  </a:lnTo>
                  <a:close/>
                  <a:moveTo>
                    <a:pt x="11" y="12"/>
                  </a:moveTo>
                  <a:lnTo>
                    <a:pt x="645" y="12"/>
                  </a:lnTo>
                  <a:lnTo>
                    <a:pt x="645" y="450"/>
                  </a:lnTo>
                  <a:lnTo>
                    <a:pt x="11" y="450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POWER_USER_ID_ICONS_Certificate"/>
            <p:cNvSpPr>
              <a:spLocks noEditPoints="1"/>
            </p:cNvSpPr>
            <p:nvPr>
              <p:custDataLst>
                <p:tags r:id="rId18"/>
              </p:custDataLst>
            </p:nvPr>
          </p:nvSpPr>
          <p:spPr bwMode="auto">
            <a:xfrm>
              <a:off x="331" y="221"/>
              <a:ext cx="60" cy="93"/>
            </a:xfrm>
            <a:custGeom>
              <a:avLst/>
              <a:gdLst>
                <a:gd name="T0" fmla="*/ 57 w 130"/>
                <a:gd name="T1" fmla="*/ 13 h 202"/>
                <a:gd name="T2" fmla="*/ 65 w 130"/>
                <a:gd name="T3" fmla="*/ 0 h 202"/>
                <a:gd name="T4" fmla="*/ 73 w 130"/>
                <a:gd name="T5" fmla="*/ 13 h 202"/>
                <a:gd name="T6" fmla="*/ 85 w 130"/>
                <a:gd name="T7" fmla="*/ 3 h 202"/>
                <a:gd name="T8" fmla="*/ 89 w 130"/>
                <a:gd name="T9" fmla="*/ 18 h 202"/>
                <a:gd name="T10" fmla="*/ 103 w 130"/>
                <a:gd name="T11" fmla="*/ 12 h 202"/>
                <a:gd name="T12" fmla="*/ 102 w 130"/>
                <a:gd name="T13" fmla="*/ 28 h 202"/>
                <a:gd name="T14" fmla="*/ 118 w 130"/>
                <a:gd name="T15" fmla="*/ 26 h 202"/>
                <a:gd name="T16" fmla="*/ 111 w 130"/>
                <a:gd name="T17" fmla="*/ 41 h 202"/>
                <a:gd name="T18" fmla="*/ 127 w 130"/>
                <a:gd name="T19" fmla="*/ 44 h 202"/>
                <a:gd name="T20" fmla="*/ 117 w 130"/>
                <a:gd name="T21" fmla="*/ 57 h 202"/>
                <a:gd name="T22" fmla="*/ 130 w 130"/>
                <a:gd name="T23" fmla="*/ 65 h 202"/>
                <a:gd name="T24" fmla="*/ 116 w 130"/>
                <a:gd name="T25" fmla="*/ 73 h 202"/>
                <a:gd name="T26" fmla="*/ 127 w 130"/>
                <a:gd name="T27" fmla="*/ 85 h 202"/>
                <a:gd name="T28" fmla="*/ 111 w 130"/>
                <a:gd name="T29" fmla="*/ 88 h 202"/>
                <a:gd name="T30" fmla="*/ 118 w 130"/>
                <a:gd name="T31" fmla="*/ 103 h 202"/>
                <a:gd name="T32" fmla="*/ 102 w 130"/>
                <a:gd name="T33" fmla="*/ 101 h 202"/>
                <a:gd name="T34" fmla="*/ 103 w 130"/>
                <a:gd name="T35" fmla="*/ 117 h 202"/>
                <a:gd name="T36" fmla="*/ 89 w 130"/>
                <a:gd name="T37" fmla="*/ 111 h 202"/>
                <a:gd name="T38" fmla="*/ 88 w 130"/>
                <a:gd name="T39" fmla="*/ 118 h 202"/>
                <a:gd name="T40" fmla="*/ 114 w 130"/>
                <a:gd name="T41" fmla="*/ 194 h 202"/>
                <a:gd name="T42" fmla="*/ 93 w 130"/>
                <a:gd name="T43" fmla="*/ 182 h 202"/>
                <a:gd name="T44" fmla="*/ 83 w 130"/>
                <a:gd name="T45" fmla="*/ 202 h 202"/>
                <a:gd name="T46" fmla="*/ 82 w 130"/>
                <a:gd name="T47" fmla="*/ 198 h 202"/>
                <a:gd name="T48" fmla="*/ 66 w 130"/>
                <a:gd name="T49" fmla="*/ 129 h 202"/>
                <a:gd name="T50" fmla="*/ 65 w 130"/>
                <a:gd name="T51" fmla="*/ 129 h 202"/>
                <a:gd name="T52" fmla="*/ 52 w 130"/>
                <a:gd name="T53" fmla="*/ 183 h 202"/>
                <a:gd name="T54" fmla="*/ 48 w 130"/>
                <a:gd name="T55" fmla="*/ 202 h 202"/>
                <a:gd name="T56" fmla="*/ 37 w 130"/>
                <a:gd name="T57" fmla="*/ 182 h 202"/>
                <a:gd name="T58" fmla="*/ 17 w 130"/>
                <a:gd name="T59" fmla="*/ 194 h 202"/>
                <a:gd name="T60" fmla="*/ 42 w 130"/>
                <a:gd name="T61" fmla="*/ 118 h 202"/>
                <a:gd name="T62" fmla="*/ 42 w 130"/>
                <a:gd name="T63" fmla="*/ 111 h 202"/>
                <a:gd name="T64" fmla="*/ 27 w 130"/>
                <a:gd name="T65" fmla="*/ 117 h 202"/>
                <a:gd name="T66" fmla="*/ 28 w 130"/>
                <a:gd name="T67" fmla="*/ 101 h 202"/>
                <a:gd name="T68" fmla="*/ 13 w 130"/>
                <a:gd name="T69" fmla="*/ 103 h 202"/>
                <a:gd name="T70" fmla="*/ 19 w 130"/>
                <a:gd name="T71" fmla="*/ 88 h 202"/>
                <a:gd name="T72" fmla="*/ 4 w 130"/>
                <a:gd name="T73" fmla="*/ 85 h 202"/>
                <a:gd name="T74" fmla="*/ 14 w 130"/>
                <a:gd name="T75" fmla="*/ 73 h 202"/>
                <a:gd name="T76" fmla="*/ 0 w 130"/>
                <a:gd name="T77" fmla="*/ 65 h 202"/>
                <a:gd name="T78" fmla="*/ 14 w 130"/>
                <a:gd name="T79" fmla="*/ 57 h 202"/>
                <a:gd name="T80" fmla="*/ 4 w 130"/>
                <a:gd name="T81" fmla="*/ 44 h 202"/>
                <a:gd name="T82" fmla="*/ 19 w 130"/>
                <a:gd name="T83" fmla="*/ 41 h 202"/>
                <a:gd name="T84" fmla="*/ 13 w 130"/>
                <a:gd name="T85" fmla="*/ 26 h 202"/>
                <a:gd name="T86" fmla="*/ 28 w 130"/>
                <a:gd name="T87" fmla="*/ 28 h 202"/>
                <a:gd name="T88" fmla="*/ 27 w 130"/>
                <a:gd name="T89" fmla="*/ 12 h 202"/>
                <a:gd name="T90" fmla="*/ 42 w 130"/>
                <a:gd name="T91" fmla="*/ 18 h 202"/>
                <a:gd name="T92" fmla="*/ 45 w 130"/>
                <a:gd name="T93" fmla="*/ 3 h 202"/>
                <a:gd name="T94" fmla="*/ 57 w 130"/>
                <a:gd name="T95" fmla="*/ 13 h 202"/>
                <a:gd name="T96" fmla="*/ 63 w 130"/>
                <a:gd name="T97" fmla="*/ 22 h 202"/>
                <a:gd name="T98" fmla="*/ 31 w 130"/>
                <a:gd name="T99" fmla="*/ 39 h 202"/>
                <a:gd name="T100" fmla="*/ 26 w 130"/>
                <a:gd name="T101" fmla="*/ 78 h 202"/>
                <a:gd name="T102" fmla="*/ 45 w 130"/>
                <a:gd name="T103" fmla="*/ 100 h 202"/>
                <a:gd name="T104" fmla="*/ 84 w 130"/>
                <a:gd name="T105" fmla="*/ 101 h 202"/>
                <a:gd name="T106" fmla="*/ 100 w 130"/>
                <a:gd name="T107" fmla="*/ 86 h 202"/>
                <a:gd name="T108" fmla="*/ 99 w 130"/>
                <a:gd name="T109" fmla="*/ 39 h 202"/>
                <a:gd name="T110" fmla="*/ 63 w 130"/>
                <a:gd name="T111" fmla="*/ 2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30" h="202">
                  <a:moveTo>
                    <a:pt x="57" y="13"/>
                  </a:moveTo>
                  <a:cubicBezTo>
                    <a:pt x="60" y="9"/>
                    <a:pt x="62" y="4"/>
                    <a:pt x="65" y="0"/>
                  </a:cubicBezTo>
                  <a:cubicBezTo>
                    <a:pt x="68" y="4"/>
                    <a:pt x="71" y="9"/>
                    <a:pt x="73" y="13"/>
                  </a:cubicBezTo>
                  <a:cubicBezTo>
                    <a:pt x="77" y="10"/>
                    <a:pt x="81" y="6"/>
                    <a:pt x="85" y="3"/>
                  </a:cubicBezTo>
                  <a:cubicBezTo>
                    <a:pt x="86" y="8"/>
                    <a:pt x="88" y="13"/>
                    <a:pt x="89" y="18"/>
                  </a:cubicBezTo>
                  <a:cubicBezTo>
                    <a:pt x="94" y="16"/>
                    <a:pt x="98" y="14"/>
                    <a:pt x="103" y="12"/>
                  </a:cubicBezTo>
                  <a:cubicBezTo>
                    <a:pt x="103" y="17"/>
                    <a:pt x="102" y="23"/>
                    <a:pt x="102" y="28"/>
                  </a:cubicBezTo>
                  <a:cubicBezTo>
                    <a:pt x="107" y="27"/>
                    <a:pt x="112" y="27"/>
                    <a:pt x="118" y="26"/>
                  </a:cubicBezTo>
                  <a:cubicBezTo>
                    <a:pt x="116" y="31"/>
                    <a:pt x="113" y="36"/>
                    <a:pt x="111" y="41"/>
                  </a:cubicBezTo>
                  <a:cubicBezTo>
                    <a:pt x="117" y="42"/>
                    <a:pt x="122" y="43"/>
                    <a:pt x="127" y="44"/>
                  </a:cubicBezTo>
                  <a:cubicBezTo>
                    <a:pt x="123" y="49"/>
                    <a:pt x="120" y="52"/>
                    <a:pt x="117" y="57"/>
                  </a:cubicBezTo>
                  <a:cubicBezTo>
                    <a:pt x="121" y="59"/>
                    <a:pt x="126" y="62"/>
                    <a:pt x="130" y="65"/>
                  </a:cubicBezTo>
                  <a:cubicBezTo>
                    <a:pt x="126" y="67"/>
                    <a:pt x="121" y="70"/>
                    <a:pt x="116" y="73"/>
                  </a:cubicBezTo>
                  <a:cubicBezTo>
                    <a:pt x="120" y="77"/>
                    <a:pt x="123" y="81"/>
                    <a:pt x="127" y="85"/>
                  </a:cubicBezTo>
                  <a:cubicBezTo>
                    <a:pt x="122" y="86"/>
                    <a:pt x="117" y="87"/>
                    <a:pt x="111" y="88"/>
                  </a:cubicBezTo>
                  <a:cubicBezTo>
                    <a:pt x="113" y="93"/>
                    <a:pt x="116" y="98"/>
                    <a:pt x="118" y="103"/>
                  </a:cubicBezTo>
                  <a:cubicBezTo>
                    <a:pt x="112" y="102"/>
                    <a:pt x="107" y="102"/>
                    <a:pt x="102" y="101"/>
                  </a:cubicBezTo>
                  <a:cubicBezTo>
                    <a:pt x="102" y="107"/>
                    <a:pt x="103" y="112"/>
                    <a:pt x="103" y="117"/>
                  </a:cubicBezTo>
                  <a:cubicBezTo>
                    <a:pt x="98" y="115"/>
                    <a:pt x="94" y="113"/>
                    <a:pt x="89" y="111"/>
                  </a:cubicBezTo>
                  <a:cubicBezTo>
                    <a:pt x="88" y="113"/>
                    <a:pt x="87" y="116"/>
                    <a:pt x="88" y="118"/>
                  </a:cubicBezTo>
                  <a:cubicBezTo>
                    <a:pt x="97" y="144"/>
                    <a:pt x="105" y="169"/>
                    <a:pt x="114" y="194"/>
                  </a:cubicBezTo>
                  <a:cubicBezTo>
                    <a:pt x="107" y="190"/>
                    <a:pt x="100" y="186"/>
                    <a:pt x="93" y="182"/>
                  </a:cubicBezTo>
                  <a:cubicBezTo>
                    <a:pt x="90" y="189"/>
                    <a:pt x="87" y="196"/>
                    <a:pt x="83" y="202"/>
                  </a:cubicBezTo>
                  <a:cubicBezTo>
                    <a:pt x="82" y="201"/>
                    <a:pt x="82" y="199"/>
                    <a:pt x="82" y="198"/>
                  </a:cubicBezTo>
                  <a:cubicBezTo>
                    <a:pt x="76" y="175"/>
                    <a:pt x="71" y="152"/>
                    <a:pt x="66" y="129"/>
                  </a:cubicBezTo>
                  <a:lnTo>
                    <a:pt x="65" y="129"/>
                  </a:lnTo>
                  <a:cubicBezTo>
                    <a:pt x="61" y="147"/>
                    <a:pt x="56" y="165"/>
                    <a:pt x="52" y="183"/>
                  </a:cubicBezTo>
                  <a:cubicBezTo>
                    <a:pt x="51" y="189"/>
                    <a:pt x="49" y="196"/>
                    <a:pt x="48" y="202"/>
                  </a:cubicBezTo>
                  <a:cubicBezTo>
                    <a:pt x="44" y="195"/>
                    <a:pt x="41" y="188"/>
                    <a:pt x="37" y="182"/>
                  </a:cubicBezTo>
                  <a:cubicBezTo>
                    <a:pt x="30" y="186"/>
                    <a:pt x="23" y="190"/>
                    <a:pt x="17" y="194"/>
                  </a:cubicBezTo>
                  <a:cubicBezTo>
                    <a:pt x="25" y="169"/>
                    <a:pt x="33" y="144"/>
                    <a:pt x="42" y="118"/>
                  </a:cubicBezTo>
                  <a:cubicBezTo>
                    <a:pt x="43" y="116"/>
                    <a:pt x="42" y="113"/>
                    <a:pt x="42" y="111"/>
                  </a:cubicBezTo>
                  <a:cubicBezTo>
                    <a:pt x="37" y="113"/>
                    <a:pt x="32" y="115"/>
                    <a:pt x="27" y="117"/>
                  </a:cubicBezTo>
                  <a:cubicBezTo>
                    <a:pt x="27" y="112"/>
                    <a:pt x="28" y="107"/>
                    <a:pt x="28" y="101"/>
                  </a:cubicBezTo>
                  <a:cubicBezTo>
                    <a:pt x="23" y="102"/>
                    <a:pt x="18" y="102"/>
                    <a:pt x="13" y="103"/>
                  </a:cubicBezTo>
                  <a:cubicBezTo>
                    <a:pt x="15" y="98"/>
                    <a:pt x="17" y="93"/>
                    <a:pt x="19" y="88"/>
                  </a:cubicBezTo>
                  <a:cubicBezTo>
                    <a:pt x="14" y="87"/>
                    <a:pt x="9" y="86"/>
                    <a:pt x="4" y="85"/>
                  </a:cubicBezTo>
                  <a:cubicBezTo>
                    <a:pt x="7" y="81"/>
                    <a:pt x="11" y="77"/>
                    <a:pt x="14" y="73"/>
                  </a:cubicBezTo>
                  <a:cubicBezTo>
                    <a:pt x="9" y="70"/>
                    <a:pt x="5" y="67"/>
                    <a:pt x="0" y="65"/>
                  </a:cubicBezTo>
                  <a:cubicBezTo>
                    <a:pt x="5" y="62"/>
                    <a:pt x="9" y="59"/>
                    <a:pt x="14" y="57"/>
                  </a:cubicBezTo>
                  <a:cubicBezTo>
                    <a:pt x="11" y="52"/>
                    <a:pt x="7" y="49"/>
                    <a:pt x="4" y="44"/>
                  </a:cubicBezTo>
                  <a:cubicBezTo>
                    <a:pt x="9" y="43"/>
                    <a:pt x="14" y="42"/>
                    <a:pt x="19" y="41"/>
                  </a:cubicBezTo>
                  <a:cubicBezTo>
                    <a:pt x="17" y="36"/>
                    <a:pt x="15" y="31"/>
                    <a:pt x="13" y="26"/>
                  </a:cubicBezTo>
                  <a:cubicBezTo>
                    <a:pt x="18" y="27"/>
                    <a:pt x="23" y="27"/>
                    <a:pt x="28" y="28"/>
                  </a:cubicBezTo>
                  <a:cubicBezTo>
                    <a:pt x="28" y="23"/>
                    <a:pt x="28" y="17"/>
                    <a:pt x="27" y="12"/>
                  </a:cubicBezTo>
                  <a:cubicBezTo>
                    <a:pt x="32" y="14"/>
                    <a:pt x="37" y="16"/>
                    <a:pt x="42" y="18"/>
                  </a:cubicBezTo>
                  <a:cubicBezTo>
                    <a:pt x="43" y="13"/>
                    <a:pt x="44" y="8"/>
                    <a:pt x="45" y="3"/>
                  </a:cubicBezTo>
                  <a:cubicBezTo>
                    <a:pt x="49" y="6"/>
                    <a:pt x="53" y="10"/>
                    <a:pt x="57" y="13"/>
                  </a:cubicBezTo>
                  <a:close/>
                  <a:moveTo>
                    <a:pt x="63" y="22"/>
                  </a:moveTo>
                  <a:cubicBezTo>
                    <a:pt x="51" y="22"/>
                    <a:pt x="39" y="29"/>
                    <a:pt x="31" y="39"/>
                  </a:cubicBezTo>
                  <a:cubicBezTo>
                    <a:pt x="23" y="50"/>
                    <a:pt x="22" y="65"/>
                    <a:pt x="26" y="78"/>
                  </a:cubicBezTo>
                  <a:cubicBezTo>
                    <a:pt x="29" y="87"/>
                    <a:pt x="36" y="95"/>
                    <a:pt x="45" y="100"/>
                  </a:cubicBezTo>
                  <a:cubicBezTo>
                    <a:pt x="56" y="106"/>
                    <a:pt x="71" y="107"/>
                    <a:pt x="84" y="101"/>
                  </a:cubicBezTo>
                  <a:cubicBezTo>
                    <a:pt x="90" y="98"/>
                    <a:pt x="96" y="92"/>
                    <a:pt x="100" y="86"/>
                  </a:cubicBezTo>
                  <a:cubicBezTo>
                    <a:pt x="109" y="72"/>
                    <a:pt x="109" y="53"/>
                    <a:pt x="99" y="39"/>
                  </a:cubicBezTo>
                  <a:cubicBezTo>
                    <a:pt x="91" y="28"/>
                    <a:pt x="77" y="21"/>
                    <a:pt x="63" y="2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POWER_USER_ID_ICONS_Certificate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342" y="232"/>
              <a:ext cx="37" cy="37"/>
            </a:xfrm>
            <a:custGeom>
              <a:avLst/>
              <a:gdLst>
                <a:gd name="T0" fmla="*/ 39 w 80"/>
                <a:gd name="T1" fmla="*/ 1 h 80"/>
                <a:gd name="T2" fmla="*/ 75 w 80"/>
                <a:gd name="T3" fmla="*/ 21 h 80"/>
                <a:gd name="T4" fmla="*/ 80 w 80"/>
                <a:gd name="T5" fmla="*/ 42 h 80"/>
                <a:gd name="T6" fmla="*/ 48 w 80"/>
                <a:gd name="T7" fmla="*/ 77 h 80"/>
                <a:gd name="T8" fmla="*/ 9 w 80"/>
                <a:gd name="T9" fmla="*/ 60 h 80"/>
                <a:gd name="T10" fmla="*/ 10 w 80"/>
                <a:gd name="T11" fmla="*/ 16 h 80"/>
                <a:gd name="T12" fmla="*/ 39 w 80"/>
                <a:gd name="T13" fmla="*/ 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80">
                  <a:moveTo>
                    <a:pt x="39" y="1"/>
                  </a:moveTo>
                  <a:cubicBezTo>
                    <a:pt x="53" y="0"/>
                    <a:pt x="69" y="8"/>
                    <a:pt x="75" y="21"/>
                  </a:cubicBezTo>
                  <a:cubicBezTo>
                    <a:pt x="79" y="28"/>
                    <a:pt x="80" y="35"/>
                    <a:pt x="80" y="42"/>
                  </a:cubicBezTo>
                  <a:cubicBezTo>
                    <a:pt x="79" y="59"/>
                    <a:pt x="65" y="75"/>
                    <a:pt x="48" y="77"/>
                  </a:cubicBezTo>
                  <a:cubicBezTo>
                    <a:pt x="33" y="80"/>
                    <a:pt x="17" y="73"/>
                    <a:pt x="9" y="60"/>
                  </a:cubicBezTo>
                  <a:cubicBezTo>
                    <a:pt x="0" y="47"/>
                    <a:pt x="1" y="29"/>
                    <a:pt x="10" y="16"/>
                  </a:cubicBezTo>
                  <a:cubicBezTo>
                    <a:pt x="17" y="7"/>
                    <a:pt x="27" y="2"/>
                    <a:pt x="39" y="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POWER_USER_ID_ICONS_Certificate"/>
            <p:cNvSpPr>
              <a:spLocks noEditPoints="1"/>
            </p:cNvSpPr>
            <p:nvPr>
              <p:custDataLst>
                <p:tags r:id="rId20"/>
              </p:custDataLst>
            </p:nvPr>
          </p:nvSpPr>
          <p:spPr bwMode="auto">
            <a:xfrm>
              <a:off x="132" y="165"/>
              <a:ext cx="236" cy="32"/>
            </a:xfrm>
            <a:custGeom>
              <a:avLst/>
              <a:gdLst>
                <a:gd name="T0" fmla="*/ 265 w 511"/>
                <a:gd name="T1" fmla="*/ 0 h 68"/>
                <a:gd name="T2" fmla="*/ 265 w 511"/>
                <a:gd name="T3" fmla="*/ 20 h 68"/>
                <a:gd name="T4" fmla="*/ 443 w 511"/>
                <a:gd name="T5" fmla="*/ 44 h 68"/>
                <a:gd name="T6" fmla="*/ 500 w 511"/>
                <a:gd name="T7" fmla="*/ 68 h 68"/>
                <a:gd name="T8" fmla="*/ 511 w 511"/>
                <a:gd name="T9" fmla="*/ 52 h 68"/>
                <a:gd name="T10" fmla="*/ 449 w 511"/>
                <a:gd name="T11" fmla="*/ 26 h 68"/>
                <a:gd name="T12" fmla="*/ 265 w 511"/>
                <a:gd name="T13" fmla="*/ 0 h 68"/>
                <a:gd name="T14" fmla="*/ 224 w 511"/>
                <a:gd name="T15" fmla="*/ 0 h 68"/>
                <a:gd name="T16" fmla="*/ 125 w 511"/>
                <a:gd name="T17" fmla="*/ 11 h 68"/>
                <a:gd name="T18" fmla="*/ 129 w 511"/>
                <a:gd name="T19" fmla="*/ 30 h 68"/>
                <a:gd name="T20" fmla="*/ 226 w 511"/>
                <a:gd name="T21" fmla="*/ 21 h 68"/>
                <a:gd name="T22" fmla="*/ 226 w 511"/>
                <a:gd name="T23" fmla="*/ 0 h 68"/>
                <a:gd name="T24" fmla="*/ 224 w 511"/>
                <a:gd name="T25" fmla="*/ 0 h 68"/>
                <a:gd name="T26" fmla="*/ 87 w 511"/>
                <a:gd name="T27" fmla="*/ 19 h 68"/>
                <a:gd name="T28" fmla="*/ 63 w 511"/>
                <a:gd name="T29" fmla="*/ 26 h 68"/>
                <a:gd name="T30" fmla="*/ 0 w 511"/>
                <a:gd name="T31" fmla="*/ 52 h 68"/>
                <a:gd name="T32" fmla="*/ 11 w 511"/>
                <a:gd name="T33" fmla="*/ 68 h 68"/>
                <a:gd name="T34" fmla="*/ 68 w 511"/>
                <a:gd name="T35" fmla="*/ 44 h 68"/>
                <a:gd name="T36" fmla="*/ 91 w 511"/>
                <a:gd name="T37" fmla="*/ 38 h 68"/>
                <a:gd name="T38" fmla="*/ 87 w 511"/>
                <a:gd name="T39" fmla="*/ 1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11" h="68">
                  <a:moveTo>
                    <a:pt x="265" y="0"/>
                  </a:moveTo>
                  <a:lnTo>
                    <a:pt x="265" y="20"/>
                  </a:lnTo>
                  <a:cubicBezTo>
                    <a:pt x="346" y="21"/>
                    <a:pt x="404" y="33"/>
                    <a:pt x="443" y="44"/>
                  </a:cubicBezTo>
                  <a:cubicBezTo>
                    <a:pt x="483" y="57"/>
                    <a:pt x="500" y="68"/>
                    <a:pt x="500" y="68"/>
                  </a:cubicBezTo>
                  <a:lnTo>
                    <a:pt x="511" y="52"/>
                  </a:lnTo>
                  <a:cubicBezTo>
                    <a:pt x="511" y="52"/>
                    <a:pt x="490" y="38"/>
                    <a:pt x="449" y="26"/>
                  </a:cubicBezTo>
                  <a:cubicBezTo>
                    <a:pt x="409" y="13"/>
                    <a:pt x="348" y="1"/>
                    <a:pt x="265" y="0"/>
                  </a:cubicBezTo>
                  <a:close/>
                  <a:moveTo>
                    <a:pt x="224" y="0"/>
                  </a:moveTo>
                  <a:cubicBezTo>
                    <a:pt x="185" y="2"/>
                    <a:pt x="153" y="6"/>
                    <a:pt x="125" y="11"/>
                  </a:cubicBezTo>
                  <a:lnTo>
                    <a:pt x="129" y="30"/>
                  </a:lnTo>
                  <a:cubicBezTo>
                    <a:pt x="156" y="26"/>
                    <a:pt x="188" y="22"/>
                    <a:pt x="226" y="21"/>
                  </a:cubicBezTo>
                  <a:lnTo>
                    <a:pt x="226" y="0"/>
                  </a:lnTo>
                  <a:cubicBezTo>
                    <a:pt x="225" y="0"/>
                    <a:pt x="224" y="0"/>
                    <a:pt x="224" y="0"/>
                  </a:cubicBezTo>
                  <a:close/>
                  <a:moveTo>
                    <a:pt x="87" y="19"/>
                  </a:moveTo>
                  <a:cubicBezTo>
                    <a:pt x="78" y="21"/>
                    <a:pt x="70" y="23"/>
                    <a:pt x="63" y="26"/>
                  </a:cubicBezTo>
                  <a:cubicBezTo>
                    <a:pt x="21" y="38"/>
                    <a:pt x="0" y="52"/>
                    <a:pt x="0" y="52"/>
                  </a:cubicBezTo>
                  <a:lnTo>
                    <a:pt x="11" y="68"/>
                  </a:lnTo>
                  <a:cubicBezTo>
                    <a:pt x="11" y="68"/>
                    <a:pt x="28" y="57"/>
                    <a:pt x="68" y="44"/>
                  </a:cubicBezTo>
                  <a:cubicBezTo>
                    <a:pt x="75" y="42"/>
                    <a:pt x="83" y="40"/>
                    <a:pt x="91" y="38"/>
                  </a:cubicBezTo>
                  <a:lnTo>
                    <a:pt x="8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POWER_USER_ID_ICONS_Certificate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123" y="283"/>
              <a:ext cx="69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POWER_USER_ID_ICONS_Certificate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23" y="306"/>
              <a:ext cx="69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0" name="POWER_USER_ID_ICONS_Equality2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>
            <a:off x="710835" y="2131967"/>
            <a:ext cx="722313" cy="469900"/>
            <a:chOff x="15" y="183"/>
            <a:chExt cx="455" cy="296"/>
          </a:xfrm>
          <a:solidFill>
            <a:schemeClr val="bg1"/>
          </a:solidFill>
        </p:grpSpPr>
        <p:sp>
          <p:nvSpPr>
            <p:cNvPr id="31" name="POWER_USER_ID_ICONS_Equality2"/>
            <p:cNvSpPr>
              <a:spLocks noEditPoints="1"/>
            </p:cNvSpPr>
            <p:nvPr>
              <p:custDataLst>
                <p:tags r:id="rId12"/>
              </p:custDataLst>
            </p:nvPr>
          </p:nvSpPr>
          <p:spPr bwMode="auto">
            <a:xfrm>
              <a:off x="25" y="183"/>
              <a:ext cx="104" cy="104"/>
            </a:xfrm>
            <a:custGeom>
              <a:avLst/>
              <a:gdLst>
                <a:gd name="T0" fmla="*/ 139 w 278"/>
                <a:gd name="T1" fmla="*/ 25 h 278"/>
                <a:gd name="T2" fmla="*/ 253 w 278"/>
                <a:gd name="T3" fmla="*/ 139 h 278"/>
                <a:gd name="T4" fmla="*/ 139 w 278"/>
                <a:gd name="T5" fmla="*/ 253 h 278"/>
                <a:gd name="T6" fmla="*/ 25 w 278"/>
                <a:gd name="T7" fmla="*/ 139 h 278"/>
                <a:gd name="T8" fmla="*/ 58 w 278"/>
                <a:gd name="T9" fmla="*/ 59 h 278"/>
                <a:gd name="T10" fmla="*/ 139 w 278"/>
                <a:gd name="T11" fmla="*/ 25 h 278"/>
                <a:gd name="T12" fmla="*/ 139 w 278"/>
                <a:gd name="T13" fmla="*/ 0 h 278"/>
                <a:gd name="T14" fmla="*/ 0 w 278"/>
                <a:gd name="T15" fmla="*/ 139 h 278"/>
                <a:gd name="T16" fmla="*/ 139 w 278"/>
                <a:gd name="T17" fmla="*/ 278 h 278"/>
                <a:gd name="T18" fmla="*/ 278 w 278"/>
                <a:gd name="T19" fmla="*/ 139 h 278"/>
                <a:gd name="T20" fmla="*/ 139 w 278"/>
                <a:gd name="T21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8" h="278">
                  <a:moveTo>
                    <a:pt x="139" y="25"/>
                  </a:moveTo>
                  <a:cubicBezTo>
                    <a:pt x="202" y="25"/>
                    <a:pt x="253" y="76"/>
                    <a:pt x="253" y="139"/>
                  </a:cubicBezTo>
                  <a:cubicBezTo>
                    <a:pt x="253" y="202"/>
                    <a:pt x="202" y="253"/>
                    <a:pt x="139" y="253"/>
                  </a:cubicBezTo>
                  <a:cubicBezTo>
                    <a:pt x="76" y="253"/>
                    <a:pt x="25" y="202"/>
                    <a:pt x="25" y="139"/>
                  </a:cubicBezTo>
                  <a:cubicBezTo>
                    <a:pt x="25" y="109"/>
                    <a:pt x="37" y="80"/>
                    <a:pt x="58" y="59"/>
                  </a:cubicBezTo>
                  <a:cubicBezTo>
                    <a:pt x="80" y="37"/>
                    <a:pt x="109" y="25"/>
                    <a:pt x="139" y="25"/>
                  </a:cubicBezTo>
                  <a:close/>
                  <a:moveTo>
                    <a:pt x="139" y="0"/>
                  </a:moveTo>
                  <a:cubicBezTo>
                    <a:pt x="62" y="0"/>
                    <a:pt x="0" y="63"/>
                    <a:pt x="0" y="139"/>
                  </a:cubicBezTo>
                  <a:cubicBezTo>
                    <a:pt x="0" y="216"/>
                    <a:pt x="62" y="278"/>
                    <a:pt x="139" y="278"/>
                  </a:cubicBezTo>
                  <a:cubicBezTo>
                    <a:pt x="215" y="278"/>
                    <a:pt x="278" y="216"/>
                    <a:pt x="278" y="139"/>
                  </a:cubicBezTo>
                  <a:cubicBezTo>
                    <a:pt x="278" y="63"/>
                    <a:pt x="215" y="0"/>
                    <a:pt x="13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POWER_USER_ID_ICONS_Equality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57" y="183"/>
              <a:ext cx="104" cy="104"/>
            </a:xfrm>
            <a:prstGeom prst="ellipse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POWER_USER_ID_ICONS_Equality2"/>
            <p:cNvSpPr>
              <a:spLocks noEditPoints="1"/>
            </p:cNvSpPr>
            <p:nvPr>
              <p:custDataLst>
                <p:tags r:id="rId14"/>
              </p:custDataLst>
            </p:nvPr>
          </p:nvSpPr>
          <p:spPr bwMode="auto">
            <a:xfrm>
              <a:off x="15" y="299"/>
              <a:ext cx="209" cy="180"/>
            </a:xfrm>
            <a:custGeom>
              <a:avLst/>
              <a:gdLst>
                <a:gd name="T0" fmla="*/ 201 w 557"/>
                <a:gd name="T1" fmla="*/ 25 h 476"/>
                <a:gd name="T2" fmla="*/ 265 w 557"/>
                <a:gd name="T3" fmla="*/ 49 h 476"/>
                <a:gd name="T4" fmla="*/ 272 w 557"/>
                <a:gd name="T5" fmla="*/ 53 h 476"/>
                <a:gd name="T6" fmla="*/ 330 w 557"/>
                <a:gd name="T7" fmla="*/ 113 h 476"/>
                <a:gd name="T8" fmla="*/ 516 w 557"/>
                <a:gd name="T9" fmla="*/ 245 h 476"/>
                <a:gd name="T10" fmla="*/ 505 w 557"/>
                <a:gd name="T11" fmla="*/ 309 h 476"/>
                <a:gd name="T12" fmla="*/ 505 w 557"/>
                <a:gd name="T13" fmla="*/ 315 h 476"/>
                <a:gd name="T14" fmla="*/ 344 w 557"/>
                <a:gd name="T15" fmla="*/ 231 h 476"/>
                <a:gd name="T16" fmla="*/ 303 w 557"/>
                <a:gd name="T17" fmla="*/ 195 h 476"/>
                <a:gd name="T18" fmla="*/ 303 w 557"/>
                <a:gd name="T19" fmla="*/ 250 h 476"/>
                <a:gd name="T20" fmla="*/ 303 w 557"/>
                <a:gd name="T21" fmla="*/ 451 h 476"/>
                <a:gd name="T22" fmla="*/ 25 w 557"/>
                <a:gd name="T23" fmla="*/ 451 h 476"/>
                <a:gd name="T24" fmla="*/ 25 w 557"/>
                <a:gd name="T25" fmla="*/ 126 h 476"/>
                <a:gd name="T26" fmla="*/ 126 w 557"/>
                <a:gd name="T27" fmla="*/ 25 h 476"/>
                <a:gd name="T28" fmla="*/ 201 w 557"/>
                <a:gd name="T29" fmla="*/ 25 h 476"/>
                <a:gd name="T30" fmla="*/ 201 w 557"/>
                <a:gd name="T31" fmla="*/ 0 h 476"/>
                <a:gd name="T32" fmla="*/ 126 w 557"/>
                <a:gd name="T33" fmla="*/ 0 h 476"/>
                <a:gd name="T34" fmla="*/ 0 w 557"/>
                <a:gd name="T35" fmla="*/ 126 h 476"/>
                <a:gd name="T36" fmla="*/ 0 w 557"/>
                <a:gd name="T37" fmla="*/ 476 h 476"/>
                <a:gd name="T38" fmla="*/ 328 w 557"/>
                <a:gd name="T39" fmla="*/ 476 h 476"/>
                <a:gd name="T40" fmla="*/ 328 w 557"/>
                <a:gd name="T41" fmla="*/ 250 h 476"/>
                <a:gd name="T42" fmla="*/ 547 w 557"/>
                <a:gd name="T43" fmla="*/ 349 h 476"/>
                <a:gd name="T44" fmla="*/ 529 w 557"/>
                <a:gd name="T45" fmla="*/ 306 h 476"/>
                <a:gd name="T46" fmla="*/ 557 w 557"/>
                <a:gd name="T47" fmla="*/ 229 h 476"/>
                <a:gd name="T48" fmla="*/ 350 w 557"/>
                <a:gd name="T49" fmla="*/ 98 h 476"/>
                <a:gd name="T50" fmla="*/ 284 w 557"/>
                <a:gd name="T51" fmla="*/ 31 h 476"/>
                <a:gd name="T52" fmla="*/ 282 w 557"/>
                <a:gd name="T53" fmla="*/ 30 h 476"/>
                <a:gd name="T54" fmla="*/ 201 w 557"/>
                <a:gd name="T55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57" h="476">
                  <a:moveTo>
                    <a:pt x="201" y="25"/>
                  </a:moveTo>
                  <a:cubicBezTo>
                    <a:pt x="230" y="25"/>
                    <a:pt x="252" y="38"/>
                    <a:pt x="265" y="49"/>
                  </a:cubicBezTo>
                  <a:cubicBezTo>
                    <a:pt x="268" y="51"/>
                    <a:pt x="270" y="52"/>
                    <a:pt x="272" y="53"/>
                  </a:cubicBezTo>
                  <a:cubicBezTo>
                    <a:pt x="294" y="68"/>
                    <a:pt x="311" y="90"/>
                    <a:pt x="330" y="113"/>
                  </a:cubicBezTo>
                  <a:cubicBezTo>
                    <a:pt x="366" y="157"/>
                    <a:pt x="413" y="216"/>
                    <a:pt x="516" y="245"/>
                  </a:cubicBezTo>
                  <a:cubicBezTo>
                    <a:pt x="506" y="265"/>
                    <a:pt x="502" y="287"/>
                    <a:pt x="505" y="309"/>
                  </a:cubicBezTo>
                  <a:cubicBezTo>
                    <a:pt x="505" y="311"/>
                    <a:pt x="505" y="313"/>
                    <a:pt x="505" y="315"/>
                  </a:cubicBezTo>
                  <a:cubicBezTo>
                    <a:pt x="442" y="298"/>
                    <a:pt x="389" y="271"/>
                    <a:pt x="344" y="231"/>
                  </a:cubicBezTo>
                  <a:lnTo>
                    <a:pt x="303" y="195"/>
                  </a:lnTo>
                  <a:lnTo>
                    <a:pt x="303" y="250"/>
                  </a:lnTo>
                  <a:lnTo>
                    <a:pt x="303" y="451"/>
                  </a:lnTo>
                  <a:lnTo>
                    <a:pt x="25" y="451"/>
                  </a:lnTo>
                  <a:lnTo>
                    <a:pt x="25" y="126"/>
                  </a:lnTo>
                  <a:cubicBezTo>
                    <a:pt x="25" y="71"/>
                    <a:pt x="71" y="25"/>
                    <a:pt x="126" y="25"/>
                  </a:cubicBezTo>
                  <a:lnTo>
                    <a:pt x="201" y="25"/>
                  </a:lnTo>
                  <a:moveTo>
                    <a:pt x="201" y="0"/>
                  </a:moveTo>
                  <a:lnTo>
                    <a:pt x="126" y="0"/>
                  </a:lnTo>
                  <a:cubicBezTo>
                    <a:pt x="57" y="0"/>
                    <a:pt x="0" y="57"/>
                    <a:pt x="0" y="126"/>
                  </a:cubicBezTo>
                  <a:lnTo>
                    <a:pt x="0" y="476"/>
                  </a:lnTo>
                  <a:lnTo>
                    <a:pt x="328" y="476"/>
                  </a:lnTo>
                  <a:lnTo>
                    <a:pt x="328" y="250"/>
                  </a:lnTo>
                  <a:cubicBezTo>
                    <a:pt x="375" y="292"/>
                    <a:pt x="443" y="332"/>
                    <a:pt x="547" y="349"/>
                  </a:cubicBezTo>
                  <a:cubicBezTo>
                    <a:pt x="538" y="336"/>
                    <a:pt x="531" y="322"/>
                    <a:pt x="529" y="306"/>
                  </a:cubicBezTo>
                  <a:cubicBezTo>
                    <a:pt x="526" y="276"/>
                    <a:pt x="538" y="249"/>
                    <a:pt x="557" y="229"/>
                  </a:cubicBezTo>
                  <a:cubicBezTo>
                    <a:pt x="439" y="207"/>
                    <a:pt x="391" y="149"/>
                    <a:pt x="350" y="98"/>
                  </a:cubicBezTo>
                  <a:cubicBezTo>
                    <a:pt x="329" y="72"/>
                    <a:pt x="310" y="48"/>
                    <a:pt x="284" y="31"/>
                  </a:cubicBezTo>
                  <a:cubicBezTo>
                    <a:pt x="283" y="31"/>
                    <a:pt x="282" y="31"/>
                    <a:pt x="282" y="30"/>
                  </a:cubicBezTo>
                  <a:cubicBezTo>
                    <a:pt x="260" y="12"/>
                    <a:pt x="232" y="0"/>
                    <a:pt x="20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POWER_USER_ID_ICONS_Equality2"/>
            <p:cNvSpPr>
              <a:spLocks/>
            </p:cNvSpPr>
            <p:nvPr>
              <p:custDataLst>
                <p:tags r:id="rId15"/>
              </p:custDataLst>
            </p:nvPr>
          </p:nvSpPr>
          <p:spPr bwMode="auto">
            <a:xfrm>
              <a:off x="226" y="299"/>
              <a:ext cx="244" cy="180"/>
            </a:xfrm>
            <a:custGeom>
              <a:avLst/>
              <a:gdLst>
                <a:gd name="T0" fmla="*/ 524 w 650"/>
                <a:gd name="T1" fmla="*/ 0 h 476"/>
                <a:gd name="T2" fmla="*/ 449 w 650"/>
                <a:gd name="T3" fmla="*/ 0 h 476"/>
                <a:gd name="T4" fmla="*/ 368 w 650"/>
                <a:gd name="T5" fmla="*/ 30 h 476"/>
                <a:gd name="T6" fmla="*/ 366 w 650"/>
                <a:gd name="T7" fmla="*/ 31 h 476"/>
                <a:gd name="T8" fmla="*/ 301 w 650"/>
                <a:gd name="T9" fmla="*/ 98 h 476"/>
                <a:gd name="T10" fmla="*/ 57 w 650"/>
                <a:gd name="T11" fmla="*/ 235 h 476"/>
                <a:gd name="T12" fmla="*/ 4 w 650"/>
                <a:gd name="T13" fmla="*/ 302 h 476"/>
                <a:gd name="T14" fmla="*/ 64 w 650"/>
                <a:gd name="T15" fmla="*/ 355 h 476"/>
                <a:gd name="T16" fmla="*/ 70 w 650"/>
                <a:gd name="T17" fmla="*/ 355 h 476"/>
                <a:gd name="T18" fmla="*/ 323 w 650"/>
                <a:gd name="T19" fmla="*/ 251 h 476"/>
                <a:gd name="T20" fmla="*/ 323 w 650"/>
                <a:gd name="T21" fmla="*/ 476 h 476"/>
                <a:gd name="T22" fmla="*/ 650 w 650"/>
                <a:gd name="T23" fmla="*/ 476 h 476"/>
                <a:gd name="T24" fmla="*/ 650 w 650"/>
                <a:gd name="T25" fmla="*/ 126 h 476"/>
                <a:gd name="T26" fmla="*/ 524 w 650"/>
                <a:gd name="T27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0" h="476">
                  <a:moveTo>
                    <a:pt x="524" y="0"/>
                  </a:moveTo>
                  <a:lnTo>
                    <a:pt x="449" y="0"/>
                  </a:lnTo>
                  <a:cubicBezTo>
                    <a:pt x="418" y="0"/>
                    <a:pt x="390" y="12"/>
                    <a:pt x="368" y="30"/>
                  </a:cubicBezTo>
                  <a:cubicBezTo>
                    <a:pt x="368" y="31"/>
                    <a:pt x="367" y="31"/>
                    <a:pt x="366" y="31"/>
                  </a:cubicBezTo>
                  <a:cubicBezTo>
                    <a:pt x="340" y="48"/>
                    <a:pt x="321" y="72"/>
                    <a:pt x="301" y="98"/>
                  </a:cubicBezTo>
                  <a:cubicBezTo>
                    <a:pt x="255" y="154"/>
                    <a:pt x="203" y="219"/>
                    <a:pt x="57" y="235"/>
                  </a:cubicBezTo>
                  <a:cubicBezTo>
                    <a:pt x="24" y="239"/>
                    <a:pt x="0" y="269"/>
                    <a:pt x="4" y="302"/>
                  </a:cubicBezTo>
                  <a:cubicBezTo>
                    <a:pt x="7" y="332"/>
                    <a:pt x="33" y="355"/>
                    <a:pt x="64" y="355"/>
                  </a:cubicBezTo>
                  <a:cubicBezTo>
                    <a:pt x="66" y="355"/>
                    <a:pt x="68" y="355"/>
                    <a:pt x="70" y="355"/>
                  </a:cubicBezTo>
                  <a:cubicBezTo>
                    <a:pt x="194" y="341"/>
                    <a:pt x="270" y="297"/>
                    <a:pt x="323" y="251"/>
                  </a:cubicBezTo>
                  <a:lnTo>
                    <a:pt x="323" y="476"/>
                  </a:lnTo>
                  <a:lnTo>
                    <a:pt x="650" y="476"/>
                  </a:lnTo>
                  <a:lnTo>
                    <a:pt x="650" y="126"/>
                  </a:lnTo>
                  <a:cubicBezTo>
                    <a:pt x="650" y="57"/>
                    <a:pt x="593" y="0"/>
                    <a:pt x="5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5" name="POWER_USER_ID_ICONS_Flag"/>
          <p:cNvGrpSpPr>
            <a:grpSpLocks noChangeAspect="1"/>
          </p:cNvGrpSpPr>
          <p:nvPr>
            <p:custDataLst>
              <p:tags r:id="rId4"/>
            </p:custDataLst>
          </p:nvPr>
        </p:nvGrpSpPr>
        <p:grpSpPr bwMode="auto">
          <a:xfrm>
            <a:off x="887186" y="3802634"/>
            <a:ext cx="356235" cy="543084"/>
            <a:chOff x="142" y="90"/>
            <a:chExt cx="204" cy="311"/>
          </a:xfrm>
          <a:solidFill>
            <a:schemeClr val="bg1"/>
          </a:solidFill>
        </p:grpSpPr>
        <p:sp>
          <p:nvSpPr>
            <p:cNvPr id="36" name="POWER_USER_ID_ICONS_Flag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2" y="90"/>
              <a:ext cx="19" cy="311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POWER_USER_ID_ICONS_Flag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179" y="128"/>
              <a:ext cx="167" cy="118"/>
            </a:xfrm>
            <a:custGeom>
              <a:avLst/>
              <a:gdLst>
                <a:gd name="T0" fmla="*/ 444 w 444"/>
                <a:gd name="T1" fmla="*/ 312 h 312"/>
                <a:gd name="T2" fmla="*/ 0 w 444"/>
                <a:gd name="T3" fmla="*/ 312 h 312"/>
                <a:gd name="T4" fmla="*/ 0 w 444"/>
                <a:gd name="T5" fmla="*/ 0 h 312"/>
                <a:gd name="T6" fmla="*/ 444 w 444"/>
                <a:gd name="T7" fmla="*/ 0 h 312"/>
                <a:gd name="T8" fmla="*/ 263 w 444"/>
                <a:gd name="T9" fmla="*/ 156 h 312"/>
                <a:gd name="T10" fmla="*/ 444 w 444"/>
                <a:gd name="T11" fmla="*/ 312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" h="312">
                  <a:moveTo>
                    <a:pt x="444" y="312"/>
                  </a:moveTo>
                  <a:lnTo>
                    <a:pt x="0" y="312"/>
                  </a:lnTo>
                  <a:lnTo>
                    <a:pt x="0" y="0"/>
                  </a:lnTo>
                  <a:lnTo>
                    <a:pt x="444" y="0"/>
                  </a:lnTo>
                  <a:lnTo>
                    <a:pt x="263" y="156"/>
                  </a:lnTo>
                  <a:lnTo>
                    <a:pt x="444" y="31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8" name="POWER_USER_ID_ICONS_Fossil_Fuel"/>
          <p:cNvGrpSpPr>
            <a:grpSpLocks noChangeAspect="1"/>
          </p:cNvGrpSpPr>
          <p:nvPr>
            <p:custDataLst>
              <p:tags r:id="rId5"/>
            </p:custDataLst>
          </p:nvPr>
        </p:nvGrpSpPr>
        <p:grpSpPr bwMode="auto">
          <a:xfrm>
            <a:off x="717392" y="4648932"/>
            <a:ext cx="666750" cy="671513"/>
            <a:chOff x="29" y="32"/>
            <a:chExt cx="420" cy="423"/>
          </a:xfrm>
          <a:solidFill>
            <a:schemeClr val="bg1"/>
          </a:solidFill>
        </p:grpSpPr>
        <p:sp>
          <p:nvSpPr>
            <p:cNvPr id="39" name="POWER_USER_ID_ICONS_Fossil_Fuel"/>
            <p:cNvSpPr>
              <a:spLocks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29" y="190"/>
              <a:ext cx="420" cy="265"/>
            </a:xfrm>
            <a:custGeom>
              <a:avLst/>
              <a:gdLst>
                <a:gd name="T0" fmla="*/ 833 w 1117"/>
                <a:gd name="T1" fmla="*/ 317 h 704"/>
                <a:gd name="T2" fmla="*/ 833 w 1117"/>
                <a:gd name="T3" fmla="*/ 155 h 704"/>
                <a:gd name="T4" fmla="*/ 548 w 1117"/>
                <a:gd name="T5" fmla="*/ 317 h 704"/>
                <a:gd name="T6" fmla="*/ 548 w 1117"/>
                <a:gd name="T7" fmla="*/ 155 h 704"/>
                <a:gd name="T8" fmla="*/ 268 w 1117"/>
                <a:gd name="T9" fmla="*/ 317 h 704"/>
                <a:gd name="T10" fmla="*/ 227 w 1117"/>
                <a:gd name="T11" fmla="*/ 0 h 704"/>
                <a:gd name="T12" fmla="*/ 77 w 1117"/>
                <a:gd name="T13" fmla="*/ 0 h 704"/>
                <a:gd name="T14" fmla="*/ 0 w 1117"/>
                <a:gd name="T15" fmla="*/ 704 h 704"/>
                <a:gd name="T16" fmla="*/ 1117 w 1117"/>
                <a:gd name="T17" fmla="*/ 704 h 704"/>
                <a:gd name="T18" fmla="*/ 1117 w 1117"/>
                <a:gd name="T19" fmla="*/ 155 h 704"/>
                <a:gd name="T20" fmla="*/ 833 w 1117"/>
                <a:gd name="T21" fmla="*/ 317 h 704"/>
                <a:gd name="T22" fmla="*/ 452 w 1117"/>
                <a:gd name="T23" fmla="*/ 494 h 704"/>
                <a:gd name="T24" fmla="*/ 369 w 1117"/>
                <a:gd name="T25" fmla="*/ 494 h 704"/>
                <a:gd name="T26" fmla="*/ 369 w 1117"/>
                <a:gd name="T27" fmla="*/ 382 h 704"/>
                <a:gd name="T28" fmla="*/ 452 w 1117"/>
                <a:gd name="T29" fmla="*/ 382 h 704"/>
                <a:gd name="T30" fmla="*/ 452 w 1117"/>
                <a:gd name="T31" fmla="*/ 494 h 704"/>
                <a:gd name="T32" fmla="*/ 733 w 1117"/>
                <a:gd name="T33" fmla="*/ 494 h 704"/>
                <a:gd name="T34" fmla="*/ 651 w 1117"/>
                <a:gd name="T35" fmla="*/ 494 h 704"/>
                <a:gd name="T36" fmla="*/ 651 w 1117"/>
                <a:gd name="T37" fmla="*/ 382 h 704"/>
                <a:gd name="T38" fmla="*/ 733 w 1117"/>
                <a:gd name="T39" fmla="*/ 382 h 704"/>
                <a:gd name="T40" fmla="*/ 733 w 1117"/>
                <a:gd name="T41" fmla="*/ 494 h 704"/>
                <a:gd name="T42" fmla="*/ 1016 w 1117"/>
                <a:gd name="T43" fmla="*/ 494 h 704"/>
                <a:gd name="T44" fmla="*/ 933 w 1117"/>
                <a:gd name="T45" fmla="*/ 494 h 704"/>
                <a:gd name="T46" fmla="*/ 933 w 1117"/>
                <a:gd name="T47" fmla="*/ 382 h 704"/>
                <a:gd name="T48" fmla="*/ 1016 w 1117"/>
                <a:gd name="T49" fmla="*/ 382 h 704"/>
                <a:gd name="T50" fmla="*/ 1016 w 1117"/>
                <a:gd name="T51" fmla="*/ 494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17" h="704">
                  <a:moveTo>
                    <a:pt x="833" y="317"/>
                  </a:moveTo>
                  <a:lnTo>
                    <a:pt x="833" y="155"/>
                  </a:lnTo>
                  <a:lnTo>
                    <a:pt x="548" y="317"/>
                  </a:lnTo>
                  <a:lnTo>
                    <a:pt x="548" y="155"/>
                  </a:lnTo>
                  <a:lnTo>
                    <a:pt x="268" y="317"/>
                  </a:lnTo>
                  <a:lnTo>
                    <a:pt x="227" y="0"/>
                  </a:lnTo>
                  <a:lnTo>
                    <a:pt x="77" y="0"/>
                  </a:lnTo>
                  <a:lnTo>
                    <a:pt x="0" y="704"/>
                  </a:lnTo>
                  <a:lnTo>
                    <a:pt x="1117" y="704"/>
                  </a:lnTo>
                  <a:lnTo>
                    <a:pt x="1117" y="155"/>
                  </a:lnTo>
                  <a:lnTo>
                    <a:pt x="833" y="317"/>
                  </a:lnTo>
                  <a:close/>
                  <a:moveTo>
                    <a:pt x="452" y="494"/>
                  </a:moveTo>
                  <a:lnTo>
                    <a:pt x="369" y="494"/>
                  </a:lnTo>
                  <a:lnTo>
                    <a:pt x="369" y="382"/>
                  </a:lnTo>
                  <a:lnTo>
                    <a:pt x="452" y="382"/>
                  </a:lnTo>
                  <a:lnTo>
                    <a:pt x="452" y="494"/>
                  </a:lnTo>
                  <a:close/>
                  <a:moveTo>
                    <a:pt x="733" y="494"/>
                  </a:moveTo>
                  <a:lnTo>
                    <a:pt x="651" y="494"/>
                  </a:lnTo>
                  <a:lnTo>
                    <a:pt x="651" y="382"/>
                  </a:lnTo>
                  <a:lnTo>
                    <a:pt x="733" y="382"/>
                  </a:lnTo>
                  <a:lnTo>
                    <a:pt x="733" y="494"/>
                  </a:lnTo>
                  <a:close/>
                  <a:moveTo>
                    <a:pt x="1016" y="494"/>
                  </a:moveTo>
                  <a:lnTo>
                    <a:pt x="933" y="494"/>
                  </a:lnTo>
                  <a:lnTo>
                    <a:pt x="933" y="382"/>
                  </a:lnTo>
                  <a:lnTo>
                    <a:pt x="1016" y="382"/>
                  </a:lnTo>
                  <a:lnTo>
                    <a:pt x="1016" y="49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POWER_USER_ID_ICONS_Fossil_Fuel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112" y="102"/>
              <a:ext cx="0" cy="1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2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2" y="2"/>
                    <a:pt x="0" y="2"/>
                    <a:pt x="0" y="2"/>
                  </a:cubicBezTo>
                  <a:cubicBezTo>
                    <a:pt x="0" y="2"/>
                    <a:pt x="2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POWER_USER_ID_ICONS_Fossil_Fuel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38" y="44"/>
              <a:ext cx="98" cy="138"/>
            </a:xfrm>
            <a:custGeom>
              <a:avLst/>
              <a:gdLst>
                <a:gd name="T0" fmla="*/ 256 w 261"/>
                <a:gd name="T1" fmla="*/ 120 h 365"/>
                <a:gd name="T2" fmla="*/ 256 w 261"/>
                <a:gd name="T3" fmla="*/ 120 h 365"/>
                <a:gd name="T4" fmla="*/ 196 w 261"/>
                <a:gd name="T5" fmla="*/ 155 h 365"/>
                <a:gd name="T6" fmla="*/ 195 w 261"/>
                <a:gd name="T7" fmla="*/ 157 h 365"/>
                <a:gd name="T8" fmla="*/ 196 w 261"/>
                <a:gd name="T9" fmla="*/ 155 h 365"/>
                <a:gd name="T10" fmla="*/ 159 w 261"/>
                <a:gd name="T11" fmla="*/ 57 h 365"/>
                <a:gd name="T12" fmla="*/ 127 w 261"/>
                <a:gd name="T13" fmla="*/ 4 h 365"/>
                <a:gd name="T14" fmla="*/ 125 w 261"/>
                <a:gd name="T15" fmla="*/ 0 h 365"/>
                <a:gd name="T16" fmla="*/ 123 w 261"/>
                <a:gd name="T17" fmla="*/ 2 h 365"/>
                <a:gd name="T18" fmla="*/ 109 w 261"/>
                <a:gd name="T19" fmla="*/ 83 h 365"/>
                <a:gd name="T20" fmla="*/ 91 w 261"/>
                <a:gd name="T21" fmla="*/ 103 h 365"/>
                <a:gd name="T22" fmla="*/ 69 w 261"/>
                <a:gd name="T23" fmla="*/ 69 h 365"/>
                <a:gd name="T24" fmla="*/ 65 w 261"/>
                <a:gd name="T25" fmla="*/ 65 h 365"/>
                <a:gd name="T26" fmla="*/ 64 w 261"/>
                <a:gd name="T27" fmla="*/ 65 h 365"/>
                <a:gd name="T28" fmla="*/ 59 w 261"/>
                <a:gd name="T29" fmla="*/ 183 h 365"/>
                <a:gd name="T30" fmla="*/ 41 w 261"/>
                <a:gd name="T31" fmla="*/ 200 h 365"/>
                <a:gd name="T32" fmla="*/ 19 w 261"/>
                <a:gd name="T33" fmla="*/ 181 h 365"/>
                <a:gd name="T34" fmla="*/ 15 w 261"/>
                <a:gd name="T35" fmla="*/ 179 h 365"/>
                <a:gd name="T36" fmla="*/ 12 w 261"/>
                <a:gd name="T37" fmla="*/ 180 h 365"/>
                <a:gd name="T38" fmla="*/ 2 w 261"/>
                <a:gd name="T39" fmla="*/ 244 h 365"/>
                <a:gd name="T40" fmla="*/ 99 w 261"/>
                <a:gd name="T41" fmla="*/ 361 h 365"/>
                <a:gd name="T42" fmla="*/ 70 w 261"/>
                <a:gd name="T43" fmla="*/ 323 h 365"/>
                <a:gd name="T44" fmla="*/ 70 w 261"/>
                <a:gd name="T45" fmla="*/ 323 h 365"/>
                <a:gd name="T46" fmla="*/ 94 w 261"/>
                <a:gd name="T47" fmla="*/ 253 h 365"/>
                <a:gd name="T48" fmla="*/ 104 w 261"/>
                <a:gd name="T49" fmla="*/ 290 h 365"/>
                <a:gd name="T50" fmla="*/ 117 w 261"/>
                <a:gd name="T51" fmla="*/ 269 h 365"/>
                <a:gd name="T52" fmla="*/ 139 w 261"/>
                <a:gd name="T53" fmla="*/ 218 h 365"/>
                <a:gd name="T54" fmla="*/ 152 w 261"/>
                <a:gd name="T55" fmla="*/ 263 h 365"/>
                <a:gd name="T56" fmla="*/ 175 w 261"/>
                <a:gd name="T57" fmla="*/ 323 h 365"/>
                <a:gd name="T58" fmla="*/ 145 w 261"/>
                <a:gd name="T59" fmla="*/ 363 h 365"/>
                <a:gd name="T60" fmla="*/ 143 w 261"/>
                <a:gd name="T61" fmla="*/ 365 h 365"/>
                <a:gd name="T62" fmla="*/ 241 w 261"/>
                <a:gd name="T63" fmla="*/ 260 h 365"/>
                <a:gd name="T64" fmla="*/ 241 w 261"/>
                <a:gd name="T65" fmla="*/ 260 h 365"/>
                <a:gd name="T66" fmla="*/ 241 w 261"/>
                <a:gd name="T67" fmla="*/ 260 h 365"/>
                <a:gd name="T68" fmla="*/ 243 w 261"/>
                <a:gd name="T69" fmla="*/ 247 h 365"/>
                <a:gd name="T70" fmla="*/ 235 w 261"/>
                <a:gd name="T71" fmla="*/ 205 h 365"/>
                <a:gd name="T72" fmla="*/ 234 w 261"/>
                <a:gd name="T73" fmla="*/ 199 h 365"/>
                <a:gd name="T74" fmla="*/ 233 w 261"/>
                <a:gd name="T75" fmla="*/ 193 h 365"/>
                <a:gd name="T76" fmla="*/ 233 w 261"/>
                <a:gd name="T77" fmla="*/ 193 h 365"/>
                <a:gd name="T78" fmla="*/ 256 w 261"/>
                <a:gd name="T79" fmla="*/ 124 h 365"/>
                <a:gd name="T80" fmla="*/ 256 w 261"/>
                <a:gd name="T81" fmla="*/ 120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61" h="365">
                  <a:moveTo>
                    <a:pt x="256" y="120"/>
                  </a:moveTo>
                  <a:lnTo>
                    <a:pt x="256" y="120"/>
                  </a:lnTo>
                  <a:cubicBezTo>
                    <a:pt x="215" y="120"/>
                    <a:pt x="200" y="148"/>
                    <a:pt x="196" y="155"/>
                  </a:cubicBezTo>
                  <a:cubicBezTo>
                    <a:pt x="196" y="155"/>
                    <a:pt x="196" y="157"/>
                    <a:pt x="195" y="157"/>
                  </a:cubicBezTo>
                  <a:lnTo>
                    <a:pt x="196" y="155"/>
                  </a:lnTo>
                  <a:cubicBezTo>
                    <a:pt x="209" y="124"/>
                    <a:pt x="201" y="72"/>
                    <a:pt x="159" y="57"/>
                  </a:cubicBezTo>
                  <a:cubicBezTo>
                    <a:pt x="127" y="45"/>
                    <a:pt x="126" y="18"/>
                    <a:pt x="127" y="4"/>
                  </a:cubicBezTo>
                  <a:cubicBezTo>
                    <a:pt x="127" y="2"/>
                    <a:pt x="126" y="0"/>
                    <a:pt x="125" y="0"/>
                  </a:cubicBezTo>
                  <a:cubicBezTo>
                    <a:pt x="124" y="0"/>
                    <a:pt x="124" y="0"/>
                    <a:pt x="123" y="2"/>
                  </a:cubicBezTo>
                  <a:cubicBezTo>
                    <a:pt x="89" y="30"/>
                    <a:pt x="109" y="64"/>
                    <a:pt x="109" y="83"/>
                  </a:cubicBezTo>
                  <a:cubicBezTo>
                    <a:pt x="109" y="92"/>
                    <a:pt x="104" y="103"/>
                    <a:pt x="91" y="103"/>
                  </a:cubicBezTo>
                  <a:cubicBezTo>
                    <a:pt x="71" y="103"/>
                    <a:pt x="69" y="80"/>
                    <a:pt x="69" y="69"/>
                  </a:cubicBezTo>
                  <a:cubicBezTo>
                    <a:pt x="69" y="68"/>
                    <a:pt x="68" y="65"/>
                    <a:pt x="65" y="65"/>
                  </a:cubicBezTo>
                  <a:lnTo>
                    <a:pt x="64" y="65"/>
                  </a:lnTo>
                  <a:cubicBezTo>
                    <a:pt x="16" y="100"/>
                    <a:pt x="56" y="154"/>
                    <a:pt x="59" y="183"/>
                  </a:cubicBezTo>
                  <a:cubicBezTo>
                    <a:pt x="60" y="194"/>
                    <a:pt x="51" y="200"/>
                    <a:pt x="41" y="200"/>
                  </a:cubicBezTo>
                  <a:cubicBezTo>
                    <a:pt x="26" y="200"/>
                    <a:pt x="21" y="189"/>
                    <a:pt x="19" y="181"/>
                  </a:cubicBezTo>
                  <a:cubicBezTo>
                    <a:pt x="19" y="180"/>
                    <a:pt x="17" y="179"/>
                    <a:pt x="15" y="179"/>
                  </a:cubicBezTo>
                  <a:cubicBezTo>
                    <a:pt x="14" y="179"/>
                    <a:pt x="12" y="179"/>
                    <a:pt x="12" y="180"/>
                  </a:cubicBezTo>
                  <a:cubicBezTo>
                    <a:pt x="0" y="204"/>
                    <a:pt x="2" y="244"/>
                    <a:pt x="2" y="244"/>
                  </a:cubicBezTo>
                  <a:cubicBezTo>
                    <a:pt x="2" y="303"/>
                    <a:pt x="45" y="350"/>
                    <a:pt x="99" y="361"/>
                  </a:cubicBezTo>
                  <a:cubicBezTo>
                    <a:pt x="84" y="354"/>
                    <a:pt x="74" y="339"/>
                    <a:pt x="70" y="323"/>
                  </a:cubicBezTo>
                  <a:lnTo>
                    <a:pt x="70" y="323"/>
                  </a:lnTo>
                  <a:cubicBezTo>
                    <a:pt x="69" y="295"/>
                    <a:pt x="79" y="265"/>
                    <a:pt x="94" y="253"/>
                  </a:cubicBezTo>
                  <a:cubicBezTo>
                    <a:pt x="94" y="253"/>
                    <a:pt x="84" y="289"/>
                    <a:pt x="104" y="290"/>
                  </a:cubicBezTo>
                  <a:cubicBezTo>
                    <a:pt x="115" y="291"/>
                    <a:pt x="119" y="280"/>
                    <a:pt x="117" y="269"/>
                  </a:cubicBezTo>
                  <a:cubicBezTo>
                    <a:pt x="110" y="230"/>
                    <a:pt x="140" y="215"/>
                    <a:pt x="139" y="218"/>
                  </a:cubicBezTo>
                  <a:cubicBezTo>
                    <a:pt x="135" y="228"/>
                    <a:pt x="132" y="245"/>
                    <a:pt x="152" y="263"/>
                  </a:cubicBezTo>
                  <a:cubicBezTo>
                    <a:pt x="174" y="281"/>
                    <a:pt x="178" y="310"/>
                    <a:pt x="175" y="323"/>
                  </a:cubicBezTo>
                  <a:cubicBezTo>
                    <a:pt x="173" y="340"/>
                    <a:pt x="161" y="355"/>
                    <a:pt x="145" y="363"/>
                  </a:cubicBezTo>
                  <a:cubicBezTo>
                    <a:pt x="145" y="364"/>
                    <a:pt x="144" y="364"/>
                    <a:pt x="143" y="365"/>
                  </a:cubicBezTo>
                  <a:cubicBezTo>
                    <a:pt x="194" y="356"/>
                    <a:pt x="235" y="313"/>
                    <a:pt x="241" y="260"/>
                  </a:cubicBezTo>
                  <a:lnTo>
                    <a:pt x="241" y="260"/>
                  </a:lnTo>
                  <a:lnTo>
                    <a:pt x="241" y="260"/>
                  </a:lnTo>
                  <a:cubicBezTo>
                    <a:pt x="241" y="257"/>
                    <a:pt x="243" y="252"/>
                    <a:pt x="243" y="247"/>
                  </a:cubicBezTo>
                  <a:cubicBezTo>
                    <a:pt x="243" y="232"/>
                    <a:pt x="240" y="218"/>
                    <a:pt x="235" y="205"/>
                  </a:cubicBezTo>
                  <a:cubicBezTo>
                    <a:pt x="234" y="203"/>
                    <a:pt x="234" y="200"/>
                    <a:pt x="234" y="199"/>
                  </a:cubicBezTo>
                  <a:cubicBezTo>
                    <a:pt x="234" y="197"/>
                    <a:pt x="233" y="195"/>
                    <a:pt x="233" y="193"/>
                  </a:cubicBezTo>
                  <a:lnTo>
                    <a:pt x="233" y="193"/>
                  </a:lnTo>
                  <a:cubicBezTo>
                    <a:pt x="228" y="157"/>
                    <a:pt x="246" y="133"/>
                    <a:pt x="256" y="124"/>
                  </a:cubicBezTo>
                  <a:cubicBezTo>
                    <a:pt x="261" y="124"/>
                    <a:pt x="260" y="120"/>
                    <a:pt x="256" y="12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POWER_USER_ID_ICONS_Fossil_Fuel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130" y="32"/>
              <a:ext cx="319" cy="137"/>
            </a:xfrm>
            <a:custGeom>
              <a:avLst/>
              <a:gdLst>
                <a:gd name="T0" fmla="*/ 735 w 849"/>
                <a:gd name="T1" fmla="*/ 8 h 366"/>
                <a:gd name="T2" fmla="*/ 679 w 849"/>
                <a:gd name="T3" fmla="*/ 23 h 366"/>
                <a:gd name="T4" fmla="*/ 653 w 849"/>
                <a:gd name="T5" fmla="*/ 23 h 366"/>
                <a:gd name="T6" fmla="*/ 573 w 849"/>
                <a:gd name="T7" fmla="*/ 0 h 366"/>
                <a:gd name="T8" fmla="*/ 485 w 849"/>
                <a:gd name="T9" fmla="*/ 27 h 366"/>
                <a:gd name="T10" fmla="*/ 461 w 849"/>
                <a:gd name="T11" fmla="*/ 30 h 366"/>
                <a:gd name="T12" fmla="*/ 390 w 849"/>
                <a:gd name="T13" fmla="*/ 15 h 366"/>
                <a:gd name="T14" fmla="*/ 267 w 849"/>
                <a:gd name="T15" fmla="*/ 63 h 366"/>
                <a:gd name="T16" fmla="*/ 244 w 849"/>
                <a:gd name="T17" fmla="*/ 68 h 366"/>
                <a:gd name="T18" fmla="*/ 204 w 849"/>
                <a:gd name="T19" fmla="*/ 62 h 366"/>
                <a:gd name="T20" fmla="*/ 74 w 849"/>
                <a:gd name="T21" fmla="*/ 156 h 366"/>
                <a:gd name="T22" fmla="*/ 64 w 849"/>
                <a:gd name="T23" fmla="*/ 165 h 366"/>
                <a:gd name="T24" fmla="*/ 4 w 849"/>
                <a:gd name="T25" fmla="*/ 200 h 366"/>
                <a:gd name="T26" fmla="*/ 5 w 849"/>
                <a:gd name="T27" fmla="*/ 237 h 366"/>
                <a:gd name="T28" fmla="*/ 13 w 849"/>
                <a:gd name="T29" fmla="*/ 282 h 366"/>
                <a:gd name="T30" fmla="*/ 10 w 849"/>
                <a:gd name="T31" fmla="*/ 308 h 366"/>
                <a:gd name="T32" fmla="*/ 75 w 849"/>
                <a:gd name="T33" fmla="*/ 336 h 366"/>
                <a:gd name="T34" fmla="*/ 118 w 849"/>
                <a:gd name="T35" fmla="*/ 323 h 366"/>
                <a:gd name="T36" fmla="*/ 141 w 849"/>
                <a:gd name="T37" fmla="*/ 322 h 366"/>
                <a:gd name="T38" fmla="*/ 205 w 849"/>
                <a:gd name="T39" fmla="*/ 338 h 366"/>
                <a:gd name="T40" fmla="*/ 259 w 849"/>
                <a:gd name="T41" fmla="*/ 327 h 366"/>
                <a:gd name="T42" fmla="*/ 284 w 849"/>
                <a:gd name="T43" fmla="*/ 330 h 366"/>
                <a:gd name="T44" fmla="*/ 390 w 849"/>
                <a:gd name="T45" fmla="*/ 366 h 366"/>
                <a:gd name="T46" fmla="*/ 521 w 849"/>
                <a:gd name="T47" fmla="*/ 307 h 366"/>
                <a:gd name="T48" fmla="*/ 544 w 849"/>
                <a:gd name="T49" fmla="*/ 300 h 366"/>
                <a:gd name="T50" fmla="*/ 572 w 849"/>
                <a:gd name="T51" fmla="*/ 302 h 366"/>
                <a:gd name="T52" fmla="*/ 696 w 849"/>
                <a:gd name="T53" fmla="*/ 238 h 366"/>
                <a:gd name="T54" fmla="*/ 720 w 849"/>
                <a:gd name="T55" fmla="*/ 227 h 366"/>
                <a:gd name="T56" fmla="*/ 735 w 849"/>
                <a:gd name="T57" fmla="*/ 228 h 366"/>
                <a:gd name="T58" fmla="*/ 846 w 849"/>
                <a:gd name="T59" fmla="*/ 113 h 366"/>
                <a:gd name="T60" fmla="*/ 735 w 849"/>
                <a:gd name="T61" fmla="*/ 8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49" h="366">
                  <a:moveTo>
                    <a:pt x="735" y="8"/>
                  </a:moveTo>
                  <a:cubicBezTo>
                    <a:pt x="715" y="8"/>
                    <a:pt x="695" y="13"/>
                    <a:pt x="679" y="23"/>
                  </a:cubicBezTo>
                  <a:cubicBezTo>
                    <a:pt x="670" y="28"/>
                    <a:pt x="660" y="28"/>
                    <a:pt x="653" y="23"/>
                  </a:cubicBezTo>
                  <a:cubicBezTo>
                    <a:pt x="630" y="8"/>
                    <a:pt x="603" y="0"/>
                    <a:pt x="573" y="0"/>
                  </a:cubicBezTo>
                  <a:cubicBezTo>
                    <a:pt x="540" y="0"/>
                    <a:pt x="510" y="10"/>
                    <a:pt x="485" y="27"/>
                  </a:cubicBezTo>
                  <a:cubicBezTo>
                    <a:pt x="478" y="32"/>
                    <a:pt x="469" y="33"/>
                    <a:pt x="461" y="30"/>
                  </a:cubicBezTo>
                  <a:cubicBezTo>
                    <a:pt x="440" y="20"/>
                    <a:pt x="415" y="15"/>
                    <a:pt x="390" y="15"/>
                  </a:cubicBezTo>
                  <a:cubicBezTo>
                    <a:pt x="343" y="15"/>
                    <a:pt x="300" y="33"/>
                    <a:pt x="267" y="63"/>
                  </a:cubicBezTo>
                  <a:cubicBezTo>
                    <a:pt x="261" y="70"/>
                    <a:pt x="252" y="72"/>
                    <a:pt x="244" y="68"/>
                  </a:cubicBezTo>
                  <a:cubicBezTo>
                    <a:pt x="231" y="64"/>
                    <a:pt x="217" y="62"/>
                    <a:pt x="204" y="62"/>
                  </a:cubicBezTo>
                  <a:cubicBezTo>
                    <a:pt x="142" y="62"/>
                    <a:pt x="91" y="102"/>
                    <a:pt x="74" y="156"/>
                  </a:cubicBezTo>
                  <a:cubicBezTo>
                    <a:pt x="72" y="161"/>
                    <a:pt x="67" y="163"/>
                    <a:pt x="64" y="165"/>
                  </a:cubicBezTo>
                  <a:cubicBezTo>
                    <a:pt x="39" y="167"/>
                    <a:pt x="17" y="179"/>
                    <a:pt x="4" y="200"/>
                  </a:cubicBezTo>
                  <a:cubicBezTo>
                    <a:pt x="0" y="211"/>
                    <a:pt x="0" y="223"/>
                    <a:pt x="5" y="237"/>
                  </a:cubicBezTo>
                  <a:cubicBezTo>
                    <a:pt x="10" y="250"/>
                    <a:pt x="13" y="266"/>
                    <a:pt x="13" y="282"/>
                  </a:cubicBezTo>
                  <a:cubicBezTo>
                    <a:pt x="13" y="291"/>
                    <a:pt x="11" y="300"/>
                    <a:pt x="10" y="308"/>
                  </a:cubicBezTo>
                  <a:cubicBezTo>
                    <a:pt x="26" y="326"/>
                    <a:pt x="50" y="337"/>
                    <a:pt x="75" y="336"/>
                  </a:cubicBezTo>
                  <a:cubicBezTo>
                    <a:pt x="90" y="336"/>
                    <a:pt x="105" y="331"/>
                    <a:pt x="118" y="323"/>
                  </a:cubicBezTo>
                  <a:cubicBezTo>
                    <a:pt x="125" y="318"/>
                    <a:pt x="134" y="318"/>
                    <a:pt x="141" y="322"/>
                  </a:cubicBezTo>
                  <a:cubicBezTo>
                    <a:pt x="160" y="332"/>
                    <a:pt x="182" y="338"/>
                    <a:pt x="205" y="338"/>
                  </a:cubicBezTo>
                  <a:cubicBezTo>
                    <a:pt x="224" y="338"/>
                    <a:pt x="243" y="335"/>
                    <a:pt x="259" y="327"/>
                  </a:cubicBezTo>
                  <a:cubicBezTo>
                    <a:pt x="268" y="323"/>
                    <a:pt x="276" y="325"/>
                    <a:pt x="284" y="330"/>
                  </a:cubicBezTo>
                  <a:cubicBezTo>
                    <a:pt x="314" y="352"/>
                    <a:pt x="350" y="366"/>
                    <a:pt x="390" y="366"/>
                  </a:cubicBezTo>
                  <a:cubicBezTo>
                    <a:pt x="443" y="366"/>
                    <a:pt x="489" y="343"/>
                    <a:pt x="521" y="307"/>
                  </a:cubicBezTo>
                  <a:cubicBezTo>
                    <a:pt x="527" y="301"/>
                    <a:pt x="536" y="298"/>
                    <a:pt x="544" y="300"/>
                  </a:cubicBezTo>
                  <a:cubicBezTo>
                    <a:pt x="554" y="302"/>
                    <a:pt x="562" y="302"/>
                    <a:pt x="572" y="302"/>
                  </a:cubicBezTo>
                  <a:cubicBezTo>
                    <a:pt x="624" y="302"/>
                    <a:pt x="669" y="277"/>
                    <a:pt x="696" y="238"/>
                  </a:cubicBezTo>
                  <a:cubicBezTo>
                    <a:pt x="701" y="231"/>
                    <a:pt x="710" y="226"/>
                    <a:pt x="720" y="227"/>
                  </a:cubicBezTo>
                  <a:cubicBezTo>
                    <a:pt x="725" y="228"/>
                    <a:pt x="730" y="228"/>
                    <a:pt x="735" y="228"/>
                  </a:cubicBezTo>
                  <a:cubicBezTo>
                    <a:pt x="798" y="228"/>
                    <a:pt x="849" y="177"/>
                    <a:pt x="846" y="113"/>
                  </a:cubicBezTo>
                  <a:cubicBezTo>
                    <a:pt x="845" y="57"/>
                    <a:pt x="795" y="8"/>
                    <a:pt x="735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72167" y="90020"/>
            <a:ext cx="11279313" cy="4431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0" tIns="0" rIns="0" bIns="0">
            <a:spAutoFit/>
          </a:bodyPr>
          <a:lstStyle>
            <a:lvl1pPr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>
              <a:spcBef>
                <a:spcPct val="0"/>
              </a:spcBef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61938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70864">
              <a:lnSpc>
                <a:spcPct val="90000"/>
              </a:lnSpc>
              <a:buClr>
                <a:srgbClr val="F9A91C"/>
              </a:buClr>
              <a:buSzPct val="125000"/>
              <a:defRPr/>
            </a:pPr>
            <a:r>
              <a:rPr lang="tr-TR" sz="3200" b="1" dirty="0" smtClean="0">
                <a:solidFill>
                  <a:srgbClr val="00A3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1. Dönem Stratejik Ürün Destek Programına İlişkin Veriler</a:t>
            </a:r>
            <a:endParaRPr lang="tr-TR" sz="3200" b="1" dirty="0">
              <a:solidFill>
                <a:srgbClr val="00A3C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+mn-cs"/>
            </a:endParaRPr>
          </a:p>
        </p:txBody>
      </p:sp>
      <p:pic>
        <p:nvPicPr>
          <p:cNvPr id="45" name="Picture 3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11227655" y="141284"/>
            <a:ext cx="722715" cy="50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ectangle 63"/>
          <p:cNvSpPr>
            <a:spLocks/>
          </p:cNvSpPr>
          <p:nvPr/>
        </p:nvSpPr>
        <p:spPr bwMode="auto">
          <a:xfrm>
            <a:off x="1728494" y="4737467"/>
            <a:ext cx="9912436" cy="576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576000" rtlCol="0" anchor="ctr">
            <a:noAutofit/>
          </a:bodyPr>
          <a:lstStyle/>
          <a:p>
            <a:pPr lvl="0" fontAlgn="base">
              <a:lnSpc>
                <a:spcPct val="90000"/>
              </a:lnSpc>
              <a:defRPr/>
            </a:pPr>
            <a:r>
              <a:rPr kumimoji="0" lang="tr-T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itchFamily="34" charset="0"/>
              </a:rPr>
              <a:t>İstihdam katkısı</a:t>
            </a:r>
            <a:r>
              <a:rPr lang="tr-TR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: Yatırım projeleri kapsamında </a:t>
            </a:r>
            <a:r>
              <a:rPr lang="tr-TR" sz="16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toplam </a:t>
            </a:r>
            <a:r>
              <a:rPr lang="tr-TR" sz="16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454 </a:t>
            </a:r>
            <a:r>
              <a:rPr lang="tr-TR" sz="16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kişinin </a:t>
            </a:r>
            <a:r>
              <a:rPr lang="tr-TR" sz="1600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istihdamına destek verilecektir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771922" y="1207197"/>
            <a:ext cx="612220" cy="6021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9128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19281" y="714188"/>
            <a:ext cx="1571279" cy="1038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etin kutusu"/>
          <p:cNvSpPr txBox="1"/>
          <p:nvPr/>
        </p:nvSpPr>
        <p:spPr>
          <a:xfrm>
            <a:off x="806609" y="3230595"/>
            <a:ext cx="107952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sz="5400" b="1" dirty="0" smtClean="0">
                <a:solidFill>
                  <a:schemeClr val="bg1"/>
                </a:solidFill>
                <a:ea typeface="ヒラギノ角ゴ Pro W3" pitchFamily="1" charset="-128"/>
              </a:rPr>
              <a:t>KOBİ TEKNOYATIRIM DESTEK PROGRAMI</a:t>
            </a:r>
          </a:p>
        </p:txBody>
      </p:sp>
      <p:pic>
        <p:nvPicPr>
          <p:cNvPr id="5" name="Picture 2" descr="E:\c\sık kullanılanlar\calısma grupları\teknoyatırım\teknoyatırım lansman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35" y="892838"/>
            <a:ext cx="1961750" cy="913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74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PESTEL_Analysi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Chevrons_with_icons_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lag_POWER_USER_SEPARATOR_ICONS_issue_POWER_USER_SEPARATOR_ICONS_landmark_POWER_USER_SEPARATOR_ICONS_marker_POWER_USER_SEPARATOR_ICONS_notice_POWER_USER_SEPARATOR_ICONS_proble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SMART_goals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lag_POWER_USER_SEPARATOR_ICONS_issue_POWER_USER_SEPARATOR_ICONS_landmark_POWER_USER_SEPARATOR_ICONS_marker_POWER_USER_SEPARATOR_ICONS_notice_POWER_USER_SEPARATOR_ICONS_proble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lag_POWER_USER_SEPARATOR_ICONS_issue_POWER_USER_SEPARATOR_ICONS_landmark_POWER_USER_SEPARATOR_ICONS_marker_POWER_USER_SEPARATOR_ICONS_notice_POWER_USER_SEPARATOR_ICONS_proble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eting_POWER_USER_SEPARATOR_ICONS_business_POWER_USER_SEPARATOR_ICONS_friends_POWER_USER_SEPARATOR_ICONS_greeting_POWER_USER_SEPARATOR_ICONS_handshak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gaphone_POWER_USER_SEPARATOR_ICONS_amplify_POWER_USER_SEPARATOR_ICONS_announcement_POWER_USER_SEPARATOR_ICONS_loudspeaker_POWER_USER_SEPARATOR_ICONS_rally_POWER_USER_SEPARATOR_ICONS_speech_POWER_USER_SEPARATOR_ICONS_yel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pac_POWER_USER_SEPARATOR_ICONS_corruption_POWER_USER_SEPARATOR_ICONS_election_POWER_USER_SEPARATOR_ICONS_government_POWER_USER_SEPARATOR_ICONS_money_POWER_USER_SEPARATOR_ICONS_politics_POWER_USER_SEPARATOR_ICONS_price-ta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pac_POWER_USER_SEPARATOR_ICONS_corruption_POWER_USER_SEPARATOR_ICONS_election_POWER_USER_SEPARATOR_ICONS_government_POWER_USER_SEPARATOR_ICONS_money_POWER_USER_SEPARATOR_ICONS_politics_POWER_USER_SEPARATOR_ICONS_price-ta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pac_POWER_USER_SEPARATOR_ICONS_corruption_POWER_USER_SEPARATOR_ICONS_election_POWER_USER_SEPARATOR_ICONS_government_POWER_USER_SEPARATOR_ICONS_money_POWER_USER_SEPARATOR_ICONS_politics_POWER_USER_SEPARATOR_ICONS_price-ta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pac_POWER_USER_SEPARATOR_ICONS_corruption_POWER_USER_SEPARATOR_ICONS_election_POWER_USER_SEPARATOR_ICONS_government_POWER_USER_SEPARATOR_ICONS_money_POWER_USER_SEPARATOR_ICONS_politics_POWER_USER_SEPARATOR_ICONS_price-ta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runnin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pac_POWER_USER_SEPARATOR_ICONS_corruption_POWER_USER_SEPARATOR_ICONS_election_POWER_USER_SEPARATOR_ICONS_government_POWER_USER_SEPARATOR_ICONS_money_POWER_USER_SEPARATOR_ICONS_politics_POWER_USER_SEPARATOR_ICONS_price-ta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pac_POWER_USER_SEPARATOR_ICONS_corruption_POWER_USER_SEPARATOR_ICONS_election_POWER_USER_SEPARATOR_ICONS_government_POWER_USER_SEPARATOR_ICONS_money_POWER_USER_SEPARATOR_ICONS_politics_POWER_USER_SEPARATOR_ICONS_price-ta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gaphone_POWER_USER_SEPARATOR_ICONS_amplify_POWER_USER_SEPARATOR_ICONS_announcement_POWER_USER_SEPARATOR_ICONS_loudspeaker_POWER_USER_SEPARATOR_ICONS_rally_POWER_USER_SEPARATOR_ICONS_speech_POWER_USER_SEPARATOR_ICONS_yel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gaphone_POWER_USER_SEPARATOR_ICONS_amplify_POWER_USER_SEPARATOR_ICONS_announcement_POWER_USER_SEPARATOR_ICONS_loudspeaker_POWER_USER_SEPARATOR_ICONS_rally_POWER_USER_SEPARATOR_ICONS_speech_POWER_USER_SEPARATOR_ICONS_yel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gaphone_POWER_USER_SEPARATOR_ICONS_amplify_POWER_USER_SEPARATOR_ICONS_announcement_POWER_USER_SEPARATOR_ICONS_loudspeaker_POWER_USER_SEPARATOR_ICONS_rally_POWER_USER_SEPARATOR_ICONS_speech_POWER_USER_SEPARATOR_ICONS_yel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eting_POWER_USER_SEPARATOR_ICONS_business_POWER_USER_SEPARATOR_ICONS_friends_POWER_USER_SEPARATOR_ICONS_greeting_POWER_USER_SEPARATOR_ICONS_handshak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eting_POWER_USER_SEPARATOR_ICONS_business_POWER_USER_SEPARATOR_ICONS_friends_POWER_USER_SEPARATOR_ICONS_greeting_POWER_USER_SEPARATOR_ICONS_handshak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eeting_POWER_USER_SEPARATOR_ICONS_business_POWER_USER_SEPARATOR_ICONS_friends_POWER_USER_SEPARATOR_ICONS_greeting_POWER_USER_SEPARATOR_ICONS_handshak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PESTEL_Analysis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SMART_goal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topwatch_POWER_USER_SEPARATOR_ICONS_clock_POWER_USER_SEPARATOR_ICONS_measure_POWER_USER_SEPARATOR_ICONS_speed_POWER_USER_SEPARATOR_ICONS_start_POWER_USER_SEPARATOR_ICONS_stop_POWER_USER_SEPARATOR_ICONS_tim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runnin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topwatch_POWER_USER_SEPARATOR_ICONS_clock_POWER_USER_SEPARATOR_ICONS_measure_POWER_USER_SEPARATOR_ICONS_speed_POWER_USER_SEPARATOR_ICONS_start_POWER_USER_SEPARATOR_ICONS_stop_POWER_USER_SEPARATOR_ICONS_tim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agnifying-glass_POWER_USER_SEPARATOR_ICONS_detective_POWER_USER_SEPARATOR_ICONS_find_POWER_USER_SEPARATOR_ICONS_look_POWER_USER_SEPARATOR_ICONS_search_POWER_USER_SEPARATOR_ICONS_vie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runnin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runnin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Chevrons_with_icons_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magnifying-glass_POWER_USER_SEPARATOR_ICONS_detective_POWER_USER_SEPARATOR_ICONS_find_POWER_USER_SEPARATOR_ICONS_look_POWER_USER_SEPARATOR_ICONS_search_POWER_USER_SEPARATOR_ICONS_vie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lag_POWER_USER_SEPARATOR_ICONS_issue_POWER_USER_SEPARATOR_ICONS_landmark_POWER_USER_SEPARATOR_ICONS_marker_POWER_USER_SEPARATOR_ICONS_notice_POWER_USER_SEPARATOR_ICONS_problem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brain_POWER_USER_SEPARATOR_ICONS_doctor_POWER_USER_SEPARATOR_ICONS_health_POWER_USER_SEPARATOR_ICONS_hospita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ossil-fuel_POWER_USER_SEPARATOR_ICONS_fossil-fuels_POWER_USER_SEPARATOR_ICONS_greenhouse-gas_POWER_USER_SEPARATOR_ICONS_industry_POWER_USER_SEPARATOR_ICONS_manufacturing_POWER_USER_SEPARATOR_ICONS_oil_POWER_USER_SEPARATOR_ICONS_petroleum_POWER_USER_SEPARATOR_ICONS_pollution_POWER_USER_SEPARATOR_ICONS_smoke_POWER_USER_SEPARATOR_ICONS_co2-emissions_POWER_USER_SEPARATOR_ICONS_carbon-dioxide-emissions_POWER_USER_SEPARATOR_ICONS_flame_POWER_USER_SEPARATOR_ICONS_fire_POWER_USER_SEPARATOR_ICONS_air-pollution_POWER_USER_SEPARATOR_ICONS_burning_POWER_USER_SEPARATOR_ICONS_carbon-dioxide_POWER_USER_SEPARATOR_ICONS_climate-change_POWER_USER_SEPARATOR_ICONS_co2_POWER_USER_SEPARATOR_ICONS_coal_POWER_USER_SEPARATOR_ICONS_combustion_POWER_USER_SEPARATOR_ICONS_corporation_POWER_USER_SEPARATOR_ICONS_emissions_POWER_USER_SEPARATOR_ICONS_factory_POWER_USER_SEPARATOR_ICONS_greenhouse-gases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lag_POWER_USER_SEPARATOR_ICONS_issue_POWER_USER_SEPARATOR_ICONS_landmark_POWER_USER_SEPARATOR_ICONS_marker_POWER_USER_SEPARATOR_ICONS_notice_POWER_USER_SEPARATOR_ICONS_proble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runnin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flag_POWER_USER_SEPARATOR_ICONS_issue_POWER_USER_SEPARATOR_ICONS_landmark_POWER_USER_SEPARATOR_ICONS_marker_POWER_USER_SEPARATOR_ICONS_notice_POWER_USER_SEPARATOR_ICONS_problem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equality_POWER_USER_SEPARATOR_ICONS_handshake_POWER_USER_SEPARATOR_ICONS_partnership_POWER_USER_SEPARATOR_ICONS_agreement_POWER_USER_SEPARATOR_ICONS_greeting_POWER_USER_SEPARATOR_ICONS_peace_POWER_USER_SEPARATOR_ICONS_neighborly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runnin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certificate_POWER_USER_SEPARATOR_ICONS_award_POWER_USER_SEPARATOR_ICONS_certified_POWER_USER_SEPARATOR_ICONS_diplom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Shape icons"/>
</p:tagLst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849</Words>
  <Application>Microsoft Office PowerPoint</Application>
  <PresentationFormat>Geniş ekran</PresentationFormat>
  <Paragraphs>137</Paragraphs>
  <Slides>18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ヒラギノ角ゴ Pro W3</vt:lpstr>
      <vt:lpstr>Office Teması</vt:lpstr>
      <vt:lpstr>8_Ofis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Kamil Akpınar</dc:creator>
  <cp:lastModifiedBy>Cemil Arda TAŞKIRAN</cp:lastModifiedBy>
  <cp:revision>196</cp:revision>
  <cp:lastPrinted>2019-11-28T05:56:27Z</cp:lastPrinted>
  <dcterms:created xsi:type="dcterms:W3CDTF">2019-07-08T06:23:03Z</dcterms:created>
  <dcterms:modified xsi:type="dcterms:W3CDTF">2020-07-10T16:37:01Z</dcterms:modified>
</cp:coreProperties>
</file>