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3" r:id="rId8"/>
    <p:sldId id="260" r:id="rId9"/>
    <p:sldId id="267" r:id="rId10"/>
    <p:sldId id="265" r:id="rId11"/>
    <p:sldId id="266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29D-5EB9-495F-A695-589AF97FB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748C0-BD68-47C4-B573-93BA9298F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688BA-015B-4EFF-A645-F3DF38BF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2A1B-3A11-4090-A937-78D4CF44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4FC76-7C28-453D-BE5D-C820FD40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C0D4-63D1-4309-881B-05860DBB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F4080-152F-4057-B09D-26845481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81D6-9727-40ED-A6A3-BEA7EEB4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65581-649A-4CF0-921F-556EFCCB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DE0E7-F84E-49B3-AACD-A3187AFE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E4054-489A-4B18-80AC-E13277EE8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5C505-9C0C-4953-87C3-0A0BC9984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84E83-C486-47FF-A336-81F2F0C8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80F43-BD51-4139-834D-2607189E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8852-BE65-4CEA-B85E-17207A51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0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0C82-F3BC-45B9-A05B-BF9E2979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88FB1-3704-4C44-98D4-CD3B46FBA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AF2AB-ACAB-4D4A-9FF3-BD44100D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9BD4A-0700-4994-A39A-9EB941CC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014CE-7BD7-4D3C-8FBF-9BEAEEC9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5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CF99-ACE4-4C90-AA82-19FCCC7B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B36D3-D9BA-4D93-8D5C-BD683F05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E846-DECE-4C0E-A85B-9430258E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CF691-5F11-44DB-8538-0567EA0C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8B303-1CF6-4FE2-B48D-CEB6FE11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6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0FC1-0958-4B4C-AF94-1F574A2C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521BF-5798-42B6-B36B-013DC9CBF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3E49-122E-4C56-B928-2DFA0AB04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6C7A0-79B3-41D8-BAF0-75B96BE3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9F48E-1C1F-4040-97D1-6AB2E8C4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105E2-0AE2-4505-9E77-0056E85F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170F-7A24-408B-8BEC-C0E70F1A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1E65-61C5-419C-9DD7-D6A236C1F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3B6B5-2CAD-4F60-A817-4FA915AD8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BEAA0-F45A-41CD-A6D6-C49B6E3DD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B9A2F-9BBE-48D5-850A-9D6B35CFE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1F244-697B-4C45-93C7-F8B8929B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2945C-0A36-4DEE-854A-1F1A2021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A8508-5A07-4DA2-BE60-228DA27F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1D23-BCBF-4EE3-A15F-10823DE2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CC8EC-AC07-4B3A-8A81-44C4DDFE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E2FF6-A2E9-445D-80EA-43DD161C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79021-7E89-4F64-BB4D-B236A9E5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2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B0D99-B2F8-4D22-ACF3-57C3914F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82137-A79A-4966-9E66-317F8FF4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ABB15-AFBA-442A-BD02-D7FC90AF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3FE5-181D-43B4-B2D4-1066B0BB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F996-671B-4D1E-AE35-BC8E6B32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8DAC-0C5C-40D7-83A2-72BBCFAF6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88E15-847F-4BF9-A075-05CC6D32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FDFDD-4D16-4845-B691-1A5B3B2C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8AE21-7DBF-466D-A4E6-63464D4C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4F04-2799-4969-B409-8607E5E8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7EBDB-7689-468C-8DA2-361BA4A83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A6103-C326-455D-89A6-7CBA6A5A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82865-F485-4843-BA08-A988EB4D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A0A86-5326-47FE-8A3D-C14B24DE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EF323-F34C-49BB-9EE0-D3E6E179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5CEF6-854B-4C61-83F2-A9252363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57767-F69D-43CB-B0A6-92D8ADB6A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44B5-1313-4E18-BF98-2E78C69FF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07E7-F643-433D-A725-44D53FE08C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1858F-32F1-4F9A-8BAE-60A81E9E4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75D5-7099-4E72-84C7-CC3BD996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23CC-69AD-4502-8C87-8F415453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nsk@ticaret.gov.tr" TargetMode="External"/><Relationship Id="rId2" Type="http://schemas.openxmlformats.org/officeDocument/2006/relationships/hyperlink" Target="https://musaviredanisin.ticaret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F4D9C-ACE1-4BAF-B1C9-B36E974B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BELARUS PAZARI VE TİCARET FIRSATLARI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D2B9C-D157-40CC-87FB-5F1D03514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en-US" b="1" dirty="0" err="1"/>
              <a:t>Ergüç</a:t>
            </a:r>
            <a:r>
              <a:rPr lang="en-US" b="1" dirty="0"/>
              <a:t> </a:t>
            </a:r>
            <a:r>
              <a:rPr lang="en-US" b="1" dirty="0" err="1"/>
              <a:t>Ülker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Minsk </a:t>
            </a:r>
            <a:r>
              <a:rPr lang="en-US" b="1" dirty="0" err="1"/>
              <a:t>Ticaret</a:t>
            </a:r>
            <a:r>
              <a:rPr lang="en-US" b="1" dirty="0"/>
              <a:t> </a:t>
            </a:r>
            <a:r>
              <a:rPr lang="en-US" b="1" dirty="0" err="1"/>
              <a:t>Müşaviri</a:t>
            </a:r>
            <a:endParaRPr lang="en-US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CE0C8632-A03D-4C17-B395-6051E62D1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84" name="Arc 8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614C8A-04DF-4D95-90F9-8B0EF86873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r="-3" b="770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0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0610B-726B-42EA-8AA3-170518E2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7133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Belarus</a:t>
            </a:r>
          </a:p>
        </p:txBody>
      </p:sp>
      <p:pic>
        <p:nvPicPr>
          <p:cNvPr id="2050" name="Picture 2" descr="Belarus location on the Europe map">
            <a:extLst>
              <a:ext uri="{FF2B5EF4-FFF2-40B4-BE49-F238E27FC236}">
                <a16:creationId xmlns:a16="http://schemas.microsoft.com/office/drawing/2014/main" id="{8F0C3984-70B5-486F-B31A-DEF980D571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" b="1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C9B9FC-FA3F-47BD-A278-453D6B58F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105" y="2070407"/>
            <a:ext cx="3264916" cy="3662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Nüfus</a:t>
            </a:r>
            <a:r>
              <a:rPr lang="en-US" sz="2000" dirty="0">
                <a:solidFill>
                  <a:srgbClr val="FFFFFF"/>
                </a:solidFill>
              </a:rPr>
              <a:t> : 9.5 </a:t>
            </a:r>
            <a:r>
              <a:rPr lang="en-US" sz="2000" dirty="0" err="1">
                <a:solidFill>
                  <a:srgbClr val="FFFFFF"/>
                </a:solidFill>
              </a:rPr>
              <a:t>milyon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Gelir</a:t>
            </a:r>
            <a:r>
              <a:rPr lang="en-US" sz="2000" dirty="0">
                <a:solidFill>
                  <a:srgbClr val="FFFFFF"/>
                </a:solidFill>
              </a:rPr>
              <a:t> (PPP) : 20,900 $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İhracat</a:t>
            </a:r>
            <a:r>
              <a:rPr lang="en-US" sz="2000" dirty="0">
                <a:solidFill>
                  <a:srgbClr val="FFFFFF"/>
                </a:solidFill>
              </a:rPr>
              <a:t> : 32,3 </a:t>
            </a:r>
            <a:r>
              <a:rPr lang="en-US" sz="2000" dirty="0" err="1">
                <a:solidFill>
                  <a:srgbClr val="FFFFFF"/>
                </a:solidFill>
              </a:rPr>
              <a:t>Milyar</a:t>
            </a:r>
            <a:r>
              <a:rPr lang="en-US" sz="2000" dirty="0">
                <a:solidFill>
                  <a:srgbClr val="FFFFFF"/>
                </a:solidFill>
              </a:rPr>
              <a:t> $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Petrol </a:t>
            </a:r>
            <a:r>
              <a:rPr lang="en-US" sz="2000" dirty="0" err="1">
                <a:solidFill>
                  <a:srgbClr val="FFFFFF"/>
                </a:solidFill>
              </a:rPr>
              <a:t>ürünleri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Potasyum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kamyonlar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süt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ürünleri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demir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çelik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kereste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İthalat</a:t>
            </a:r>
            <a:r>
              <a:rPr lang="en-US" sz="2000" dirty="0">
                <a:solidFill>
                  <a:srgbClr val="FFFFFF"/>
                </a:solidFill>
              </a:rPr>
              <a:t> : 36,4 </a:t>
            </a:r>
            <a:r>
              <a:rPr lang="en-US" sz="2000" dirty="0" err="1">
                <a:solidFill>
                  <a:srgbClr val="FFFFFF"/>
                </a:solidFill>
              </a:rPr>
              <a:t>Milyar</a:t>
            </a:r>
            <a:r>
              <a:rPr lang="en-US" sz="2000" dirty="0">
                <a:solidFill>
                  <a:srgbClr val="FFFFFF"/>
                </a:solidFill>
              </a:rPr>
              <a:t> $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Ham petrol, </a:t>
            </a:r>
            <a:r>
              <a:rPr lang="en-US" sz="2000" dirty="0" err="1">
                <a:solidFill>
                  <a:srgbClr val="FFFFFF"/>
                </a:solidFill>
              </a:rPr>
              <a:t>doğal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gaz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Motorlu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taşıtlar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ilaçlar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telefon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cihazları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5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854F-D93E-485D-9115-E10228C1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Belarus –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Ticari</a:t>
            </a:r>
            <a:r>
              <a:rPr lang="en-US" dirty="0"/>
              <a:t> </a:t>
            </a:r>
            <a:r>
              <a:rPr lang="en-US" dirty="0" err="1"/>
              <a:t>İlişkileri</a:t>
            </a:r>
            <a:r>
              <a:rPr lang="en-US" dirty="0"/>
              <a:t> (2019)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DBC9A-A3F2-4AC9-933A-AB906527B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79018"/>
            <a:ext cx="5314543" cy="3952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İhracat</a:t>
            </a:r>
            <a:r>
              <a:rPr lang="en-US" sz="2400" dirty="0"/>
              <a:t> : 756 </a:t>
            </a:r>
            <a:r>
              <a:rPr lang="en-US" sz="2400" dirty="0" err="1"/>
              <a:t>Milyon</a:t>
            </a:r>
            <a:r>
              <a:rPr lang="en-US" sz="2400" dirty="0"/>
              <a:t>  $</a:t>
            </a:r>
          </a:p>
          <a:p>
            <a:r>
              <a:rPr lang="en-US" sz="2400" dirty="0" err="1"/>
              <a:t>Konfeksiyon</a:t>
            </a:r>
            <a:r>
              <a:rPr lang="en-US" sz="2400" dirty="0"/>
              <a:t>, </a:t>
            </a:r>
            <a:r>
              <a:rPr lang="en-US" sz="2400" dirty="0" err="1"/>
              <a:t>Yaş</a:t>
            </a:r>
            <a:r>
              <a:rPr lang="en-US" sz="2400" dirty="0"/>
              <a:t> </a:t>
            </a:r>
            <a:r>
              <a:rPr lang="en-US" sz="2400" dirty="0" err="1"/>
              <a:t>meyve-sebze</a:t>
            </a:r>
            <a:endParaRPr lang="en-US" sz="2400" dirty="0"/>
          </a:p>
          <a:p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ürünler</a:t>
            </a:r>
            <a:r>
              <a:rPr lang="en-US" sz="2400" dirty="0"/>
              <a:t>: </a:t>
            </a:r>
            <a:r>
              <a:rPr lang="en-US" sz="2400" dirty="0" err="1"/>
              <a:t>Soğutulmuş</a:t>
            </a:r>
            <a:r>
              <a:rPr lang="en-US" sz="2400" dirty="0"/>
              <a:t> </a:t>
            </a:r>
            <a:r>
              <a:rPr lang="en-US" sz="2400" dirty="0" err="1"/>
              <a:t>balık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deniz</a:t>
            </a:r>
            <a:r>
              <a:rPr lang="en-US" sz="2400" dirty="0"/>
              <a:t> </a:t>
            </a:r>
            <a:r>
              <a:rPr lang="en-US" sz="2400" dirty="0" err="1"/>
              <a:t>ürünleri</a:t>
            </a:r>
            <a:r>
              <a:rPr lang="en-US" sz="2400" dirty="0"/>
              <a:t>, </a:t>
            </a:r>
            <a:r>
              <a:rPr lang="en-US" sz="2400" dirty="0" err="1"/>
              <a:t>makine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kazanlar</a:t>
            </a:r>
            <a:r>
              <a:rPr lang="en-US" sz="2400" dirty="0"/>
              <a:t>, </a:t>
            </a:r>
            <a:r>
              <a:rPr lang="en-US" sz="2400" dirty="0" err="1"/>
              <a:t>oto</a:t>
            </a:r>
            <a:r>
              <a:rPr lang="en-US" sz="2400" dirty="0"/>
              <a:t> </a:t>
            </a:r>
            <a:r>
              <a:rPr lang="en-US" sz="2400" dirty="0" err="1"/>
              <a:t>yedek</a:t>
            </a:r>
            <a:r>
              <a:rPr lang="en-US" sz="2400" dirty="0"/>
              <a:t> </a:t>
            </a:r>
            <a:r>
              <a:rPr lang="en-US" sz="2400" dirty="0" err="1"/>
              <a:t>parçaları</a:t>
            </a:r>
            <a:r>
              <a:rPr lang="en-US" sz="2400" dirty="0"/>
              <a:t>, </a:t>
            </a:r>
            <a:r>
              <a:rPr lang="en-US" sz="2400" dirty="0" err="1"/>
              <a:t>medikal</a:t>
            </a:r>
            <a:r>
              <a:rPr lang="en-US" sz="2400" dirty="0"/>
              <a:t> </a:t>
            </a:r>
            <a:r>
              <a:rPr lang="en-US" sz="2400" dirty="0" err="1"/>
              <a:t>ürünler</a:t>
            </a:r>
            <a:r>
              <a:rPr lang="en-US" sz="2400" dirty="0"/>
              <a:t>, </a:t>
            </a:r>
            <a:r>
              <a:rPr lang="en-US" sz="2400" dirty="0" err="1"/>
              <a:t>ilaçlar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İthalat</a:t>
            </a:r>
            <a:r>
              <a:rPr lang="en-US" sz="2400" dirty="0"/>
              <a:t> : 137 </a:t>
            </a:r>
            <a:r>
              <a:rPr lang="en-US" sz="2400" dirty="0" err="1"/>
              <a:t>Milyon</a:t>
            </a:r>
            <a:r>
              <a:rPr lang="en-US" sz="2400" dirty="0"/>
              <a:t> $</a:t>
            </a:r>
          </a:p>
          <a:p>
            <a:r>
              <a:rPr lang="en-US" sz="2400" dirty="0" err="1"/>
              <a:t>Kimyasallar</a:t>
            </a:r>
            <a:r>
              <a:rPr lang="en-US" sz="2400" dirty="0"/>
              <a:t>, </a:t>
            </a:r>
            <a:r>
              <a:rPr lang="en-US" sz="2400" dirty="0" err="1"/>
              <a:t>sentetik</a:t>
            </a:r>
            <a:r>
              <a:rPr lang="en-US" sz="2400" dirty="0"/>
              <a:t> </a:t>
            </a:r>
            <a:r>
              <a:rPr lang="en-US" sz="2400" dirty="0" err="1"/>
              <a:t>lifler</a:t>
            </a:r>
            <a:endParaRPr lang="en-US" sz="2400" dirty="0"/>
          </a:p>
          <a:p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ürünler</a:t>
            </a:r>
            <a:r>
              <a:rPr lang="en-US" sz="2400" dirty="0"/>
              <a:t>: motor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ağır</a:t>
            </a:r>
            <a:r>
              <a:rPr lang="en-US" sz="2400" dirty="0"/>
              <a:t> </a:t>
            </a:r>
            <a:r>
              <a:rPr lang="en-US" sz="2400" dirty="0" err="1"/>
              <a:t>taşıtlar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parçalar</a:t>
            </a:r>
            <a:r>
              <a:rPr lang="en-US" sz="2400" dirty="0"/>
              <a:t>, </a:t>
            </a:r>
            <a:r>
              <a:rPr lang="en-US" sz="2400" dirty="0" err="1"/>
              <a:t>yazılım</a:t>
            </a:r>
            <a:r>
              <a:rPr lang="en-US" sz="2400" dirty="0"/>
              <a:t>, </a:t>
            </a:r>
            <a:r>
              <a:rPr lang="en-US" sz="2400" dirty="0" err="1"/>
              <a:t>lojistik</a:t>
            </a:r>
            <a:endParaRPr lang="en-US" sz="2400" dirty="0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flags of Belarus and Turkey painted on cracked wall Stock Photo - Alamy">
            <a:extLst>
              <a:ext uri="{FF2B5EF4-FFF2-40B4-BE49-F238E27FC236}">
                <a16:creationId xmlns:a16="http://schemas.microsoft.com/office/drawing/2014/main" id="{568987B1-25D3-4BD7-A6A7-8EA8602BE8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r="26518" b="1"/>
          <a:stretch/>
        </p:blipFill>
        <p:spPr bwMode="auto">
          <a:xfrm>
            <a:off x="6096000" y="183330"/>
            <a:ext cx="5903742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0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atomy of coup attempt in Belarus - Indian Punchline">
            <a:extLst>
              <a:ext uri="{FF2B5EF4-FFF2-40B4-BE49-F238E27FC236}">
                <a16:creationId xmlns:a16="http://schemas.microsoft.com/office/drawing/2014/main" id="{6C7795A3-6915-43C9-BA7A-B92A786AF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3" b="13674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A63FD-181A-45B9-BAD4-D9336EDC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5400" dirty="0"/>
              <a:t>Belaruslu Protestocular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79104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F6E48E-2E0F-47E2-8569-D84401F5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Minsk Ticaret Müşavirliği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5542-246A-484A-9A12-02F261B3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tr-TR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https://musaviredanisin.ticaret.gov.tr/</a:t>
            </a:r>
            <a:endParaRPr lang="tr-TR" sz="2400" dirty="0"/>
          </a:p>
          <a:p>
            <a:r>
              <a:rPr lang="tr-TR" sz="2400" dirty="0">
                <a:hlinkClick r:id="rId3"/>
              </a:rPr>
              <a:t>minsk@ticaret.gov.tr</a:t>
            </a:r>
            <a:endParaRPr lang="tr-TR" sz="2400" dirty="0"/>
          </a:p>
          <a:p>
            <a:r>
              <a:rPr lang="tr-TR" sz="2400" dirty="0"/>
              <a:t>+375 17 3205577</a:t>
            </a:r>
          </a:p>
          <a:p>
            <a:r>
              <a:rPr lang="tr-TR" sz="2400" dirty="0"/>
              <a:t>0 312 240 8056</a:t>
            </a:r>
          </a:p>
          <a:p>
            <a:r>
              <a:rPr lang="tr-TR" sz="2400" dirty="0"/>
              <a:t>0 312 240 8255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1E395-ADAF-4BF1-9B0B-AB0618D30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4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845B57-91E4-43B5-83E5-6B147E03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dirty="0"/>
              <a:t>2015 yılı geliri 500 Milyon $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16A3B-C3A4-4F70-9B7B-5F69A91D1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-1" b="-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2524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2E24C3C-EB5D-4FDB-9990-013D05C0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2C2C2C"/>
                </a:solidFill>
              </a:rPr>
              <a:t>BelAZ-75710 </a:t>
            </a:r>
            <a:r>
              <a:rPr lang="tr-TR" sz="3600" dirty="0">
                <a:solidFill>
                  <a:srgbClr val="2C2C2C"/>
                </a:solidFill>
              </a:rPr>
              <a:t>Dünyanın en büyük yük taşıyan damperli kamyonu</a:t>
            </a:r>
            <a:endParaRPr lang="en-US" sz="3600" dirty="0">
              <a:solidFill>
                <a:srgbClr val="2C2C2C"/>
              </a:solidFill>
            </a:endParaRPr>
          </a:p>
        </p:txBody>
      </p:sp>
      <p:sp>
        <p:nvSpPr>
          <p:cNvPr id="1038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elAZ-75710: the world's largest dump truck">
            <a:extLst>
              <a:ext uri="{FF2B5EF4-FFF2-40B4-BE49-F238E27FC236}">
                <a16:creationId xmlns:a16="http://schemas.microsoft.com/office/drawing/2014/main" id="{14D3328E-F463-4BD1-8FA4-2435CE8A39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7357" b="-1"/>
          <a:stretch/>
        </p:blipFill>
        <p:spPr bwMode="auto">
          <a:xfrm>
            <a:off x="4062964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6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lant for production of Belarus tractors - Belzarubezhstroy">
            <a:extLst>
              <a:ext uri="{FF2B5EF4-FFF2-40B4-BE49-F238E27FC236}">
                <a16:creationId xmlns:a16="http://schemas.microsoft.com/office/drawing/2014/main" id="{7DDA0EDF-C2D3-425A-9A70-93A65D5C0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r="19852" b="21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49AF0-8AD6-46F3-B9B4-5D849948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Dünyadaki her 10 traktörden birisi Belarus’ta üretilmektedir.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66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7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larusian, American harvesters compared during field trials in Minsk  District">
            <a:extLst>
              <a:ext uri="{FF2B5EF4-FFF2-40B4-BE49-F238E27FC236}">
                <a16:creationId xmlns:a16="http://schemas.microsoft.com/office/drawing/2014/main" id="{B5A79F9F-ED44-414D-ADB2-0DE677B70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" b="1229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EDB22-362E-4A1A-BAFE-572249FD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8017"/>
            <a:ext cx="10165218" cy="1007166"/>
          </a:xfrm>
        </p:spPr>
        <p:txBody>
          <a:bodyPr anchor="b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Belarus ve Amerikan malı biçerdöverler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092" name="Content Placeholder 3077">
            <a:extLst>
              <a:ext uri="{FF2B5EF4-FFF2-40B4-BE49-F238E27FC236}">
                <a16:creationId xmlns:a16="http://schemas.microsoft.com/office/drawing/2014/main" id="{5E006643-99BD-46A4-9133-5DF1ED9F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5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2DC2F1E-7EE7-46DF-9A5A-8686B6E3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kern="1200" dirty="0" err="1">
                <a:latin typeface="+mj-lt"/>
                <a:ea typeface="+mj-ea"/>
                <a:cs typeface="+mj-cs"/>
              </a:rPr>
              <a:t>Belarus’un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Dünyadaki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Süt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Ürünleri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tr-TR" sz="2800" b="1" dirty="0"/>
              <a:t>Üretimi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tr-TR" sz="2800" b="1" dirty="0"/>
              <a:t>İ</a:t>
            </a:r>
            <a:r>
              <a:rPr lang="tr-TR" sz="2800" b="1" kern="1200" dirty="0">
                <a:latin typeface="+mj-lt"/>
                <a:ea typeface="+mj-ea"/>
                <a:cs typeface="+mj-cs"/>
              </a:rPr>
              <a:t>ç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ersindeki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Payı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% 4,6’dır</a:t>
            </a: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EED07277-8B85-49F5-A844-C850A624975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r="-4" b="14896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FF4835C3-030E-4D8E-A932-13AD8EAB7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1" b="10279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Content Placeholder 2055">
            <a:extLst>
              <a:ext uri="{FF2B5EF4-FFF2-40B4-BE49-F238E27FC236}">
                <a16:creationId xmlns:a16="http://schemas.microsoft.com/office/drawing/2014/main" id="{CB442D27-BAF3-40CF-87E0-5A9AA4A78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Minsk </a:t>
            </a:r>
            <a:r>
              <a:rPr lang="en-US" sz="3200" b="1" dirty="0" err="1"/>
              <a:t>Şikago’ya</a:t>
            </a:r>
            <a:r>
              <a:rPr lang="en-US" sz="3200" b="1" dirty="0"/>
              <a:t> </a:t>
            </a:r>
            <a:r>
              <a:rPr lang="en-US" sz="3200" b="1" dirty="0" err="1"/>
              <a:t>karşı</a:t>
            </a:r>
            <a:r>
              <a:rPr lang="en-US" sz="3200" b="1" dirty="0"/>
              <a:t>:</a:t>
            </a:r>
            <a:r>
              <a:rPr lang="tr-TR" sz="3200" b="1" dirty="0"/>
              <a:t> </a:t>
            </a:r>
            <a:r>
              <a:rPr lang="en-US" sz="3200" b="1" dirty="0" err="1"/>
              <a:t>İki</a:t>
            </a:r>
            <a:r>
              <a:rPr lang="en-US" sz="3200" b="1" dirty="0"/>
              <a:t> </a:t>
            </a:r>
            <a:r>
              <a:rPr lang="en-US" sz="3200" b="1" dirty="0" err="1"/>
              <a:t>şehirdeki</a:t>
            </a:r>
            <a:r>
              <a:rPr lang="en-US" sz="3200" b="1" dirty="0"/>
              <a:t> </a:t>
            </a:r>
            <a:r>
              <a:rPr lang="en-US" sz="3200" b="1" dirty="0" err="1"/>
              <a:t>süt</a:t>
            </a:r>
            <a:r>
              <a:rPr lang="en-US" sz="3200" b="1" dirty="0"/>
              <a:t> </a:t>
            </a:r>
            <a:r>
              <a:rPr lang="en-US" sz="3200" b="1" dirty="0" err="1"/>
              <a:t>ürünleri</a:t>
            </a:r>
            <a:r>
              <a:rPr lang="en-US" sz="3200" b="1" dirty="0"/>
              <a:t> </a:t>
            </a:r>
            <a:r>
              <a:rPr lang="en-US" sz="3200" b="1" dirty="0" err="1"/>
              <a:t>reyonları</a:t>
            </a:r>
            <a:r>
              <a:rPr lang="tr-TR" sz="3200" b="1" dirty="0"/>
              <a:t> karşılaştırması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773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opping and entertainment center Galileo, Minsk, Belarus">
            <a:extLst>
              <a:ext uri="{FF2B5EF4-FFF2-40B4-BE49-F238E27FC236}">
                <a16:creationId xmlns:a16="http://schemas.microsoft.com/office/drawing/2014/main" id="{15BC7562-F7BE-4D0E-8BDD-0AB3D88E5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181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5F8843-75E9-4A31-836B-449A0A93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Belarus’ta Türk Markaları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4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irst China to UK train sets off from Beijing bound for London loaded with  millions of SOCKS">
            <a:extLst>
              <a:ext uri="{FF2B5EF4-FFF2-40B4-BE49-F238E27FC236}">
                <a16:creationId xmlns:a16="http://schemas.microsoft.com/office/drawing/2014/main" id="{2A71092E-C049-4C82-8146-D7917BE061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BA104-F0C8-4809-B413-F1882502CC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Avrasya Ekonomik Birliği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EC Customs Union | TRCU.eu">
            <a:extLst>
              <a:ext uri="{FF2B5EF4-FFF2-40B4-BE49-F238E27FC236}">
                <a16:creationId xmlns:a16="http://schemas.microsoft.com/office/drawing/2014/main" id="{EACFECF8-3F91-41D0-97ED-68E0E200848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3960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0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207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Office Theme</vt:lpstr>
      <vt:lpstr>BELARUS PAZARI VE TİCARET FIRSATLARI</vt:lpstr>
      <vt:lpstr>2015 yılı geliri 500 Milyon $</vt:lpstr>
      <vt:lpstr>BelAZ-75710 Dünyanın en büyük yük taşıyan damperli kamyonu</vt:lpstr>
      <vt:lpstr>Dünyadaki her 10 traktörden birisi Belarus’ta üretilmektedir.</vt:lpstr>
      <vt:lpstr>Belarus ve Amerikan malı biçerdöverler</vt:lpstr>
      <vt:lpstr>Belarus’un Dünyadaki Süt Ürünleri Üretimi İçersindeki Payı % 4,6’dır</vt:lpstr>
      <vt:lpstr>Belarus’ta Türk Markaları</vt:lpstr>
      <vt:lpstr>PowerPoint Presentation</vt:lpstr>
      <vt:lpstr>Avrasya Ekonomik Birliği</vt:lpstr>
      <vt:lpstr>Belarus</vt:lpstr>
      <vt:lpstr>Belarus – Türkiye Ticari İlişkileri (2019)</vt:lpstr>
      <vt:lpstr>Belaruslu Protestocular</vt:lpstr>
      <vt:lpstr>Minsk Ticaret Müşavirliği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BELARUS PAZARI VE TİCARET FIRSATLARI</dc:title>
  <dc:creator>user</dc:creator>
  <cp:lastModifiedBy>user</cp:lastModifiedBy>
  <cp:revision>5</cp:revision>
  <dcterms:created xsi:type="dcterms:W3CDTF">2020-09-16T11:49:11Z</dcterms:created>
  <dcterms:modified xsi:type="dcterms:W3CDTF">2020-09-28T07:24:49Z</dcterms:modified>
</cp:coreProperties>
</file>