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7" r:id="rId4"/>
    <p:sldId id="258" r:id="rId5"/>
    <p:sldId id="259" r:id="rId6"/>
    <p:sldId id="261" r:id="rId7"/>
    <p:sldId id="263" r:id="rId8"/>
    <p:sldId id="260" r:id="rId9"/>
    <p:sldId id="267" r:id="rId10"/>
    <p:sldId id="265" r:id="rId11"/>
    <p:sldId id="266" r:id="rId12"/>
    <p:sldId id="262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0029D-5EB9-495F-A695-589AF97FB5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F748C0-BD68-47C4-B573-93BA9298F9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3688BA-015B-4EFF-A645-F3DF38BF7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807E7-F643-433D-A725-44D53FE08C90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F62A1B-3A11-4090-A937-78D4CF446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94FC76-7C28-453D-BE5D-C820FD406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F23CC-69AD-4502-8C87-8F4154539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192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A0C82-F3BC-45B9-A05B-BF9E29797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88FB1-3704-4C44-98D4-CD3B46FBAC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FAF2AB-ACAB-4D4A-9FF3-BD44100D4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807E7-F643-433D-A725-44D53FE08C90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C9BD4A-0700-4994-A39A-9EB941CCC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7014CE-7BD7-4D3C-8FBF-9BEAEEC97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F23CC-69AD-4502-8C87-8F4154539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054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8CF99-ACE4-4C90-AA82-19FCCC7B0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EB36D3-D9BA-4D93-8D5C-BD683F055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BE846-DECE-4C0E-A85B-9430258EB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807E7-F643-433D-A725-44D53FE08C90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7CF691-5F11-44DB-8538-0567EA0CE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D8B303-1CF6-4FE2-B48D-CEB6FE113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F23CC-69AD-4502-8C87-8F4154539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565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00FC1-0958-4B4C-AF94-1F574A2CF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8521BF-5798-42B6-B36B-013DC9CBF5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A33E49-122E-4C56-B928-2DFA0AB043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06C7A0-79B3-41D8-BAF0-75B96BE37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807E7-F643-433D-A725-44D53FE08C90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D9F48E-1C1F-4040-97D1-6AB2E8C4E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E105E2-0AE2-4505-9E77-0056E85FA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F23CC-69AD-4502-8C87-8F4154539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970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9170F-7A24-408B-8BEC-C0E70F1A8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4A1E65-61C5-419C-9DD7-D6A236C1F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C3B6B5-2CAD-4F60-A817-4FA915AD89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BBEAA0-F45A-41CD-A6D6-C49B6E3DDD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4B9A2F-9BBE-48D5-850A-9D6B35CFE2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41F244-697B-4C45-93C7-F8B8929BD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807E7-F643-433D-A725-44D53FE08C90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A2945C-0A36-4DEE-854A-1F1A20215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FA8508-5A07-4DA2-BE60-228DA27F2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F23CC-69AD-4502-8C87-8F4154539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362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A1D23-BCBF-4EE3-A15F-10823DE26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DCC8EC-AC07-4B3A-8A81-44C4DDFE9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807E7-F643-433D-A725-44D53FE08C90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7E2FF6-A2E9-445D-80EA-43DD161C8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679021-7E89-4F64-BB4D-B236A9E53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F23CC-69AD-4502-8C87-8F4154539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421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BB0D99-B2F8-4D22-ACF3-57C3914F5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807E7-F643-433D-A725-44D53FE08C90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182137-A79A-4966-9E66-317F8FF4F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1ABB15-AFBA-442A-BD02-D7FC90AFA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F23CC-69AD-4502-8C87-8F4154539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058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33FE5-181D-43B4-B2D4-1066B0BBB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6F996-671B-4D1E-AE35-BC8E6B32A4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948DAC-0C5C-40D7-83A2-72BBCFAF6A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D88E15-847F-4BF9-A075-05CC6D32B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807E7-F643-433D-A725-44D53FE08C90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2FDFDD-4D16-4845-B691-1A5B3B2C3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F8AE21-7DBF-466D-A4E6-63464D4C6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F23CC-69AD-4502-8C87-8F4154539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609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94F04-2799-4969-B409-8607E5E8D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67EBDB-7689-468C-8DA2-361BA4A830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FA6103-C326-455D-89A6-7CBA6A5A6F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782865-F485-4843-BA08-A988EB4D4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807E7-F643-433D-A725-44D53FE08C90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8A0A86-5326-47FE-8A3D-C14B24DEE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5EF323-F34C-49BB-9EE0-D3E6E1796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F23CC-69AD-4502-8C87-8F4154539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047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2C0D4-63D1-4309-881B-05860DBBF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FF4080-152F-4057-B09D-26845481C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381D6-9727-40ED-A6A3-BEA7EEB4F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807E7-F643-433D-A725-44D53FE08C90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E65581-649A-4CF0-921F-556EFCCB1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5DE0E7-F84E-49B3-AACD-A3187AFEE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F23CC-69AD-4502-8C87-8F4154539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343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0E4054-489A-4B18-80AC-E13277EE84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55C505-9C0C-4953-87C3-0A0BC99841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984E83-C486-47FF-A336-81F2F0C82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807E7-F643-433D-A725-44D53FE08C90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E80F43-BD51-4139-834D-2607189EB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A18852-BE65-4CEA-B85E-17207A517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F23CC-69AD-4502-8C87-8F4154539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908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95CEF6-854B-4C61-83F2-A92523633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257767-F69D-43CB-B0A6-92D8ADB6AD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EE44B5-1313-4E18-BF98-2E78C69FFA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807E7-F643-433D-A725-44D53FE08C90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41858F-32F1-4F9A-8BAE-60A81E9E4E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075D5-7099-4E72-84C7-CC3BD996EF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F23CC-69AD-4502-8C87-8F4154539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236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minsk@ticaret.gov.tr" TargetMode="External"/><Relationship Id="rId2" Type="http://schemas.openxmlformats.org/officeDocument/2006/relationships/hyperlink" Target="https://musaviredanisin.ticaret.gov.tr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0" name="Rectangle 79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3F4D9C-ACE1-4BAF-B1C9-B36E974B7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5120561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i="0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BELARUS PAZARI VE TİCARET FIRSATLARI</a:t>
            </a:r>
            <a:endParaRPr lang="en-US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3D2B9C-D157-40CC-87FB-5F1D03514E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1" y="1825625"/>
            <a:ext cx="5092194" cy="4351338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endParaRPr lang="tr-TR" b="1" dirty="0"/>
          </a:p>
          <a:p>
            <a:pPr marL="0" indent="0">
              <a:buNone/>
            </a:pPr>
            <a:r>
              <a:rPr lang="en-US" b="1" dirty="0" err="1"/>
              <a:t>Ergüç</a:t>
            </a:r>
            <a:r>
              <a:rPr lang="en-US" b="1" dirty="0"/>
              <a:t> </a:t>
            </a:r>
            <a:r>
              <a:rPr lang="en-US" b="1" dirty="0" err="1"/>
              <a:t>Ülker</a:t>
            </a:r>
            <a:endParaRPr lang="en-US" b="1" dirty="0"/>
          </a:p>
          <a:p>
            <a:pPr marL="0" indent="0">
              <a:buNone/>
            </a:pPr>
            <a:r>
              <a:rPr lang="en-US" b="1" dirty="0"/>
              <a:t>Minsk </a:t>
            </a:r>
            <a:r>
              <a:rPr lang="en-US" b="1" dirty="0" err="1"/>
              <a:t>Ticaret</a:t>
            </a:r>
            <a:r>
              <a:rPr lang="en-US" b="1" dirty="0"/>
              <a:t> </a:t>
            </a:r>
            <a:r>
              <a:rPr lang="en-US" b="1" dirty="0" err="1"/>
              <a:t>Müşaviri</a:t>
            </a:r>
            <a:endParaRPr lang="en-US" b="1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person standing posing for the camera&#10;&#10;Description automatically generated">
            <a:extLst>
              <a:ext uri="{FF2B5EF4-FFF2-40B4-BE49-F238E27FC236}">
                <a16:creationId xmlns:a16="http://schemas.microsoft.com/office/drawing/2014/main" id="{CE0C8632-A03D-4C17-B395-6051E62D12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3741"/>
          <a:stretch/>
        </p:blipFill>
        <p:spPr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84" name="Arc 83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C614C8A-04DF-4D95-90F9-8B0EF8687370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26" r="-3" b="7703"/>
          <a:stretch/>
        </p:blipFill>
        <p:spPr bwMode="auto"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7700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B845B57-91E4-43B5-83E5-6B147E03B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5576887"/>
            <a:ext cx="1091184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tr-TR" sz="3200" dirty="0"/>
              <a:t>2015 yılı geliri 500 Milyon $</a:t>
            </a:r>
            <a:endParaRPr lang="en-US" sz="32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2516A3B-C3A4-4F70-9B7B-5F69A91D1C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6" r="-1" b="-1"/>
          <a:stretch/>
        </p:blipFill>
        <p:spPr>
          <a:xfrm>
            <a:off x="640080" y="640080"/>
            <a:ext cx="1091184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38252455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BEE73255-8084-4DF9-BB0B-15EAC92E2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02E24C3C-EB5D-4FDB-9990-013D05C00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938" y="640081"/>
            <a:ext cx="2608655" cy="525779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>
                <a:solidFill>
                  <a:srgbClr val="2C2C2C"/>
                </a:solidFill>
              </a:rPr>
              <a:t>BelAZ-75710 </a:t>
            </a:r>
            <a:r>
              <a:rPr lang="tr-TR" sz="3600" dirty="0">
                <a:solidFill>
                  <a:srgbClr val="2C2C2C"/>
                </a:solidFill>
              </a:rPr>
              <a:t>Dünyanın en büyük yük taşıyan damperli kamyonu</a:t>
            </a:r>
            <a:endParaRPr lang="en-US" sz="3600" dirty="0">
              <a:solidFill>
                <a:srgbClr val="2C2C2C"/>
              </a:solidFill>
            </a:endParaRPr>
          </a:p>
        </p:txBody>
      </p:sp>
      <p:sp>
        <p:nvSpPr>
          <p:cNvPr id="1038" name="Rounded Rectangle 9">
            <a:extLst>
              <a:ext uri="{FF2B5EF4-FFF2-40B4-BE49-F238E27FC236}">
                <a16:creationId xmlns:a16="http://schemas.microsoft.com/office/drawing/2014/main" id="{67048353-8981-459A-9BC6-9711CE462E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80067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BelAZ-75710: the world's largest dump truck">
            <a:extLst>
              <a:ext uri="{FF2B5EF4-FFF2-40B4-BE49-F238E27FC236}">
                <a16:creationId xmlns:a16="http://schemas.microsoft.com/office/drawing/2014/main" id="{14D3328E-F463-4BD1-8FA4-2435CE8A399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90" r="7357" b="-1"/>
          <a:stretch/>
        </p:blipFill>
        <p:spPr bwMode="auto">
          <a:xfrm>
            <a:off x="4062964" y="942538"/>
            <a:ext cx="7163222" cy="480833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8762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2" name="Rectangle 191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Plant for production of Belarus tractors - Belzarubezhstroy">
            <a:extLst>
              <a:ext uri="{FF2B5EF4-FFF2-40B4-BE49-F238E27FC236}">
                <a16:creationId xmlns:a16="http://schemas.microsoft.com/office/drawing/2014/main" id="{7DDA0EDF-C2D3-425A-9A70-93A65D5C029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77" r="19852" b="215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3" name="Rectangle 19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C49AF0-8AD6-46F3-B9B4-5D8499489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Dünyadaki her 10 traktörden birisi Belarus’ta üretilmektedir.</a:t>
            </a: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56630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91" name="Rectangle 77">
            <a:extLst>
              <a:ext uri="{FF2B5EF4-FFF2-40B4-BE49-F238E27FC236}">
                <a16:creationId xmlns:a16="http://schemas.microsoft.com/office/drawing/2014/main" id="{C0A1ED06-4733-4020-9C60-81D4D8014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B0CA3509-3AF9-45FE-93ED-57BB5D5E8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7388" y="181576"/>
            <a:ext cx="11823637" cy="65010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Belarusian, American harvesters compared during field trials in Minsk  District">
            <a:extLst>
              <a:ext uri="{FF2B5EF4-FFF2-40B4-BE49-F238E27FC236}">
                <a16:creationId xmlns:a16="http://schemas.microsoft.com/office/drawing/2014/main" id="{B5A79F9F-ED44-414D-ADB2-0DE677B707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" b="1229"/>
          <a:stretch/>
        </p:blipFill>
        <p:spPr bwMode="auto">
          <a:xfrm>
            <a:off x="180975" y="182880"/>
            <a:ext cx="11823637" cy="6499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8EDB22-362E-4A1A-BAFE-572249FD8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78017"/>
            <a:ext cx="10165218" cy="1007166"/>
          </a:xfrm>
        </p:spPr>
        <p:txBody>
          <a:bodyPr anchor="b">
            <a:normAutofit/>
          </a:bodyPr>
          <a:lstStyle/>
          <a:p>
            <a:r>
              <a:rPr lang="tr-TR" sz="4000" dirty="0">
                <a:solidFill>
                  <a:srgbClr val="FFFFFF"/>
                </a:solidFill>
              </a:rPr>
              <a:t>Belarus ve Amerikan malı biçerdöverler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3092" name="Content Placeholder 3077">
            <a:extLst>
              <a:ext uri="{FF2B5EF4-FFF2-40B4-BE49-F238E27FC236}">
                <a16:creationId xmlns:a16="http://schemas.microsoft.com/office/drawing/2014/main" id="{5E006643-99BD-46A4-9133-5DF1ED9F5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26300"/>
            <a:ext cx="10165218" cy="2588458"/>
          </a:xfrm>
        </p:spPr>
        <p:txBody>
          <a:bodyPr>
            <a:normAutofit/>
          </a:bodyPr>
          <a:lstStyle/>
          <a:p>
            <a:endParaRPr lang="en-US" sz="2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353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5" name="Rectangle 144">
            <a:extLst>
              <a:ext uri="{FF2B5EF4-FFF2-40B4-BE49-F238E27FC236}">
                <a16:creationId xmlns:a16="http://schemas.microsoft.com/office/drawing/2014/main" id="{8ABFE404-8D65-4573-A3EF-6DF477936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2DC2F1E-7EE7-46DF-9A5A-8686B6E3F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49" y="4610244"/>
            <a:ext cx="3649703" cy="171450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800" b="1" kern="1200" dirty="0" err="1">
                <a:latin typeface="+mj-lt"/>
                <a:ea typeface="+mj-ea"/>
                <a:cs typeface="+mj-cs"/>
              </a:rPr>
              <a:t>Belarus’un</a:t>
            </a:r>
            <a:r>
              <a:rPr lang="en-US" sz="2800" b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2800" b="1" kern="1200" dirty="0" err="1">
                <a:latin typeface="+mj-lt"/>
                <a:ea typeface="+mj-ea"/>
                <a:cs typeface="+mj-cs"/>
              </a:rPr>
              <a:t>Dünyadaki</a:t>
            </a:r>
            <a:r>
              <a:rPr lang="en-US" sz="2800" b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2800" b="1" kern="1200" dirty="0" err="1">
                <a:latin typeface="+mj-lt"/>
                <a:ea typeface="+mj-ea"/>
                <a:cs typeface="+mj-cs"/>
              </a:rPr>
              <a:t>Süt</a:t>
            </a:r>
            <a:r>
              <a:rPr lang="en-US" sz="2800" b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2800" b="1" kern="1200" dirty="0" err="1">
                <a:latin typeface="+mj-lt"/>
                <a:ea typeface="+mj-ea"/>
                <a:cs typeface="+mj-cs"/>
              </a:rPr>
              <a:t>Ürünleri</a:t>
            </a:r>
            <a:r>
              <a:rPr lang="en-US" sz="2800" b="1" kern="1200" dirty="0">
                <a:latin typeface="+mj-lt"/>
                <a:ea typeface="+mj-ea"/>
                <a:cs typeface="+mj-cs"/>
              </a:rPr>
              <a:t> </a:t>
            </a:r>
            <a:r>
              <a:rPr lang="tr-TR" sz="2800" b="1" dirty="0"/>
              <a:t>Üretimi</a:t>
            </a:r>
            <a:r>
              <a:rPr lang="en-US" sz="2800" b="1" kern="1200" dirty="0">
                <a:latin typeface="+mj-lt"/>
                <a:ea typeface="+mj-ea"/>
                <a:cs typeface="+mj-cs"/>
              </a:rPr>
              <a:t> </a:t>
            </a:r>
            <a:r>
              <a:rPr lang="tr-TR" sz="2800" b="1" dirty="0"/>
              <a:t>İ</a:t>
            </a:r>
            <a:r>
              <a:rPr lang="tr-TR" sz="2800" b="1" kern="1200" dirty="0">
                <a:latin typeface="+mj-lt"/>
                <a:ea typeface="+mj-ea"/>
                <a:cs typeface="+mj-cs"/>
              </a:rPr>
              <a:t>ç</a:t>
            </a:r>
            <a:r>
              <a:rPr lang="en-US" sz="2800" b="1" kern="1200" dirty="0" err="1">
                <a:latin typeface="+mj-lt"/>
                <a:ea typeface="+mj-ea"/>
                <a:cs typeface="+mj-cs"/>
              </a:rPr>
              <a:t>ersindeki</a:t>
            </a:r>
            <a:r>
              <a:rPr lang="en-US" sz="2800" b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2800" b="1" kern="1200" dirty="0" err="1">
                <a:latin typeface="+mj-lt"/>
                <a:ea typeface="+mj-ea"/>
                <a:cs typeface="+mj-cs"/>
              </a:rPr>
              <a:t>Payı</a:t>
            </a:r>
            <a:r>
              <a:rPr lang="en-US" sz="2800" b="1" kern="1200" dirty="0">
                <a:latin typeface="+mj-lt"/>
                <a:ea typeface="+mj-ea"/>
                <a:cs typeface="+mj-cs"/>
              </a:rPr>
              <a:t> % 4,6’dır</a:t>
            </a:r>
          </a:p>
        </p:txBody>
      </p:sp>
      <p:pic>
        <p:nvPicPr>
          <p:cNvPr id="2052" name="Picture 4" descr="Image">
            <a:extLst>
              <a:ext uri="{FF2B5EF4-FFF2-40B4-BE49-F238E27FC236}">
                <a16:creationId xmlns:a16="http://schemas.microsoft.com/office/drawing/2014/main" id="{EED07277-8B85-49F5-A844-C850A6249752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4" r="-4" b="14896"/>
          <a:stretch/>
        </p:blipFill>
        <p:spPr bwMode="auto">
          <a:xfrm>
            <a:off x="673749" y="370320"/>
            <a:ext cx="3716238" cy="4051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mage">
            <a:extLst>
              <a:ext uri="{FF2B5EF4-FFF2-40B4-BE49-F238E27FC236}">
                <a16:creationId xmlns:a16="http://schemas.microsoft.com/office/drawing/2014/main" id="{FF4835C3-030E-4D8E-A932-13AD8EAB74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78" r="1" b="10279"/>
          <a:stretch/>
        </p:blipFill>
        <p:spPr bwMode="auto">
          <a:xfrm>
            <a:off x="4719344" y="370320"/>
            <a:ext cx="6798905" cy="4051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AF5191F1-A1C8-4AEE-8007-DF304E42B1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47363" y="4750763"/>
            <a:ext cx="0" cy="13716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8" name="Content Placeholder 2055">
            <a:extLst>
              <a:ext uri="{FF2B5EF4-FFF2-40B4-BE49-F238E27FC236}">
                <a16:creationId xmlns:a16="http://schemas.microsoft.com/office/drawing/2014/main" id="{CB442D27-BAF3-40CF-87E0-5A9AA4A78C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3019" y="4610244"/>
            <a:ext cx="6725232" cy="17145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b="1" dirty="0"/>
              <a:t>Minsk </a:t>
            </a:r>
            <a:r>
              <a:rPr lang="en-US" sz="3200" b="1" dirty="0" err="1"/>
              <a:t>Şikago’ya</a:t>
            </a:r>
            <a:r>
              <a:rPr lang="en-US" sz="3200" b="1" dirty="0"/>
              <a:t> </a:t>
            </a:r>
            <a:r>
              <a:rPr lang="en-US" sz="3200" b="1" dirty="0" err="1"/>
              <a:t>karşı</a:t>
            </a:r>
            <a:r>
              <a:rPr lang="en-US" sz="3200" b="1" dirty="0"/>
              <a:t>:</a:t>
            </a:r>
            <a:r>
              <a:rPr lang="tr-TR" sz="3200" b="1" dirty="0"/>
              <a:t> </a:t>
            </a:r>
            <a:r>
              <a:rPr lang="en-US" sz="3200" b="1" dirty="0" err="1"/>
              <a:t>İki</a:t>
            </a:r>
            <a:r>
              <a:rPr lang="en-US" sz="3200" b="1" dirty="0"/>
              <a:t> </a:t>
            </a:r>
            <a:r>
              <a:rPr lang="en-US" sz="3200" b="1" dirty="0" err="1"/>
              <a:t>şehirdeki</a:t>
            </a:r>
            <a:r>
              <a:rPr lang="en-US" sz="3200" b="1" dirty="0"/>
              <a:t> </a:t>
            </a:r>
            <a:r>
              <a:rPr lang="en-US" sz="3200" b="1" dirty="0" err="1"/>
              <a:t>süt</a:t>
            </a:r>
            <a:r>
              <a:rPr lang="en-US" sz="3200" b="1" dirty="0"/>
              <a:t> </a:t>
            </a:r>
            <a:r>
              <a:rPr lang="en-US" sz="3200" b="1" dirty="0" err="1"/>
              <a:t>ürünleri</a:t>
            </a:r>
            <a:r>
              <a:rPr lang="en-US" sz="3200" b="1" dirty="0"/>
              <a:t> </a:t>
            </a:r>
            <a:r>
              <a:rPr lang="en-US" sz="3200" b="1" dirty="0" err="1"/>
              <a:t>reyonları</a:t>
            </a:r>
            <a:r>
              <a:rPr lang="tr-TR" sz="3200" b="1" dirty="0"/>
              <a:t> karşılaştırması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7777330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hopping and entertainment center Galileo, Minsk, Belarus">
            <a:extLst>
              <a:ext uri="{FF2B5EF4-FFF2-40B4-BE49-F238E27FC236}">
                <a16:creationId xmlns:a16="http://schemas.microsoft.com/office/drawing/2014/main" id="{15BC7562-F7BE-4D0E-8BDD-0AB3D88E5E9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3" b="1819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75F8843-75E9-4A31-836B-449A0A934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Belarus’ta Türk Markaları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9047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First China to UK train sets off from Beijing bound for London loaded with  millions of SOCKS">
            <a:extLst>
              <a:ext uri="{FF2B5EF4-FFF2-40B4-BE49-F238E27FC236}">
                <a16:creationId xmlns:a16="http://schemas.microsoft.com/office/drawing/2014/main" id="{2A71092E-C049-4C82-8146-D7917BE0611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71" b="-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482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4BA104-F0C8-4809-B413-F1882502CC1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>
                <a:solidFill>
                  <a:srgbClr val="FFFFFF"/>
                </a:solidFill>
              </a:rPr>
              <a:t>Avrasya Ekonomik Birliği</a:t>
            </a:r>
          </a:p>
        </p:txBody>
      </p:sp>
      <p:sp>
        <p:nvSpPr>
          <p:cNvPr id="73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EEC Customs Union | TRCU.eu">
            <a:extLst>
              <a:ext uri="{FF2B5EF4-FFF2-40B4-BE49-F238E27FC236}">
                <a16:creationId xmlns:a16="http://schemas.microsoft.com/office/drawing/2014/main" id="{EACFECF8-3F91-41D0-97ED-68E0E2008481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7" r="3960" b="-1"/>
          <a:stretch/>
        </p:blipFill>
        <p:spPr bwMode="auto">
          <a:xfrm>
            <a:off x="976251" y="942538"/>
            <a:ext cx="7163222" cy="480833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20068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AC5782D3-6CED-43A7-BE35-09C48F809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 6">
            <a:extLst>
              <a:ext uri="{FF2B5EF4-FFF2-40B4-BE49-F238E27FC236}">
                <a16:creationId xmlns:a16="http://schemas.microsoft.com/office/drawing/2014/main" id="{6721F593-ECD2-4B5B-AAE4-0866A4CDC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0989586" y="1070835"/>
            <a:ext cx="687754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7">
            <a:extLst>
              <a:ext uri="{FF2B5EF4-FFF2-40B4-BE49-F238E27FC236}">
                <a16:creationId xmlns:a16="http://schemas.microsoft.com/office/drawing/2014/main" id="{71DEE99F-D18C-4025-BA3F-CEBF5258E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0988949" y="803186"/>
            <a:ext cx="409371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Rectangle 8">
            <a:extLst>
              <a:ext uri="{FF2B5EF4-FFF2-40B4-BE49-F238E27FC236}">
                <a16:creationId xmlns:a16="http://schemas.microsoft.com/office/drawing/2014/main" id="{976FA5D9-3A7C-4FA7-9BA8-1905D703F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513372" y="804101"/>
            <a:ext cx="3880238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730610B-726B-42EA-8AA3-170518E2E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5104" y="1213968"/>
            <a:ext cx="3220127" cy="713306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800" b="1" dirty="0">
                <a:solidFill>
                  <a:srgbClr val="FFFFFF"/>
                </a:solidFill>
              </a:rPr>
              <a:t>Belarus</a:t>
            </a:r>
          </a:p>
        </p:txBody>
      </p:sp>
      <p:pic>
        <p:nvPicPr>
          <p:cNvPr id="2050" name="Picture 2" descr="Belarus location on the Europe map">
            <a:extLst>
              <a:ext uri="{FF2B5EF4-FFF2-40B4-BE49-F238E27FC236}">
                <a16:creationId xmlns:a16="http://schemas.microsoft.com/office/drawing/2014/main" id="{8F0C3984-70B5-486F-B31A-DEF980D5710F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06" b="1"/>
          <a:stretch/>
        </p:blipFill>
        <p:spPr bwMode="auto">
          <a:xfrm>
            <a:off x="804101" y="804101"/>
            <a:ext cx="6730556" cy="5249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DC9B9FC-FA3F-47BD-A278-453D6B58F8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35105" y="2070407"/>
            <a:ext cx="3264916" cy="366248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 err="1">
                <a:solidFill>
                  <a:srgbClr val="FFFFFF"/>
                </a:solidFill>
              </a:rPr>
              <a:t>Nüfus</a:t>
            </a:r>
            <a:r>
              <a:rPr lang="en-US" sz="2000" dirty="0">
                <a:solidFill>
                  <a:srgbClr val="FFFFFF"/>
                </a:solidFill>
              </a:rPr>
              <a:t> : 9.5 </a:t>
            </a:r>
            <a:r>
              <a:rPr lang="en-US" sz="2000" dirty="0" err="1">
                <a:solidFill>
                  <a:srgbClr val="FFFFFF"/>
                </a:solidFill>
              </a:rPr>
              <a:t>milyon</a:t>
            </a:r>
            <a:endParaRPr lang="en-US" sz="2000" dirty="0">
              <a:solidFill>
                <a:srgbClr val="FFFFFF"/>
              </a:solidFill>
            </a:endParaRPr>
          </a:p>
          <a:p>
            <a:r>
              <a:rPr lang="en-US" sz="2000" dirty="0" err="1">
                <a:solidFill>
                  <a:srgbClr val="FFFFFF"/>
                </a:solidFill>
              </a:rPr>
              <a:t>Gelir</a:t>
            </a:r>
            <a:r>
              <a:rPr lang="en-US" sz="2000" dirty="0">
                <a:solidFill>
                  <a:srgbClr val="FFFFFF"/>
                </a:solidFill>
              </a:rPr>
              <a:t> (PPP) : 20,900 $</a:t>
            </a:r>
          </a:p>
          <a:p>
            <a:r>
              <a:rPr lang="en-US" sz="2000" dirty="0" err="1">
                <a:solidFill>
                  <a:srgbClr val="FFFFFF"/>
                </a:solidFill>
              </a:rPr>
              <a:t>İhracat</a:t>
            </a:r>
            <a:r>
              <a:rPr lang="en-US" sz="2000" dirty="0">
                <a:solidFill>
                  <a:srgbClr val="FFFFFF"/>
                </a:solidFill>
              </a:rPr>
              <a:t> : 32,3 </a:t>
            </a:r>
            <a:r>
              <a:rPr lang="en-US" sz="2000" dirty="0" err="1">
                <a:solidFill>
                  <a:srgbClr val="FFFFFF"/>
                </a:solidFill>
              </a:rPr>
              <a:t>Milyar</a:t>
            </a:r>
            <a:r>
              <a:rPr lang="en-US" sz="2000" dirty="0">
                <a:solidFill>
                  <a:srgbClr val="FFFFFF"/>
                </a:solidFill>
              </a:rPr>
              <a:t> $</a:t>
            </a:r>
          </a:p>
          <a:p>
            <a:r>
              <a:rPr lang="en-US" sz="2000" dirty="0">
                <a:solidFill>
                  <a:srgbClr val="FFFFFF"/>
                </a:solidFill>
              </a:rPr>
              <a:t>Petrol </a:t>
            </a:r>
            <a:r>
              <a:rPr lang="en-US" sz="2000" dirty="0" err="1">
                <a:solidFill>
                  <a:srgbClr val="FFFFFF"/>
                </a:solidFill>
              </a:rPr>
              <a:t>ürünleri</a:t>
            </a:r>
            <a:r>
              <a:rPr lang="en-US" sz="2000" dirty="0">
                <a:solidFill>
                  <a:srgbClr val="FFFFFF"/>
                </a:solidFill>
              </a:rPr>
              <a:t>, </a:t>
            </a:r>
            <a:r>
              <a:rPr lang="en-US" sz="2000" dirty="0" err="1">
                <a:solidFill>
                  <a:srgbClr val="FFFFFF"/>
                </a:solidFill>
              </a:rPr>
              <a:t>Potasyum</a:t>
            </a:r>
            <a:r>
              <a:rPr lang="en-US" sz="2000" dirty="0">
                <a:solidFill>
                  <a:srgbClr val="FFFFFF"/>
                </a:solidFill>
              </a:rPr>
              <a:t>, </a:t>
            </a:r>
            <a:r>
              <a:rPr lang="en-US" sz="2000" dirty="0" err="1">
                <a:solidFill>
                  <a:srgbClr val="FFFFFF"/>
                </a:solidFill>
              </a:rPr>
              <a:t>kamyonlar</a:t>
            </a:r>
            <a:r>
              <a:rPr lang="en-US" sz="2000" dirty="0">
                <a:solidFill>
                  <a:srgbClr val="FFFFFF"/>
                </a:solidFill>
              </a:rPr>
              <a:t>, </a:t>
            </a:r>
            <a:r>
              <a:rPr lang="en-US" sz="2000" dirty="0" err="1">
                <a:solidFill>
                  <a:srgbClr val="FFFFFF"/>
                </a:solidFill>
              </a:rPr>
              <a:t>süt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ürünleri</a:t>
            </a:r>
            <a:r>
              <a:rPr lang="en-US" sz="2000" dirty="0">
                <a:solidFill>
                  <a:srgbClr val="FFFFFF"/>
                </a:solidFill>
              </a:rPr>
              <a:t>, </a:t>
            </a:r>
            <a:r>
              <a:rPr lang="en-US" sz="2000" dirty="0" err="1">
                <a:solidFill>
                  <a:srgbClr val="FFFFFF"/>
                </a:solidFill>
              </a:rPr>
              <a:t>demir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çelik</a:t>
            </a:r>
            <a:r>
              <a:rPr lang="en-US" sz="2000" dirty="0">
                <a:solidFill>
                  <a:srgbClr val="FFFFFF"/>
                </a:solidFill>
              </a:rPr>
              <a:t>, </a:t>
            </a:r>
            <a:r>
              <a:rPr lang="en-US" sz="2000" dirty="0" err="1">
                <a:solidFill>
                  <a:srgbClr val="FFFFFF"/>
                </a:solidFill>
              </a:rPr>
              <a:t>kereste</a:t>
            </a:r>
            <a:endParaRPr lang="en-US" sz="2000" dirty="0">
              <a:solidFill>
                <a:srgbClr val="FFFFFF"/>
              </a:solidFill>
            </a:endParaRPr>
          </a:p>
          <a:p>
            <a:r>
              <a:rPr lang="en-US" sz="2000" dirty="0" err="1">
                <a:solidFill>
                  <a:srgbClr val="FFFFFF"/>
                </a:solidFill>
              </a:rPr>
              <a:t>İthalat</a:t>
            </a:r>
            <a:r>
              <a:rPr lang="en-US" sz="2000" dirty="0">
                <a:solidFill>
                  <a:srgbClr val="FFFFFF"/>
                </a:solidFill>
              </a:rPr>
              <a:t> : 36,4 </a:t>
            </a:r>
            <a:r>
              <a:rPr lang="en-US" sz="2000" dirty="0" err="1">
                <a:solidFill>
                  <a:srgbClr val="FFFFFF"/>
                </a:solidFill>
              </a:rPr>
              <a:t>Milyar</a:t>
            </a:r>
            <a:r>
              <a:rPr lang="en-US" sz="2000" dirty="0">
                <a:solidFill>
                  <a:srgbClr val="FFFFFF"/>
                </a:solidFill>
              </a:rPr>
              <a:t> $</a:t>
            </a:r>
          </a:p>
          <a:p>
            <a:r>
              <a:rPr lang="en-US" sz="2000" dirty="0">
                <a:solidFill>
                  <a:srgbClr val="FFFFFF"/>
                </a:solidFill>
              </a:rPr>
              <a:t>Ham petrol, </a:t>
            </a:r>
            <a:r>
              <a:rPr lang="en-US" sz="2000" dirty="0" err="1">
                <a:solidFill>
                  <a:srgbClr val="FFFFFF"/>
                </a:solidFill>
              </a:rPr>
              <a:t>doğal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gaz</a:t>
            </a:r>
            <a:r>
              <a:rPr lang="en-US" sz="2000" dirty="0">
                <a:solidFill>
                  <a:srgbClr val="FFFFFF"/>
                </a:solidFill>
              </a:rPr>
              <a:t>, </a:t>
            </a:r>
            <a:r>
              <a:rPr lang="en-US" sz="2000" dirty="0" err="1">
                <a:solidFill>
                  <a:srgbClr val="FFFFFF"/>
                </a:solidFill>
              </a:rPr>
              <a:t>Motorlu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taşıtlar</a:t>
            </a:r>
            <a:r>
              <a:rPr lang="en-US" sz="2000" dirty="0">
                <a:solidFill>
                  <a:srgbClr val="FFFFFF"/>
                </a:solidFill>
              </a:rPr>
              <a:t>, </a:t>
            </a:r>
            <a:r>
              <a:rPr lang="en-US" sz="2000" dirty="0" err="1">
                <a:solidFill>
                  <a:srgbClr val="FFFFFF"/>
                </a:solidFill>
              </a:rPr>
              <a:t>ilaçlar</a:t>
            </a:r>
            <a:r>
              <a:rPr lang="en-US" sz="2000" dirty="0">
                <a:solidFill>
                  <a:srgbClr val="FFFFFF"/>
                </a:solidFill>
              </a:rPr>
              <a:t>, </a:t>
            </a:r>
            <a:r>
              <a:rPr lang="en-US" sz="2000" dirty="0" err="1">
                <a:solidFill>
                  <a:srgbClr val="FFFFFF"/>
                </a:solidFill>
              </a:rPr>
              <a:t>telefon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  <a:r>
              <a:rPr lang="en-US" sz="2000" dirty="0" err="1">
                <a:solidFill>
                  <a:srgbClr val="FFFFFF"/>
                </a:solidFill>
              </a:rPr>
              <a:t>cihazları</a:t>
            </a:r>
            <a:endParaRPr lang="en-US" sz="2000" dirty="0">
              <a:solidFill>
                <a:srgbClr val="FFFFFF"/>
              </a:solidFill>
            </a:endParaRPr>
          </a:p>
          <a:p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79" name="Rectangle 8">
            <a:extLst>
              <a:ext uri="{FF2B5EF4-FFF2-40B4-BE49-F238E27FC236}">
                <a16:creationId xmlns:a16="http://schemas.microsoft.com/office/drawing/2014/main" id="{4652D57C-331F-43B8-9C07-69FBA9C02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671258" y="1530154"/>
            <a:ext cx="520741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757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B854F-D93E-485D-9115-E10228C13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03325"/>
            <a:ext cx="53145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Belarus – </a:t>
            </a:r>
            <a:r>
              <a:rPr lang="en-US" dirty="0" err="1"/>
              <a:t>Türkiye</a:t>
            </a:r>
            <a:r>
              <a:rPr lang="en-US" dirty="0"/>
              <a:t> </a:t>
            </a:r>
            <a:r>
              <a:rPr lang="en-US" dirty="0" err="1"/>
              <a:t>Ticari</a:t>
            </a:r>
            <a:r>
              <a:rPr lang="en-US" dirty="0"/>
              <a:t> </a:t>
            </a:r>
            <a:r>
              <a:rPr lang="en-US" dirty="0" err="1"/>
              <a:t>İlişkileri</a:t>
            </a:r>
            <a:r>
              <a:rPr lang="en-US" dirty="0"/>
              <a:t> (2019)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9DBC9A-A3F2-4AC9-933A-AB906527BD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2279018"/>
            <a:ext cx="5314543" cy="395297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 err="1"/>
              <a:t>İhracat</a:t>
            </a:r>
            <a:r>
              <a:rPr lang="en-US" sz="2400" dirty="0"/>
              <a:t> : 756 </a:t>
            </a:r>
            <a:r>
              <a:rPr lang="en-US" sz="2400" dirty="0" err="1"/>
              <a:t>Milyon</a:t>
            </a:r>
            <a:r>
              <a:rPr lang="en-US" sz="2400" dirty="0"/>
              <a:t>  $</a:t>
            </a:r>
          </a:p>
          <a:p>
            <a:r>
              <a:rPr lang="en-US" sz="2400" dirty="0" err="1"/>
              <a:t>Konfeksiyon</a:t>
            </a:r>
            <a:r>
              <a:rPr lang="en-US" sz="2400" dirty="0"/>
              <a:t>, </a:t>
            </a:r>
            <a:r>
              <a:rPr lang="en-US" sz="2400" dirty="0" err="1"/>
              <a:t>Yaş</a:t>
            </a:r>
            <a:r>
              <a:rPr lang="en-US" sz="2400" dirty="0"/>
              <a:t> </a:t>
            </a:r>
            <a:r>
              <a:rPr lang="en-US" sz="2400" dirty="0" err="1"/>
              <a:t>meyve-sebze</a:t>
            </a:r>
            <a:endParaRPr lang="en-US" sz="2400" dirty="0"/>
          </a:p>
          <a:p>
            <a:r>
              <a:rPr lang="en-US" sz="2400" dirty="0" err="1"/>
              <a:t>Potansiyel</a:t>
            </a:r>
            <a:r>
              <a:rPr lang="en-US" sz="2400" dirty="0"/>
              <a:t> </a:t>
            </a:r>
            <a:r>
              <a:rPr lang="en-US" sz="2400" dirty="0" err="1"/>
              <a:t>ürünler</a:t>
            </a:r>
            <a:r>
              <a:rPr lang="en-US" sz="2400" dirty="0"/>
              <a:t>: </a:t>
            </a:r>
            <a:r>
              <a:rPr lang="en-US" sz="2400" dirty="0" err="1"/>
              <a:t>Soğutulmuş</a:t>
            </a:r>
            <a:r>
              <a:rPr lang="en-US" sz="2400" dirty="0"/>
              <a:t> </a:t>
            </a:r>
            <a:r>
              <a:rPr lang="en-US" sz="2400" dirty="0" err="1"/>
              <a:t>balık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deniz</a:t>
            </a:r>
            <a:r>
              <a:rPr lang="en-US" sz="2400" dirty="0"/>
              <a:t> </a:t>
            </a:r>
            <a:r>
              <a:rPr lang="en-US" sz="2400" dirty="0" err="1"/>
              <a:t>ürünleri</a:t>
            </a:r>
            <a:r>
              <a:rPr lang="en-US" sz="2400" dirty="0"/>
              <a:t>, </a:t>
            </a:r>
            <a:r>
              <a:rPr lang="en-US" sz="2400" dirty="0" err="1"/>
              <a:t>makine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kazanlar</a:t>
            </a:r>
            <a:r>
              <a:rPr lang="en-US" sz="2400" dirty="0"/>
              <a:t>, </a:t>
            </a:r>
            <a:r>
              <a:rPr lang="en-US" sz="2400" dirty="0" err="1"/>
              <a:t>oto</a:t>
            </a:r>
            <a:r>
              <a:rPr lang="en-US" sz="2400" dirty="0"/>
              <a:t> </a:t>
            </a:r>
            <a:r>
              <a:rPr lang="en-US" sz="2400" dirty="0" err="1"/>
              <a:t>yedek</a:t>
            </a:r>
            <a:r>
              <a:rPr lang="en-US" sz="2400" dirty="0"/>
              <a:t> </a:t>
            </a:r>
            <a:r>
              <a:rPr lang="en-US" sz="2400" dirty="0" err="1"/>
              <a:t>parçaları</a:t>
            </a:r>
            <a:r>
              <a:rPr lang="en-US" sz="2400" dirty="0"/>
              <a:t>, </a:t>
            </a:r>
            <a:r>
              <a:rPr lang="en-US" sz="2400" dirty="0" err="1"/>
              <a:t>medikal</a:t>
            </a:r>
            <a:r>
              <a:rPr lang="en-US" sz="2400" dirty="0"/>
              <a:t> </a:t>
            </a:r>
            <a:r>
              <a:rPr lang="en-US" sz="2400" dirty="0" err="1"/>
              <a:t>ürünler</a:t>
            </a:r>
            <a:r>
              <a:rPr lang="en-US" sz="2400" dirty="0"/>
              <a:t>, </a:t>
            </a:r>
            <a:r>
              <a:rPr lang="en-US" sz="2400" dirty="0" err="1"/>
              <a:t>ilaçlar</a:t>
            </a:r>
            <a:r>
              <a:rPr lang="en-US" sz="2400" dirty="0"/>
              <a:t> </a:t>
            </a:r>
          </a:p>
          <a:p>
            <a:r>
              <a:rPr lang="en-US" sz="2400" dirty="0" err="1"/>
              <a:t>İthalat</a:t>
            </a:r>
            <a:r>
              <a:rPr lang="en-US" sz="2400" dirty="0"/>
              <a:t> : 137 </a:t>
            </a:r>
            <a:r>
              <a:rPr lang="en-US" sz="2400" dirty="0" err="1"/>
              <a:t>Milyon</a:t>
            </a:r>
            <a:r>
              <a:rPr lang="en-US" sz="2400" dirty="0"/>
              <a:t> $</a:t>
            </a:r>
          </a:p>
          <a:p>
            <a:r>
              <a:rPr lang="en-US" sz="2400" dirty="0" err="1"/>
              <a:t>Kimyasallar</a:t>
            </a:r>
            <a:r>
              <a:rPr lang="en-US" sz="2400" dirty="0"/>
              <a:t>, </a:t>
            </a:r>
            <a:r>
              <a:rPr lang="en-US" sz="2400" dirty="0" err="1"/>
              <a:t>sentetik</a:t>
            </a:r>
            <a:r>
              <a:rPr lang="en-US" sz="2400" dirty="0"/>
              <a:t> </a:t>
            </a:r>
            <a:r>
              <a:rPr lang="en-US" sz="2400" dirty="0" err="1"/>
              <a:t>lifler</a:t>
            </a:r>
            <a:endParaRPr lang="en-US" sz="2400" dirty="0"/>
          </a:p>
          <a:p>
            <a:r>
              <a:rPr lang="en-US" sz="2400" dirty="0" err="1"/>
              <a:t>Potansiyel</a:t>
            </a:r>
            <a:r>
              <a:rPr lang="en-US" sz="2400" dirty="0"/>
              <a:t> </a:t>
            </a:r>
            <a:r>
              <a:rPr lang="en-US" sz="2400" dirty="0" err="1"/>
              <a:t>ürünler</a:t>
            </a:r>
            <a:r>
              <a:rPr lang="en-US" sz="2400" dirty="0"/>
              <a:t>: motor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ağır</a:t>
            </a:r>
            <a:r>
              <a:rPr lang="en-US" sz="2400" dirty="0"/>
              <a:t> </a:t>
            </a:r>
            <a:r>
              <a:rPr lang="en-US" sz="2400" dirty="0" err="1"/>
              <a:t>taşıtlar</a:t>
            </a:r>
            <a:r>
              <a:rPr lang="en-US" sz="2400" dirty="0"/>
              <a:t> </a:t>
            </a:r>
            <a:r>
              <a:rPr lang="en-US" sz="2400" dirty="0" err="1"/>
              <a:t>için</a:t>
            </a:r>
            <a:r>
              <a:rPr lang="en-US" sz="2400" dirty="0"/>
              <a:t> </a:t>
            </a:r>
            <a:r>
              <a:rPr lang="en-US" sz="2400" dirty="0" err="1"/>
              <a:t>parçalar</a:t>
            </a:r>
            <a:r>
              <a:rPr lang="en-US" sz="2400" dirty="0"/>
              <a:t>, </a:t>
            </a:r>
            <a:r>
              <a:rPr lang="en-US" sz="2400" dirty="0" err="1"/>
              <a:t>yazılım</a:t>
            </a:r>
            <a:r>
              <a:rPr lang="en-US" sz="2400" dirty="0"/>
              <a:t>, </a:t>
            </a:r>
            <a:r>
              <a:rPr lang="en-US" sz="2400" dirty="0" err="1"/>
              <a:t>lojistik</a:t>
            </a:r>
            <a:endParaRPr lang="en-US" sz="2400" dirty="0"/>
          </a:p>
        </p:txBody>
      </p:sp>
      <p:sp>
        <p:nvSpPr>
          <p:cNvPr id="192" name="Freeform: Shape 191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4" name="Picture 2" descr="flags of Belarus and Turkey painted on cracked wall Stock Photo - Alamy">
            <a:extLst>
              <a:ext uri="{FF2B5EF4-FFF2-40B4-BE49-F238E27FC236}">
                <a16:creationId xmlns:a16="http://schemas.microsoft.com/office/drawing/2014/main" id="{568987B1-25D3-4BD7-A6A7-8EA8602BE8E7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1" r="26518" b="1"/>
          <a:stretch/>
        </p:blipFill>
        <p:spPr bwMode="auto">
          <a:xfrm>
            <a:off x="6096000" y="183330"/>
            <a:ext cx="5903742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1002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natomy of coup attempt in Belarus - Indian Punchline">
            <a:extLst>
              <a:ext uri="{FF2B5EF4-FFF2-40B4-BE49-F238E27FC236}">
                <a16:creationId xmlns:a16="http://schemas.microsoft.com/office/drawing/2014/main" id="{6C7795A3-6915-43C9-BA7A-B92A786AFCD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93" b="13674"/>
          <a:stretch/>
        </p:blipFill>
        <p:spPr bwMode="auto">
          <a:xfrm>
            <a:off x="2562726" y="1"/>
            <a:ext cx="9629274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D928DD85-BB99-450D-A702-2683E0296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6754318" cy="6858478"/>
          </a:xfrm>
          <a:custGeom>
            <a:avLst/>
            <a:gdLst>
              <a:gd name="connsiteX0" fmla="*/ 0 w 6754318"/>
              <a:gd name="connsiteY0" fmla="*/ 6858478 h 6858478"/>
              <a:gd name="connsiteX1" fmla="*/ 6754318 w 6754318"/>
              <a:gd name="connsiteY1" fmla="*/ 6858478 h 6858478"/>
              <a:gd name="connsiteX2" fmla="*/ 3577943 w 6754318"/>
              <a:gd name="connsiteY2" fmla="*/ 0 h 6858478"/>
              <a:gd name="connsiteX3" fmla="*/ 3572366 w 6754318"/>
              <a:gd name="connsiteY3" fmla="*/ 0 h 6858478"/>
              <a:gd name="connsiteX4" fmla="*/ 2506138 w 6754318"/>
              <a:gd name="connsiteY4" fmla="*/ 0 h 6858478"/>
              <a:gd name="connsiteX5" fmla="*/ 0 w 6754318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4318" h="6858478">
                <a:moveTo>
                  <a:pt x="0" y="6858478"/>
                </a:moveTo>
                <a:lnTo>
                  <a:pt x="6754318" y="6858478"/>
                </a:lnTo>
                <a:lnTo>
                  <a:pt x="3577943" y="0"/>
                </a:lnTo>
                <a:lnTo>
                  <a:pt x="3572366" y="0"/>
                </a:lnTo>
                <a:lnTo>
                  <a:pt x="250613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240E5BD2-4019-4012-A1AA-628900E65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" y="-478"/>
            <a:ext cx="5953780" cy="6858478"/>
          </a:xfrm>
          <a:custGeom>
            <a:avLst/>
            <a:gdLst>
              <a:gd name="connsiteX0" fmla="*/ 0 w 5953780"/>
              <a:gd name="connsiteY0" fmla="*/ 6858478 h 6858478"/>
              <a:gd name="connsiteX1" fmla="*/ 5953780 w 5953780"/>
              <a:gd name="connsiteY1" fmla="*/ 6858478 h 6858478"/>
              <a:gd name="connsiteX2" fmla="*/ 2777405 w 5953780"/>
              <a:gd name="connsiteY2" fmla="*/ 0 h 6858478"/>
              <a:gd name="connsiteX3" fmla="*/ 2771828 w 5953780"/>
              <a:gd name="connsiteY3" fmla="*/ 0 h 6858478"/>
              <a:gd name="connsiteX4" fmla="*/ 1705600 w 5953780"/>
              <a:gd name="connsiteY4" fmla="*/ 0 h 6858478"/>
              <a:gd name="connsiteX5" fmla="*/ 0 w 5953780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53780" h="6858478">
                <a:moveTo>
                  <a:pt x="0" y="6858478"/>
                </a:moveTo>
                <a:lnTo>
                  <a:pt x="5953780" y="6858478"/>
                </a:lnTo>
                <a:lnTo>
                  <a:pt x="2777405" y="0"/>
                </a:lnTo>
                <a:lnTo>
                  <a:pt x="2771828" y="0"/>
                </a:lnTo>
                <a:lnTo>
                  <a:pt x="1705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3A63FD-181A-45B9-BAD4-D9336EDC3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342006"/>
            <a:ext cx="3879232" cy="224812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 sz="5400" dirty="0"/>
              <a:t>Belaruslu Protestocular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9791049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8">
            <a:extLst>
              <a:ext uri="{FF2B5EF4-FFF2-40B4-BE49-F238E27FC236}">
                <a16:creationId xmlns:a16="http://schemas.microsoft.com/office/drawing/2014/main" id="{F4C0B10B-D2C4-4A54-AFAD-3D27DF88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0">
            <a:extLst>
              <a:ext uri="{FF2B5EF4-FFF2-40B4-BE49-F238E27FC236}">
                <a16:creationId xmlns:a16="http://schemas.microsoft.com/office/drawing/2014/main" id="{B6BADB90-C74B-40D6-86DC-503F65FCE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6559431D-1886-4AE0-9B87-9AD2ECAB8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45">
              <a:extLst>
                <a:ext uri="{FF2B5EF4-FFF2-40B4-BE49-F238E27FC236}">
                  <a16:creationId xmlns:a16="http://schemas.microsoft.com/office/drawing/2014/main" id="{373850A5-B04A-4FCD-9E73-EE322167F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82C18C67-80FA-4738-AA53-0AF2419F9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48543B1A-8BF5-4C63-8404-41B2EA70B3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2DF5096-E051-498C-A3ED-CBA77A813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3F6E48E-2E0F-47E2-8569-D84401F5A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tr-TR" sz="4000">
                <a:solidFill>
                  <a:srgbClr val="FFFFFF"/>
                </a:solidFill>
              </a:rPr>
              <a:t>Minsk Ticaret Müşavirliği</a:t>
            </a:r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D5542-246A-484A-9A12-02F261B32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904" y="2494450"/>
            <a:ext cx="4053545" cy="3563159"/>
          </a:xfrm>
        </p:spPr>
        <p:txBody>
          <a:bodyPr>
            <a:normAutofit/>
          </a:bodyPr>
          <a:lstStyle/>
          <a:p>
            <a:endParaRPr lang="tr-TR" sz="2400" dirty="0">
              <a:hlinkClick r:id="rId2"/>
            </a:endParaRPr>
          </a:p>
          <a:p>
            <a:r>
              <a:rPr lang="en-US" sz="2400" dirty="0">
                <a:hlinkClick r:id="rId2"/>
              </a:rPr>
              <a:t>https://musaviredanisin.ticaret.gov.tr/</a:t>
            </a:r>
            <a:endParaRPr lang="tr-TR" sz="2400" dirty="0"/>
          </a:p>
          <a:p>
            <a:r>
              <a:rPr lang="tr-TR" sz="2400" dirty="0">
                <a:hlinkClick r:id="rId3"/>
              </a:rPr>
              <a:t>minsk@ticaret.gov.tr</a:t>
            </a:r>
            <a:endParaRPr lang="tr-TR" sz="2400" dirty="0"/>
          </a:p>
          <a:p>
            <a:r>
              <a:rPr lang="tr-TR" sz="2400" dirty="0"/>
              <a:t>+375 17 3205577</a:t>
            </a:r>
          </a:p>
          <a:p>
            <a:r>
              <a:rPr lang="tr-TR" sz="2400" dirty="0"/>
              <a:t>0 312 240 8056</a:t>
            </a:r>
          </a:p>
          <a:p>
            <a:r>
              <a:rPr lang="tr-TR" sz="2400" dirty="0"/>
              <a:t>0 312 240 8255</a:t>
            </a:r>
          </a:p>
          <a:p>
            <a:pPr marL="0" indent="0">
              <a:buNone/>
            </a:pPr>
            <a:r>
              <a:rPr lang="tr-TR" sz="2400" dirty="0"/>
              <a:t> </a:t>
            </a: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31E395-ADAF-4BF1-9B0B-AB0618D303A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67"/>
          <a:stretch/>
        </p:blipFill>
        <p:spPr>
          <a:xfrm>
            <a:off x="6098892" y="2492376"/>
            <a:ext cx="4802404" cy="356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3494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207</Words>
  <Application>Microsoft Office PowerPoint</Application>
  <PresentationFormat>Widescreen</PresentationFormat>
  <Paragraphs>40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Tw Cen MT</vt:lpstr>
      <vt:lpstr>Office Theme</vt:lpstr>
      <vt:lpstr>BELARUS PAZARI VE TİCARET FIRSATLARI</vt:lpstr>
      <vt:lpstr>2015 yılı geliri 500 Milyon $</vt:lpstr>
      <vt:lpstr>BelAZ-75710 Dünyanın en büyük yük taşıyan damperli kamyonu</vt:lpstr>
      <vt:lpstr>Dünyadaki her 10 traktörden birisi Belarus’ta üretilmektedir.</vt:lpstr>
      <vt:lpstr>Belarus ve Amerikan malı biçerdöverler</vt:lpstr>
      <vt:lpstr>Belarus’un Dünyadaki Süt Ürünleri Üretimi İçersindeki Payı % 4,6’dır</vt:lpstr>
      <vt:lpstr>Belarus’ta Türk Markaları</vt:lpstr>
      <vt:lpstr>PowerPoint Presentation</vt:lpstr>
      <vt:lpstr>Avrasya Ekonomik Birliği</vt:lpstr>
      <vt:lpstr>Belarus</vt:lpstr>
      <vt:lpstr>Belarus – Türkiye Ticari İlişkileri (2019)</vt:lpstr>
      <vt:lpstr>Belaruslu Protestocular</vt:lpstr>
      <vt:lpstr>Minsk Ticaret Müşavirliği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BELARUS PAZARI VE TİCARET FIRSATLARI</dc:title>
  <dc:creator>user</dc:creator>
  <cp:lastModifiedBy>user</cp:lastModifiedBy>
  <cp:revision>5</cp:revision>
  <dcterms:created xsi:type="dcterms:W3CDTF">2020-09-16T11:49:11Z</dcterms:created>
  <dcterms:modified xsi:type="dcterms:W3CDTF">2020-09-28T07:24:49Z</dcterms:modified>
</cp:coreProperties>
</file>